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98" r:id="rId5"/>
    <p:sldId id="306" r:id="rId6"/>
    <p:sldId id="307" r:id="rId7"/>
    <p:sldId id="275" r:id="rId8"/>
    <p:sldId id="308" r:id="rId9"/>
    <p:sldId id="276" r:id="rId10"/>
    <p:sldId id="310" r:id="rId11"/>
    <p:sldId id="309" r:id="rId12"/>
    <p:sldId id="300" r:id="rId13"/>
    <p:sldId id="311" r:id="rId14"/>
    <p:sldId id="277" r:id="rId15"/>
    <p:sldId id="301" r:id="rId16"/>
    <p:sldId id="278" r:id="rId17"/>
    <p:sldId id="279" r:id="rId18"/>
    <p:sldId id="280" r:id="rId19"/>
    <p:sldId id="287" r:id="rId20"/>
    <p:sldId id="288" r:id="rId21"/>
    <p:sldId id="312" r:id="rId22"/>
    <p:sldId id="313" r:id="rId23"/>
    <p:sldId id="291" r:id="rId24"/>
    <p:sldId id="314" r:id="rId25"/>
    <p:sldId id="292" r:id="rId26"/>
    <p:sldId id="315" r:id="rId27"/>
    <p:sldId id="316" r:id="rId28"/>
    <p:sldId id="294" r:id="rId29"/>
    <p:sldId id="305" r:id="rId30"/>
    <p:sldId id="296" r:id="rId31"/>
    <p:sldId id="297" r:id="rId32"/>
    <p:sldId id="2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4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32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-90" y="-9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31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3318" y="76201"/>
            <a:ext cx="10797116" cy="98107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3617" y="1055688"/>
            <a:ext cx="8534400" cy="576262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24D125-E885-49BF-B58F-127ED6505D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7215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F3CD9-4BE2-4C64-BE62-FEF5AE3EE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6324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49251"/>
            <a:ext cx="2743200" cy="5776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49251"/>
            <a:ext cx="8026400" cy="5776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EBE30-D6D7-4217-BFE3-B7FCD311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709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066"/>
            <a:ext cx="10972800" cy="963183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52" y="1290919"/>
            <a:ext cx="11087548" cy="4835246"/>
          </a:xfrm>
        </p:spPr>
        <p:txBody>
          <a:bodyPr/>
          <a:lstStyle>
            <a:lvl1pPr algn="just">
              <a:spcBef>
                <a:spcPts val="600"/>
              </a:spcBef>
              <a:spcAft>
                <a:spcPts val="600"/>
              </a:spcAft>
              <a:defRPr sz="2400"/>
            </a:lvl1pPr>
            <a:lvl2pPr algn="just">
              <a:spcBef>
                <a:spcPts val="600"/>
              </a:spcBef>
              <a:spcAft>
                <a:spcPts val="600"/>
              </a:spcAft>
              <a:defRPr sz="2400"/>
            </a:lvl2pPr>
            <a:lvl3pPr algn="just">
              <a:spcBef>
                <a:spcPts val="600"/>
              </a:spcBef>
              <a:spcAft>
                <a:spcPts val="600"/>
              </a:spcAft>
              <a:defRPr sz="2400"/>
            </a:lvl3pPr>
            <a:lvl4pPr algn="just">
              <a:spcBef>
                <a:spcPts val="600"/>
              </a:spcBef>
              <a:spcAft>
                <a:spcPts val="600"/>
              </a:spcAft>
              <a:defRPr sz="2400"/>
            </a:lvl4pPr>
            <a:lvl5pPr algn="just">
              <a:spcBef>
                <a:spcPts val="600"/>
              </a:spcBef>
              <a:spcAft>
                <a:spcPts val="600"/>
              </a:spcAft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A26A4-8DE9-4453-AB68-34706F2FB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7630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5E391-AFED-4DC4-96DA-E97F7EBC8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0235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38B1C-B93B-46EE-A1BB-AC20DCE5A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9476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6C300-DE48-41F1-A961-993FB375D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414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22666-EED3-44BB-B6C2-BF56AA113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0206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53362-CA86-427E-93B5-0F40F659D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922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43E20-8486-4E15-98A0-1C415C5EC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242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7626A-4376-48E8-883A-717AEAD4C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3268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9250"/>
            <a:ext cx="10972800" cy="8986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09253"/>
            <a:ext cx="10972800" cy="471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EE85B7-22C1-4EC4-8D12-AB0B538A2C0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Content Placeholder 5" descr="Untitle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038541" y="5946775"/>
            <a:ext cx="952861" cy="835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983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just" rtl="0" eaLnBrk="1" fontAlgn="base" hangingPunct="1">
        <a:spcBef>
          <a:spcPts val="600"/>
        </a:spcBef>
        <a:spcAft>
          <a:spcPts val="6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spcBef>
          <a:spcPts val="600"/>
        </a:spcBef>
        <a:spcAft>
          <a:spcPts val="60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eaLnBrk="1" fontAlgn="base" hangingPunct="1">
        <a:spcBef>
          <a:spcPts val="600"/>
        </a:spcBef>
        <a:spcAft>
          <a:spcPts val="60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eaLnBrk="1" fontAlgn="base" hangingPunct="1">
        <a:spcBef>
          <a:spcPts val="600"/>
        </a:spcBef>
        <a:spcAft>
          <a:spcPts val="60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rtl="0" eaLnBrk="1" fontAlgn="base" hangingPunct="1">
        <a:spcBef>
          <a:spcPts val="600"/>
        </a:spcBef>
        <a:spcAft>
          <a:spcPts val="60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456" y="1"/>
            <a:ext cx="11092543" cy="1828800"/>
          </a:xfrm>
        </p:spPr>
        <p:txBody>
          <a:bodyPr/>
          <a:lstStyle/>
          <a:p>
            <a:r>
              <a:rPr lang="en-US" sz="4000" smtClean="0">
                <a:solidFill>
                  <a:srgbClr val="FF0000"/>
                </a:solidFill>
              </a:rPr>
              <a:t>FTAs/BITs và </a:t>
            </a:r>
            <a:r>
              <a:rPr lang="en-US" sz="4000" dirty="0" err="1">
                <a:solidFill>
                  <a:srgbClr val="FF0000"/>
                </a:solidFill>
              </a:rPr>
              <a:t>P</a:t>
            </a:r>
            <a:r>
              <a:rPr lang="en-US" sz="4000" smtClean="0">
                <a:solidFill>
                  <a:srgbClr val="FF0000"/>
                </a:solidFill>
              </a:rPr>
              <a:t>hát </a:t>
            </a:r>
            <a:r>
              <a:rPr lang="en-US" sz="4000" dirty="0" err="1" smtClean="0">
                <a:solidFill>
                  <a:srgbClr val="FF0000"/>
                </a:solidFill>
              </a:rPr>
              <a:t>triển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dài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err="1" smtClean="0">
                <a:solidFill>
                  <a:srgbClr val="FF0000"/>
                </a:solidFill>
              </a:rPr>
              <a:t>hạn</a:t>
            </a:r>
            <a:r>
              <a:rPr lang="en-US" sz="4000" smtClean="0">
                <a:solidFill>
                  <a:srgbClr val="FF0000"/>
                </a:solidFill>
              </a:rPr>
              <a:t> : </a:t>
            </a:r>
            <a:br>
              <a:rPr lang="en-US" sz="4000" smtClean="0">
                <a:solidFill>
                  <a:srgbClr val="FF0000"/>
                </a:solidFill>
              </a:rPr>
            </a:br>
            <a:r>
              <a:rPr lang="en-US" sz="4000" i="1" smtClean="0">
                <a:solidFill>
                  <a:srgbClr val="FF0000"/>
                </a:solidFill>
              </a:rPr>
              <a:t>Trường </a:t>
            </a:r>
            <a:r>
              <a:rPr lang="en-US" sz="4000" i="1" dirty="0" err="1" smtClean="0">
                <a:solidFill>
                  <a:srgbClr val="FF0000"/>
                </a:solidFill>
              </a:rPr>
              <a:t>hợp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của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err="1" smtClean="0">
                <a:solidFill>
                  <a:srgbClr val="FF0000"/>
                </a:solidFill>
              </a:rPr>
              <a:t>ngành</a:t>
            </a:r>
            <a:r>
              <a:rPr lang="en-US" sz="4000" i="1" smtClean="0">
                <a:solidFill>
                  <a:srgbClr val="FF0000"/>
                </a:solidFill>
              </a:rPr>
              <a:t> điện </a:t>
            </a:r>
            <a:r>
              <a:rPr lang="en-US" sz="4000" i="1" err="1" smtClean="0">
                <a:solidFill>
                  <a:srgbClr val="FF0000"/>
                </a:solidFill>
              </a:rPr>
              <a:t>tử</a:t>
            </a:r>
            <a:r>
              <a:rPr lang="en-US" sz="4000" i="1" smtClean="0">
                <a:solidFill>
                  <a:srgbClr val="FF0000"/>
                </a:solidFill>
              </a:rPr>
              <a:t> </a:t>
            </a:r>
            <a:br>
              <a:rPr lang="en-US" sz="4000" i="1" smtClean="0">
                <a:solidFill>
                  <a:srgbClr val="FF0000"/>
                </a:solidFill>
              </a:rPr>
            </a:br>
            <a:r>
              <a:rPr lang="en-US" sz="4000" i="1" smtClean="0">
                <a:solidFill>
                  <a:srgbClr val="FF0000"/>
                </a:solidFill>
              </a:rPr>
              <a:t>và </a:t>
            </a:r>
            <a:r>
              <a:rPr lang="en-US" sz="4000" i="1" dirty="0" err="1" smtClean="0">
                <a:solidFill>
                  <a:srgbClr val="FF0000"/>
                </a:solidFill>
              </a:rPr>
              <a:t>chế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biến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err="1" smtClean="0">
                <a:solidFill>
                  <a:srgbClr val="FF0000"/>
                </a:solidFill>
              </a:rPr>
              <a:t>thực</a:t>
            </a:r>
            <a:r>
              <a:rPr lang="en-US" sz="4000" i="1" smtClean="0">
                <a:solidFill>
                  <a:srgbClr val="FF0000"/>
                </a:solidFill>
              </a:rPr>
              <a:t> phẩm ở VN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6731" y="5888945"/>
            <a:ext cx="8534400" cy="576262"/>
          </a:xfrm>
        </p:spPr>
        <p:txBody>
          <a:bodyPr/>
          <a:lstStyle/>
          <a:p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Dương</a:t>
            </a:r>
            <a:endParaRPr lang="en-US" dirty="0" smtClean="0"/>
          </a:p>
          <a:p>
            <a:r>
              <a:rPr lang="en-US" b="0" i="1" dirty="0" err="1" smtClean="0"/>
              <a:t>Viện</a:t>
            </a:r>
            <a:r>
              <a:rPr lang="en-US" b="0" i="1" dirty="0" smtClean="0"/>
              <a:t> </a:t>
            </a:r>
            <a:r>
              <a:rPr lang="en-US" b="0" i="1" dirty="0" err="1" smtClean="0"/>
              <a:t>Nghiên</a:t>
            </a:r>
            <a:r>
              <a:rPr lang="en-US" b="0" i="1" dirty="0" smtClean="0"/>
              <a:t> </a:t>
            </a:r>
            <a:r>
              <a:rPr lang="en-US" b="0" i="1" dirty="0" err="1" smtClean="0"/>
              <a:t>cứu</a:t>
            </a:r>
            <a:r>
              <a:rPr lang="en-US" b="0" i="1" dirty="0" smtClean="0"/>
              <a:t> </a:t>
            </a:r>
            <a:r>
              <a:rPr lang="en-US" b="0" i="1" dirty="0" err="1" smtClean="0"/>
              <a:t>quản</a:t>
            </a:r>
            <a:r>
              <a:rPr lang="en-US" b="0" i="1" dirty="0" smtClean="0"/>
              <a:t> </a:t>
            </a:r>
            <a:r>
              <a:rPr lang="en-US" b="0" i="1" dirty="0" err="1" smtClean="0"/>
              <a:t>lý</a:t>
            </a:r>
            <a:r>
              <a:rPr lang="en-US" b="0" i="1" dirty="0" smtClean="0"/>
              <a:t> </a:t>
            </a:r>
            <a:r>
              <a:rPr lang="en-US" b="0" i="1" dirty="0" err="1" smtClean="0"/>
              <a:t>kinh</a:t>
            </a:r>
            <a:r>
              <a:rPr lang="en-US" b="0" i="1" dirty="0" smtClean="0"/>
              <a:t> </a:t>
            </a:r>
            <a:r>
              <a:rPr lang="en-US" b="0" i="1" dirty="0" err="1" smtClean="0"/>
              <a:t>tế</a:t>
            </a:r>
            <a:r>
              <a:rPr lang="en-US" b="0" i="1" dirty="0" smtClean="0"/>
              <a:t> </a:t>
            </a:r>
            <a:r>
              <a:rPr lang="en-US" b="0" i="1" dirty="0" err="1" smtClean="0"/>
              <a:t>Trung</a:t>
            </a:r>
            <a:r>
              <a:rPr lang="en-US" b="0" i="1" dirty="0" smtClean="0"/>
              <a:t> </a:t>
            </a:r>
            <a:r>
              <a:rPr lang="en-US" b="0" i="1" dirty="0" err="1" smtClean="0"/>
              <a:t>ương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xmlns="" val="13887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52562" y="71439"/>
            <a:ext cx="9215438" cy="439737"/>
          </a:xfrm>
        </p:spPr>
        <p:txBody>
          <a:bodyPr/>
          <a:lstStyle/>
          <a:p>
            <a:r>
              <a:rPr lang="en-US" altLang="en-US" sz="20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ngành công nghiệp triển vọng trong các nghiên cứu về công nghiệp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75" y="642938"/>
            <a:ext cx="8858250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4728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224"/>
          <p:cNvSpPr txBox="1">
            <a:spLocks noChangeArrowheads="1"/>
          </p:cNvSpPr>
          <p:nvPr/>
        </p:nvSpPr>
        <p:spPr bwMode="auto">
          <a:xfrm>
            <a:off x="484189" y="54770"/>
            <a:ext cx="878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ja-JP" sz="2000" b="1">
                <a:solidFill>
                  <a:srgbClr val="800000"/>
                </a:solidFill>
                <a:latin typeface="Arial" panose="020B0604020202020204" pitchFamily="34" charset="0"/>
              </a:rPr>
              <a:t>Định vị các ngành công nghiệp triển vọng của Việt Nam hiện nay</a:t>
            </a:r>
            <a:endParaRPr lang="en-US" altLang="ja-JP" sz="2000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Line 1225"/>
          <p:cNvSpPr>
            <a:spLocks noChangeShapeType="1"/>
          </p:cNvSpPr>
          <p:nvPr/>
        </p:nvSpPr>
        <p:spPr bwMode="auto">
          <a:xfrm>
            <a:off x="1774825" y="1412875"/>
            <a:ext cx="8497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1226"/>
          <p:cNvSpPr>
            <a:spLocks noChangeShapeType="1"/>
          </p:cNvSpPr>
          <p:nvPr/>
        </p:nvSpPr>
        <p:spPr bwMode="auto">
          <a:xfrm>
            <a:off x="3071813" y="836614"/>
            <a:ext cx="0" cy="5761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1228"/>
          <p:cNvSpPr txBox="1">
            <a:spLocks noChangeArrowheads="1"/>
          </p:cNvSpPr>
          <p:nvPr/>
        </p:nvSpPr>
        <p:spPr bwMode="auto">
          <a:xfrm>
            <a:off x="3217863" y="765176"/>
            <a:ext cx="2157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>
                <a:latin typeface="Arial" panose="020B0604020202020204" pitchFamily="34" charset="0"/>
              </a:rPr>
              <a:t>Sử dụng nhiều lao động phổ thông</a:t>
            </a:r>
          </a:p>
        </p:txBody>
      </p:sp>
      <p:sp>
        <p:nvSpPr>
          <p:cNvPr id="6150" name="Text Box 1229"/>
          <p:cNvSpPr txBox="1">
            <a:spLocks noChangeArrowheads="1"/>
          </p:cNvSpPr>
          <p:nvPr/>
        </p:nvSpPr>
        <p:spPr bwMode="auto">
          <a:xfrm>
            <a:off x="5591175" y="765176"/>
            <a:ext cx="216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>
                <a:latin typeface="Arial" panose="020B0604020202020204" pitchFamily="34" charset="0"/>
              </a:rPr>
              <a:t>Sử dụng nhiều lao động có kỹ năng</a:t>
            </a:r>
          </a:p>
        </p:txBody>
      </p:sp>
      <p:sp>
        <p:nvSpPr>
          <p:cNvPr id="6151" name="Text Box 1230"/>
          <p:cNvSpPr txBox="1">
            <a:spLocks noChangeArrowheads="1"/>
          </p:cNvSpPr>
          <p:nvPr/>
        </p:nvSpPr>
        <p:spPr bwMode="auto">
          <a:xfrm>
            <a:off x="8185151" y="765176"/>
            <a:ext cx="187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>
                <a:latin typeface="Arial" panose="020B0604020202020204" pitchFamily="34" charset="0"/>
              </a:rPr>
              <a:t>Sử dụng nhiều vốn</a:t>
            </a:r>
          </a:p>
        </p:txBody>
      </p:sp>
      <p:sp>
        <p:nvSpPr>
          <p:cNvPr id="6152" name="Text Box 1231"/>
          <p:cNvSpPr txBox="1">
            <a:spLocks noChangeArrowheads="1"/>
          </p:cNvSpPr>
          <p:nvPr/>
        </p:nvSpPr>
        <p:spPr bwMode="auto">
          <a:xfrm>
            <a:off x="1774826" y="1773239"/>
            <a:ext cx="1152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ja-JP">
                <a:latin typeface="Arial" panose="020B0604020202020204" pitchFamily="34" charset="0"/>
              </a:rPr>
              <a:t>Định hướng thị trường nội địa</a:t>
            </a:r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6153" name="Line 1232"/>
          <p:cNvSpPr>
            <a:spLocks noChangeShapeType="1"/>
          </p:cNvSpPr>
          <p:nvPr/>
        </p:nvSpPr>
        <p:spPr bwMode="auto">
          <a:xfrm>
            <a:off x="3071813" y="836614"/>
            <a:ext cx="0" cy="5761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Text Box 1233"/>
          <p:cNvSpPr txBox="1">
            <a:spLocks noChangeArrowheads="1"/>
          </p:cNvSpPr>
          <p:nvPr/>
        </p:nvSpPr>
        <p:spPr bwMode="auto">
          <a:xfrm>
            <a:off x="1774826" y="5084763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ja-JP">
                <a:latin typeface="Arial" panose="020B0604020202020204" pitchFamily="34" charset="0"/>
              </a:rPr>
              <a:t>Định hướng xuất khẩu</a:t>
            </a:r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6155" name="AutoShape 1236"/>
          <p:cNvSpPr>
            <a:spLocks noChangeArrowheads="1"/>
          </p:cNvSpPr>
          <p:nvPr/>
        </p:nvSpPr>
        <p:spPr bwMode="auto">
          <a:xfrm>
            <a:off x="6456364" y="1628776"/>
            <a:ext cx="2232025" cy="3960813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56" name="Oval 1237"/>
          <p:cNvSpPr>
            <a:spLocks noChangeArrowheads="1"/>
          </p:cNvSpPr>
          <p:nvPr/>
        </p:nvSpPr>
        <p:spPr bwMode="auto">
          <a:xfrm>
            <a:off x="3287714" y="4292600"/>
            <a:ext cx="2447925" cy="2160588"/>
          </a:xfrm>
          <a:prstGeom prst="ellipse">
            <a:avLst/>
          </a:prstGeom>
          <a:solidFill>
            <a:srgbClr val="FFC9E4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>
                <a:latin typeface="Arial" panose="020B0604020202020204" pitchFamily="34" charset="0"/>
              </a:rPr>
              <a:t>Dệt may</a:t>
            </a:r>
          </a:p>
          <a:p>
            <a:pPr algn="ctr"/>
            <a:r>
              <a:rPr lang="en-US" altLang="ja-JP">
                <a:latin typeface="Arial" panose="020B0604020202020204" pitchFamily="34" charset="0"/>
              </a:rPr>
              <a:t>Giầy dép</a:t>
            </a:r>
          </a:p>
          <a:p>
            <a:pPr algn="ctr"/>
            <a:r>
              <a:rPr lang="en-US" altLang="ja-JP">
                <a:latin typeface="Arial" panose="020B0604020202020204" pitchFamily="34" charset="0"/>
              </a:rPr>
              <a:t>Lắp ráp điện tử</a:t>
            </a:r>
          </a:p>
          <a:p>
            <a:pPr algn="ctr"/>
            <a:r>
              <a:rPr lang="en-US" altLang="ja-JP">
                <a:latin typeface="Arial" panose="020B0604020202020204" pitchFamily="34" charset="0"/>
              </a:rPr>
              <a:t>Chế biến thực phẩm</a:t>
            </a:r>
          </a:p>
          <a:p>
            <a:pPr algn="ctr"/>
            <a:r>
              <a:rPr lang="en-US" altLang="ja-JP">
                <a:latin typeface="Arial" panose="020B0604020202020204" pitchFamily="34" charset="0"/>
              </a:rPr>
              <a:t>Thủ công</a:t>
            </a:r>
          </a:p>
        </p:txBody>
      </p:sp>
      <p:sp>
        <p:nvSpPr>
          <p:cNvPr id="6157" name="Oval 1238"/>
          <p:cNvSpPr>
            <a:spLocks noChangeArrowheads="1"/>
          </p:cNvSpPr>
          <p:nvPr/>
        </p:nvSpPr>
        <p:spPr bwMode="auto">
          <a:xfrm>
            <a:off x="4438651" y="1628776"/>
            <a:ext cx="2449513" cy="2087563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>
                <a:latin typeface="Arial" panose="020B0604020202020204" pitchFamily="34" charset="0"/>
              </a:rPr>
              <a:t>Lắp ráp:</a:t>
            </a:r>
          </a:p>
          <a:p>
            <a:pPr algn="ctr"/>
            <a:r>
              <a:rPr lang="en-US" altLang="ja-JP">
                <a:latin typeface="Arial" panose="020B0604020202020204" pitchFamily="34" charset="0"/>
              </a:rPr>
              <a:t>Xe máy</a:t>
            </a:r>
          </a:p>
          <a:p>
            <a:pPr algn="ctr"/>
            <a:r>
              <a:rPr lang="en-GB" altLang="ja-JP">
                <a:latin typeface="Arial" panose="020B0604020202020204" pitchFamily="34" charset="0"/>
              </a:rPr>
              <a:t>Ô tô</a:t>
            </a:r>
            <a:endParaRPr lang="en-US" altLang="ja-JP">
              <a:latin typeface="Arial" panose="020B0604020202020204" pitchFamily="34" charset="0"/>
            </a:endParaRPr>
          </a:p>
          <a:p>
            <a:pPr algn="ctr"/>
            <a:r>
              <a:rPr lang="en-US" altLang="ja-JP">
                <a:latin typeface="Arial" panose="020B0604020202020204" pitchFamily="34" charset="0"/>
              </a:rPr>
              <a:t>Máy móc khác</a:t>
            </a:r>
          </a:p>
        </p:txBody>
      </p:sp>
      <p:sp>
        <p:nvSpPr>
          <p:cNvPr id="6158" name="Oval 1239"/>
          <p:cNvSpPr>
            <a:spLocks noChangeArrowheads="1"/>
          </p:cNvSpPr>
          <p:nvPr/>
        </p:nvSpPr>
        <p:spPr bwMode="auto">
          <a:xfrm>
            <a:off x="7246939" y="1484313"/>
            <a:ext cx="3241675" cy="20875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>
                <a:latin typeface="Arial" panose="020B0604020202020204" pitchFamily="34" charset="0"/>
              </a:rPr>
              <a:t>Vật liệu công nghiệp:</a:t>
            </a:r>
          </a:p>
          <a:p>
            <a:pPr algn="ctr"/>
            <a:r>
              <a:rPr lang="en-US" altLang="ja-JP">
                <a:latin typeface="Arial" panose="020B0604020202020204" pitchFamily="34" charset="0"/>
              </a:rPr>
              <a:t>Thép</a:t>
            </a:r>
          </a:p>
          <a:p>
            <a:pPr algn="ctr"/>
            <a:r>
              <a:rPr lang="en-US" altLang="ja-JP">
                <a:latin typeface="Arial" panose="020B0604020202020204" pitchFamily="34" charset="0"/>
              </a:rPr>
              <a:t>Nhựa</a:t>
            </a:r>
          </a:p>
          <a:p>
            <a:pPr algn="ctr"/>
            <a:r>
              <a:rPr lang="en-US" altLang="ja-JP">
                <a:latin typeface="Arial" panose="020B0604020202020204" pitchFamily="34" charset="0"/>
              </a:rPr>
              <a:t>Hóa chất</a:t>
            </a:r>
          </a:p>
          <a:p>
            <a:pPr algn="ctr"/>
            <a:r>
              <a:rPr lang="en-US" altLang="ja-JP">
                <a:latin typeface="Arial" panose="020B0604020202020204" pitchFamily="34" charset="0"/>
              </a:rPr>
              <a:t>Xi măng, v.v.</a:t>
            </a:r>
          </a:p>
        </p:txBody>
      </p:sp>
      <p:sp>
        <p:nvSpPr>
          <p:cNvPr id="6159" name="Text Box 1240"/>
          <p:cNvSpPr txBox="1">
            <a:spLocks noChangeArrowheads="1"/>
          </p:cNvSpPr>
          <p:nvPr/>
        </p:nvSpPr>
        <p:spPr bwMode="auto">
          <a:xfrm>
            <a:off x="6599238" y="486886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>
                <a:latin typeface="Arial" panose="020B0604020202020204" pitchFamily="34" charset="0"/>
              </a:rPr>
              <a:t>Máy móc &amp; linh kiện điện tử</a:t>
            </a:r>
          </a:p>
        </p:txBody>
      </p:sp>
      <p:sp>
        <p:nvSpPr>
          <p:cNvPr id="6160" name="Text Box 1241"/>
          <p:cNvSpPr txBox="1">
            <a:spLocks noChangeArrowheads="1"/>
          </p:cNvSpPr>
          <p:nvPr/>
        </p:nvSpPr>
        <p:spPr bwMode="auto">
          <a:xfrm>
            <a:off x="6600825" y="4437063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>
                <a:latin typeface="Arial" panose="020B0604020202020204" pitchFamily="34" charset="0"/>
              </a:rPr>
              <a:t>Khuôn mẫu</a:t>
            </a:r>
          </a:p>
        </p:txBody>
      </p:sp>
      <p:sp>
        <p:nvSpPr>
          <p:cNvPr id="6161" name="Text Box 1242"/>
          <p:cNvSpPr txBox="1">
            <a:spLocks noChangeArrowheads="1"/>
          </p:cNvSpPr>
          <p:nvPr/>
        </p:nvSpPr>
        <p:spPr bwMode="auto">
          <a:xfrm>
            <a:off x="6600825" y="3429001"/>
            <a:ext cx="1798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>
                <a:latin typeface="Arial" panose="020B0604020202020204" pitchFamily="34" charset="0"/>
              </a:rPr>
              <a:t>Rèn, đúc, hàn, xử lý nhiệt, v.v.</a:t>
            </a:r>
          </a:p>
        </p:txBody>
      </p:sp>
      <p:sp>
        <p:nvSpPr>
          <p:cNvPr id="6162" name="Oval 1247"/>
          <p:cNvSpPr>
            <a:spLocks noChangeArrowheads="1"/>
          </p:cNvSpPr>
          <p:nvPr/>
        </p:nvSpPr>
        <p:spPr bwMode="auto">
          <a:xfrm>
            <a:off x="5808663" y="5949950"/>
            <a:ext cx="1223962" cy="431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ja-JP" sz="1600">
                <a:latin typeface="Arial" panose="020B0604020202020204" pitchFamily="34" charset="0"/>
              </a:rPr>
              <a:t>Phần mềm</a:t>
            </a:r>
          </a:p>
        </p:txBody>
      </p:sp>
      <p:sp>
        <p:nvSpPr>
          <p:cNvPr id="6163" name="Oval 1248"/>
          <p:cNvSpPr>
            <a:spLocks noChangeArrowheads="1"/>
          </p:cNvSpPr>
          <p:nvPr/>
        </p:nvSpPr>
        <p:spPr bwMode="auto">
          <a:xfrm>
            <a:off x="7824788" y="5949950"/>
            <a:ext cx="1223962" cy="43180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ja-JP" sz="1600">
                <a:latin typeface="Arial" panose="020B0604020202020204" pitchFamily="34" charset="0"/>
              </a:rPr>
              <a:t>Đóng tàu</a:t>
            </a:r>
            <a:endParaRPr lang="en-US" altLang="ja-JP" sz="1600">
              <a:latin typeface="Arial" panose="020B0604020202020204" pitchFamily="34" charset="0"/>
            </a:endParaRPr>
          </a:p>
        </p:txBody>
      </p:sp>
      <p:sp>
        <p:nvSpPr>
          <p:cNvPr id="6164" name="Text Box 1250"/>
          <p:cNvSpPr txBox="1">
            <a:spLocks noChangeArrowheads="1"/>
          </p:cNvSpPr>
          <p:nvPr/>
        </p:nvSpPr>
        <p:spPr bwMode="auto">
          <a:xfrm>
            <a:off x="5737225" y="4868864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165" name="Line 1251"/>
          <p:cNvSpPr>
            <a:spLocks noChangeShapeType="1"/>
          </p:cNvSpPr>
          <p:nvPr/>
        </p:nvSpPr>
        <p:spPr bwMode="auto">
          <a:xfrm>
            <a:off x="5664200" y="5300663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Text Box 1252"/>
          <p:cNvSpPr txBox="1">
            <a:spLocks noChangeArrowheads="1"/>
          </p:cNvSpPr>
          <p:nvPr/>
        </p:nvSpPr>
        <p:spPr bwMode="auto">
          <a:xfrm>
            <a:off x="6311900" y="1916114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67" name="Text Box 1253"/>
          <p:cNvSpPr txBox="1">
            <a:spLocks noChangeArrowheads="1"/>
          </p:cNvSpPr>
          <p:nvPr/>
        </p:nvSpPr>
        <p:spPr bwMode="auto">
          <a:xfrm>
            <a:off x="6816725" y="1844676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168" name="Line 1254"/>
          <p:cNvSpPr>
            <a:spLocks noChangeShapeType="1"/>
          </p:cNvSpPr>
          <p:nvPr/>
        </p:nvSpPr>
        <p:spPr bwMode="auto">
          <a:xfrm flipV="1">
            <a:off x="6672263" y="1916114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1255"/>
          <p:cNvSpPr>
            <a:spLocks noChangeShapeType="1"/>
          </p:cNvSpPr>
          <p:nvPr/>
        </p:nvSpPr>
        <p:spPr bwMode="auto">
          <a:xfrm flipV="1">
            <a:off x="7175500" y="1773239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1256"/>
          <p:cNvSpPr>
            <a:spLocks noChangeShapeType="1"/>
          </p:cNvSpPr>
          <p:nvPr/>
        </p:nvSpPr>
        <p:spPr bwMode="auto">
          <a:xfrm flipV="1">
            <a:off x="8596313" y="4857751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Line 1257"/>
          <p:cNvSpPr>
            <a:spLocks noChangeShapeType="1"/>
          </p:cNvSpPr>
          <p:nvPr/>
        </p:nvSpPr>
        <p:spPr bwMode="auto">
          <a:xfrm flipV="1">
            <a:off x="10056813" y="2349501"/>
            <a:ext cx="0" cy="35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1258"/>
          <p:cNvSpPr>
            <a:spLocks noChangeShapeType="1"/>
          </p:cNvSpPr>
          <p:nvPr/>
        </p:nvSpPr>
        <p:spPr bwMode="auto">
          <a:xfrm>
            <a:off x="6886575" y="6165850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Text Box 1259"/>
          <p:cNvSpPr txBox="1">
            <a:spLocks noChangeArrowheads="1"/>
          </p:cNvSpPr>
          <p:nvPr/>
        </p:nvSpPr>
        <p:spPr bwMode="auto">
          <a:xfrm>
            <a:off x="6959600" y="5734051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174" name="Text Box 1260"/>
          <p:cNvSpPr txBox="1">
            <a:spLocks noChangeArrowheads="1"/>
          </p:cNvSpPr>
          <p:nvPr/>
        </p:nvSpPr>
        <p:spPr bwMode="auto">
          <a:xfrm>
            <a:off x="8235950" y="4857751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175" name="Text Box 1261"/>
          <p:cNvSpPr txBox="1">
            <a:spLocks noChangeArrowheads="1"/>
          </p:cNvSpPr>
          <p:nvPr/>
        </p:nvSpPr>
        <p:spPr bwMode="auto">
          <a:xfrm>
            <a:off x="9696450" y="2349501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1370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Công nghiệp </a:t>
            </a:r>
            <a:r>
              <a:rPr lang="vi-VN" smtClean="0"/>
              <a:t>điện tử</a:t>
            </a:r>
            <a:r>
              <a:rPr lang="en-US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US" b="1" smtClean="0">
                <a:sym typeface="Wingdings" panose="05000000000000000000" pitchFamily="2" charset="2"/>
              </a:rPr>
              <a:t>Phân </a:t>
            </a:r>
            <a:r>
              <a:rPr lang="en-US" b="1" err="1" smtClean="0">
                <a:sym typeface="Wingdings" panose="05000000000000000000" pitchFamily="2" charset="2"/>
              </a:rPr>
              <a:t>tích</a:t>
            </a:r>
            <a:r>
              <a:rPr lang="en-US" b="1" smtClean="0">
                <a:sym typeface="Wingdings" panose="05000000000000000000" pitchFamily="2" charset="2"/>
              </a:rPr>
              <a:t> SWOT: </a:t>
            </a:r>
            <a:endParaRPr lang="en-US" b="1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smtClean="0">
                <a:sym typeface="Wingdings" panose="05000000000000000000" pitchFamily="2" charset="2"/>
              </a:rPr>
              <a:t>Môi </a:t>
            </a:r>
            <a:r>
              <a:rPr lang="en-US" dirty="0" err="1" smtClean="0">
                <a:sym typeface="Wingdings" panose="05000000000000000000" pitchFamily="2" charset="2"/>
              </a:rPr>
              <a:t>trường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chính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trị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ổn</a:t>
            </a:r>
            <a:r>
              <a:rPr lang="en-US" smtClean="0">
                <a:sym typeface="Wingdings" panose="05000000000000000000" pitchFamily="2" charset="2"/>
              </a:rPr>
              <a:t> định </a:t>
            </a:r>
          </a:p>
          <a:p>
            <a:pPr lvl="1">
              <a:spcAft>
                <a:spcPts val="200"/>
              </a:spcAft>
            </a:pPr>
            <a:r>
              <a:rPr lang="en-US" smtClean="0">
                <a:sym typeface="Wingdings" panose="05000000000000000000" pitchFamily="2" charset="2"/>
              </a:rPr>
              <a:t>Khung </a:t>
            </a:r>
            <a:r>
              <a:rPr lang="en-US" dirty="0" err="1" smtClean="0">
                <a:sym typeface="Wingdings" panose="05000000000000000000" pitchFamily="2" charset="2"/>
              </a:rPr>
              <a:t>khổ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pháp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lý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được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cải</a:t>
            </a:r>
            <a:r>
              <a:rPr lang="en-US" smtClean="0">
                <a:sym typeface="Wingdings" panose="05000000000000000000" pitchFamily="2" charset="2"/>
              </a:rPr>
              <a:t> thiện </a:t>
            </a:r>
          </a:p>
          <a:p>
            <a:pPr lvl="1">
              <a:spcAft>
                <a:spcPts val="200"/>
              </a:spcAft>
            </a:pPr>
            <a:r>
              <a:rPr lang="en-US" smtClean="0">
                <a:sym typeface="Wingdings" panose="05000000000000000000" pitchFamily="2" charset="2"/>
              </a:rPr>
              <a:t>Lực </a:t>
            </a:r>
            <a:r>
              <a:rPr lang="en-US" dirty="0" err="1" smtClean="0">
                <a:sym typeface="Wingdings" panose="05000000000000000000" pitchFamily="2" charset="2"/>
              </a:rPr>
              <a:t>lượng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động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cạnh</a:t>
            </a:r>
            <a:r>
              <a:rPr lang="en-US" smtClean="0">
                <a:sym typeface="Wingdings" panose="05000000000000000000" pitchFamily="2" charset="2"/>
              </a:rPr>
              <a:t> tranh </a:t>
            </a:r>
          </a:p>
          <a:p>
            <a:pPr lvl="1">
              <a:spcAft>
                <a:spcPts val="200"/>
              </a:spcAft>
            </a:pPr>
            <a:r>
              <a:rPr lang="en-US" smtClean="0">
                <a:sym typeface="Wingdings" panose="05000000000000000000" pitchFamily="2" charset="2"/>
              </a:rPr>
              <a:t>Thị </a:t>
            </a:r>
            <a:r>
              <a:rPr lang="en-US" dirty="0" err="1" smtClean="0">
                <a:sym typeface="Wingdings" panose="05000000000000000000" pitchFamily="2" charset="2"/>
              </a:rPr>
              <a:t>trường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tiêu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dùng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trong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nước</a:t>
            </a:r>
            <a:r>
              <a:rPr lang="en-US" smtClean="0">
                <a:sym typeface="Wingdings" panose="05000000000000000000" pitchFamily="2" charset="2"/>
              </a:rPr>
              <a:t> lớn </a:t>
            </a:r>
          </a:p>
          <a:p>
            <a:pPr lvl="1">
              <a:spcAft>
                <a:spcPts val="200"/>
              </a:spcAft>
            </a:pPr>
            <a:r>
              <a:rPr lang="en-US" smtClean="0">
                <a:sym typeface="Wingdings" panose="05000000000000000000" pitchFamily="2" charset="2"/>
              </a:rPr>
              <a:t>Hiện diện của các doanh nghiệp FDI lớn.</a:t>
            </a:r>
          </a:p>
          <a:p>
            <a:pPr marL="457200" lvl="1" indent="0">
              <a:spcAft>
                <a:spcPts val="200"/>
              </a:spcAft>
              <a:buNone/>
            </a:pPr>
            <a:r>
              <a:rPr lang="en-US" b="1" smtClean="0">
                <a:solidFill>
                  <a:srgbClr val="FF0000"/>
                </a:solidFill>
                <a:sym typeface="Wingdings" panose="05000000000000000000" pitchFamily="2" charset="2"/>
              </a:rPr>
              <a:t>Song:</a:t>
            </a:r>
            <a:endParaRPr lang="en-US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smtClean="0">
                <a:sym typeface="Wingdings" panose="05000000000000000000" pitchFamily="2" charset="2"/>
              </a:rPr>
              <a:t>Phụ </a:t>
            </a:r>
            <a:r>
              <a:rPr lang="en-US" dirty="0" err="1" smtClean="0">
                <a:sym typeface="Wingdings" panose="05000000000000000000" pitchFamily="2" charset="2"/>
              </a:rPr>
              <a:t>thuộc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vào</a:t>
            </a:r>
            <a:r>
              <a:rPr lang="en-US" smtClean="0">
                <a:sym typeface="Wingdings" panose="05000000000000000000" pitchFamily="2" charset="2"/>
              </a:rPr>
              <a:t> đầu </a:t>
            </a:r>
            <a:r>
              <a:rPr lang="en-US" dirty="0" err="1" smtClean="0">
                <a:sym typeface="Wingdings" panose="05000000000000000000" pitchFamily="2" charset="2"/>
              </a:rPr>
              <a:t>vào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nhập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smtClean="0">
                <a:sym typeface="Wingdings" panose="05000000000000000000" pitchFamily="2" charset="2"/>
              </a:rPr>
              <a:t>khẩu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 smtClean="0">
                <a:sym typeface="Wingdings" panose="05000000000000000000" pitchFamily="2" charset="2"/>
              </a:rPr>
              <a:t>+ </a:t>
            </a:r>
            <a:r>
              <a:rPr lang="en-US" dirty="0" err="1" smtClean="0">
                <a:sym typeface="Wingdings" panose="05000000000000000000" pitchFamily="2" charset="2"/>
              </a:rPr>
              <a:t>năng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lực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sản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xuất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khả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năng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cạnh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còn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hạn</a:t>
            </a:r>
            <a:r>
              <a:rPr lang="en-US" smtClean="0">
                <a:sym typeface="Wingdings" panose="05000000000000000000" pitchFamily="2" charset="2"/>
              </a:rPr>
              <a:t> chế</a:t>
            </a:r>
          </a:p>
          <a:p>
            <a:pPr lvl="1">
              <a:spcAft>
                <a:spcPts val="200"/>
              </a:spcAft>
            </a:pPr>
            <a:r>
              <a:rPr lang="en-US" smtClean="0">
                <a:sym typeface="Wingdings" panose="05000000000000000000" pitchFamily="2" charset="2"/>
              </a:rPr>
              <a:t>Đóng góp/sự tham gia của doanh nghiệp trong nước còn khiêm tốn.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  <a:buFont typeface="Wingdings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134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26" y="790176"/>
            <a:ext cx="11087548" cy="489569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Xuất nhập khẩu điện thoại và linh kiện (2012)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28" y="1458686"/>
            <a:ext cx="978625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2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15" y="326316"/>
            <a:ext cx="10684700" cy="914400"/>
          </a:xfrm>
        </p:spPr>
        <p:txBody>
          <a:bodyPr/>
          <a:lstStyle/>
          <a:p>
            <a:r>
              <a:rPr lang="vi-VN" dirty="0" smtClean="0"/>
              <a:t>Công nghiệp </a:t>
            </a:r>
            <a:r>
              <a:rPr lang="vi-VN" smtClean="0"/>
              <a:t>điện tử</a:t>
            </a:r>
            <a:r>
              <a:rPr lang="en-US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2342"/>
            <a:ext cx="11684000" cy="4909457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b="1" smtClean="0">
                <a:sym typeface="Wingdings" panose="05000000000000000000" pitchFamily="2" charset="2"/>
              </a:rPr>
              <a:t>Khung khổ chính sách: các </a:t>
            </a:r>
            <a:r>
              <a:rPr lang="en-US" b="1" dirty="0" err="1" smtClean="0">
                <a:sym typeface="Wingdings" panose="05000000000000000000" pitchFamily="2" charset="2"/>
              </a:rPr>
              <a:t>chính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sách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chung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về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phát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triển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công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err="1" smtClean="0">
                <a:sym typeface="Wingdings" panose="05000000000000000000" pitchFamily="2" charset="2"/>
              </a:rPr>
              <a:t>nghiệp</a:t>
            </a:r>
            <a:r>
              <a:rPr lang="en-US" b="1" smtClean="0">
                <a:sym typeface="Wingdings" panose="05000000000000000000" pitchFamily="2" charset="2"/>
              </a:rPr>
              <a:t> + </a:t>
            </a:r>
            <a:r>
              <a:rPr lang="en-US" b="1" dirty="0" err="1" smtClean="0">
                <a:sym typeface="Wingdings" panose="05000000000000000000" pitchFamily="2" charset="2"/>
              </a:rPr>
              <a:t>các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chính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sách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cụ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thể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err="1" smtClean="0">
                <a:sym typeface="Wingdings" panose="05000000000000000000" pitchFamily="2" charset="2"/>
              </a:rPr>
              <a:t>của</a:t>
            </a:r>
            <a:r>
              <a:rPr lang="en-US" b="1" smtClean="0">
                <a:sym typeface="Wingdings" panose="05000000000000000000" pitchFamily="2" charset="2"/>
              </a:rPr>
              <a:t> ngành</a:t>
            </a:r>
            <a:r>
              <a:rPr lang="en-US" smtClean="0">
                <a:sym typeface="Wingdings" panose="05000000000000000000" pitchFamily="2" charset="2"/>
              </a:rPr>
              <a:t>: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dirty="0" err="1" smtClean="0">
                <a:sym typeface="Wingdings" panose="05000000000000000000" pitchFamily="2" charset="2"/>
              </a:rPr>
              <a:t>Chiến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lược</a:t>
            </a:r>
            <a:r>
              <a:rPr lang="en-US" smtClean="0">
                <a:sym typeface="Wingdings" panose="05000000000000000000" pitchFamily="2" charset="2"/>
              </a:rPr>
              <a:t> PTKTXH</a:t>
            </a:r>
            <a:r>
              <a:rPr lang="en-US">
                <a:sym typeface="Wingdings" panose="05000000000000000000" pitchFamily="2" charset="2"/>
              </a:rPr>
              <a:t>;</a:t>
            </a:r>
            <a:endParaRPr lang="en-US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mtClean="0">
                <a:sym typeface="Wingdings" panose="05000000000000000000" pitchFamily="2" charset="2"/>
              </a:rPr>
              <a:t>Kế </a:t>
            </a:r>
            <a:r>
              <a:rPr lang="en-US" err="1" smtClean="0">
                <a:sym typeface="Wingdings" panose="05000000000000000000" pitchFamily="2" charset="2"/>
              </a:rPr>
              <a:t>hoạch</a:t>
            </a:r>
            <a:r>
              <a:rPr lang="en-US" smtClean="0">
                <a:sym typeface="Wingdings" panose="05000000000000000000" pitchFamily="2" charset="2"/>
              </a:rPr>
              <a:t> PTKTXH; 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mtClean="0">
                <a:sym typeface="Wingdings" panose="05000000000000000000" pitchFamily="2" charset="2"/>
              </a:rPr>
              <a:t>Chiến </a:t>
            </a:r>
            <a:r>
              <a:rPr lang="en-US" dirty="0" err="1" smtClean="0">
                <a:sym typeface="Wingdings" panose="05000000000000000000" pitchFamily="2" charset="2"/>
              </a:rPr>
              <a:t>lược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phát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triển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công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nghiệp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Việt</a:t>
            </a:r>
            <a:r>
              <a:rPr lang="en-US" smtClean="0">
                <a:sym typeface="Wingdings" panose="05000000000000000000" pitchFamily="2" charset="2"/>
              </a:rPr>
              <a:t> Nam (2014); 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mtClean="0">
                <a:sym typeface="Wingdings" panose="05000000000000000000" pitchFamily="2" charset="2"/>
              </a:rPr>
              <a:t>QĐ </a:t>
            </a:r>
            <a:r>
              <a:rPr lang="en-US" dirty="0" smtClean="0">
                <a:sym typeface="Wingdings" panose="05000000000000000000" pitchFamily="2" charset="2"/>
              </a:rPr>
              <a:t>1290/QD-</a:t>
            </a:r>
            <a:r>
              <a:rPr lang="en-US" dirty="0" err="1" smtClean="0">
                <a:sym typeface="Wingdings" panose="05000000000000000000" pitchFamily="2" charset="2"/>
              </a:rPr>
              <a:t>TTg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về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phát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triển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ngành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công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nghiệp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điện</a:t>
            </a:r>
            <a:r>
              <a:rPr lang="en-US" smtClean="0">
                <a:sym typeface="Wingdings" panose="05000000000000000000" pitchFamily="2" charset="2"/>
              </a:rPr>
              <a:t> tử;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spcAft>
                <a:spcPts val="200"/>
              </a:spcAft>
              <a:buNone/>
            </a:pPr>
            <a:endParaRPr lang="en-US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47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615" y="326316"/>
            <a:ext cx="10684700" cy="914400"/>
          </a:xfrm>
        </p:spPr>
        <p:txBody>
          <a:bodyPr/>
          <a:lstStyle/>
          <a:p>
            <a:r>
              <a:rPr lang="vi-VN" dirty="0" smtClean="0"/>
              <a:t>Công nghiệp </a:t>
            </a:r>
            <a:r>
              <a:rPr lang="vi-VN" smtClean="0"/>
              <a:t>điện tử</a:t>
            </a:r>
            <a:r>
              <a:rPr lang="en-US" smtClean="0"/>
              <a:t>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US" b="1" smtClean="0">
                <a:sym typeface="Wingdings" panose="05000000000000000000" pitchFamily="2" charset="2"/>
              </a:rPr>
              <a:t>Một số hình thức/công cụ ảnh hưởng đến ngành điện tử: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dirty="0" err="1" smtClean="0">
                <a:sym typeface="Wingdings" panose="05000000000000000000" pitchFamily="2" charset="2"/>
              </a:rPr>
              <a:t>Phát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triển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công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nghiệp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hỗ</a:t>
            </a:r>
            <a:r>
              <a:rPr lang="en-US" smtClean="0">
                <a:sym typeface="Wingdings" panose="05000000000000000000" pitchFamily="2" charset="2"/>
              </a:rPr>
              <a:t> trợ;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dirty="0" err="1" smtClean="0">
                <a:sym typeface="Wingdings" panose="05000000000000000000" pitchFamily="2" charset="2"/>
              </a:rPr>
              <a:t>Phát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triển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nguồn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nhân</a:t>
            </a:r>
            <a:r>
              <a:rPr lang="en-US" smtClean="0">
                <a:sym typeface="Wingdings" panose="05000000000000000000" pitchFamily="2" charset="2"/>
              </a:rPr>
              <a:t> lực;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dirty="0" err="1" smtClean="0">
                <a:sym typeface="Wingdings" panose="05000000000000000000" pitchFamily="2" charset="2"/>
              </a:rPr>
              <a:t>Hỗ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trợ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tài</a:t>
            </a:r>
            <a:r>
              <a:rPr lang="en-US" smtClean="0">
                <a:sym typeface="Wingdings" panose="05000000000000000000" pitchFamily="2" charset="2"/>
              </a:rPr>
              <a:t> chính;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dirty="0" err="1" smtClean="0">
                <a:sym typeface="Wingdings" panose="05000000000000000000" pitchFamily="2" charset="2"/>
              </a:rPr>
              <a:t>Chính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sách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đầu</a:t>
            </a:r>
            <a:r>
              <a:rPr lang="en-US" smtClean="0">
                <a:sym typeface="Wingdings" panose="05000000000000000000" pitchFamily="2" charset="2"/>
              </a:rPr>
              <a:t> tư;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dirty="0" err="1" smtClean="0">
                <a:sym typeface="Wingdings" panose="05000000000000000000" pitchFamily="2" charset="2"/>
              </a:rPr>
              <a:t>Các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rào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cản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kỹ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thuật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smtClean="0">
                <a:sym typeface="Wingdings" panose="05000000000000000000" pitchFamily="2" charset="2"/>
              </a:rPr>
              <a:t>TBT);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dirty="0" err="1" smtClean="0">
                <a:sym typeface="Wingdings" panose="05000000000000000000" pitchFamily="2" charset="2"/>
              </a:rPr>
              <a:t>Chính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sách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khuyến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khích</a:t>
            </a:r>
            <a:r>
              <a:rPr lang="en-US" dirty="0" smtClean="0">
                <a:sym typeface="Wingdings" panose="05000000000000000000" pitchFamily="2" charset="2"/>
              </a:rPr>
              <a:t> t</a:t>
            </a:r>
            <a:r>
              <a:rPr lang="vi-VN" dirty="0" smtClean="0">
                <a:sym typeface="Wingdings" panose="05000000000000000000" pitchFamily="2" charset="2"/>
              </a:rPr>
              <a:t>hương mại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phát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triển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thị</a:t>
            </a:r>
            <a:r>
              <a:rPr lang="en-US" smtClean="0">
                <a:sym typeface="Wingdings" panose="05000000000000000000" pitchFamily="2" charset="2"/>
              </a:rPr>
              <a:t> trường;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dirty="0" err="1" smtClean="0">
                <a:sym typeface="Wingdings" panose="05000000000000000000" pitchFamily="2" charset="2"/>
              </a:rPr>
              <a:t>Cải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cách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Điều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chỉnh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về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mặt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thể</a:t>
            </a:r>
            <a:r>
              <a:rPr lang="en-US" smtClean="0">
                <a:sym typeface="Wingdings" panose="05000000000000000000" pitchFamily="2" charset="2"/>
              </a:rPr>
              <a:t> chế.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200"/>
              </a:spcAft>
              <a:buNone/>
            </a:pPr>
            <a:endParaRPr lang="en-US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802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326316"/>
            <a:ext cx="10960274" cy="650714"/>
          </a:xfrm>
        </p:spPr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err="1" smtClean="0"/>
              <a:t>điện</a:t>
            </a:r>
            <a:r>
              <a:rPr lang="en-US" smtClean="0"/>
              <a:t> tử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26" y="1698172"/>
            <a:ext cx="11684000" cy="482058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err="1" smtClean="0">
                <a:sym typeface="Wingdings" panose="05000000000000000000" pitchFamily="2" charset="2"/>
              </a:rPr>
              <a:t>Cắt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giảm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thuế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quan</a:t>
            </a:r>
            <a:r>
              <a:rPr lang="en-US" b="1" dirty="0" smtClean="0">
                <a:sym typeface="Wingdings" panose="05000000000000000000" pitchFamily="2" charset="2"/>
              </a:rPr>
              <a:t> (WTO, FTAs, v.v.)</a:t>
            </a:r>
          </a:p>
          <a:p>
            <a:pPr lvl="1" indent="-342900">
              <a:lnSpc>
                <a:spcPct val="120000"/>
              </a:lnSpc>
              <a:buFont typeface="Wingdings"/>
              <a:buChar char="à"/>
            </a:pPr>
            <a:r>
              <a:rPr lang="en-US" sz="2000" dirty="0" smtClean="0">
                <a:sym typeface="Wingdings" panose="05000000000000000000" pitchFamily="2" charset="2"/>
              </a:rPr>
              <a:t>NRP </a:t>
            </a:r>
            <a:r>
              <a:rPr lang="en-US" sz="2000" dirty="0" err="1" smtClean="0">
                <a:sym typeface="Wingdings" panose="05000000000000000000" pitchFamily="2" charset="2"/>
              </a:rPr>
              <a:t>giảm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mạnh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1" indent="-342900">
              <a:lnSpc>
                <a:spcPct val="120000"/>
              </a:lnSpc>
              <a:buFont typeface="Wingdings"/>
              <a:buChar char="à"/>
            </a:pPr>
            <a:r>
              <a:rPr lang="en-US" sz="2000" dirty="0" smtClean="0">
                <a:sym typeface="Wingdings" panose="05000000000000000000" pitchFamily="2" charset="2"/>
              </a:rPr>
              <a:t>ERP </a:t>
            </a:r>
            <a:r>
              <a:rPr lang="en-US" sz="2000" dirty="0" err="1" smtClean="0">
                <a:sym typeface="Wingdings" panose="05000000000000000000" pitchFamily="2" charset="2"/>
              </a:rPr>
              <a:t>của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các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nhóm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ngành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điện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tử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vẫn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tương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đối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cao</a:t>
            </a:r>
            <a:r>
              <a:rPr lang="en-US" sz="2000" dirty="0" smtClean="0">
                <a:sym typeface="Wingdings" panose="05000000000000000000" pitchFamily="2" charset="2"/>
              </a:rPr>
              <a:t> so </a:t>
            </a:r>
            <a:r>
              <a:rPr lang="en-US" sz="2000" dirty="0" err="1" smtClean="0">
                <a:sym typeface="Wingdings" panose="05000000000000000000" pitchFamily="2" charset="2"/>
              </a:rPr>
              <a:t>với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các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ngành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khác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smtClean="0">
                <a:sym typeface="Wingdings" panose="05000000000000000000" pitchFamily="2" charset="2"/>
              </a:rPr>
              <a:t>(VD: </a:t>
            </a:r>
            <a:r>
              <a:rPr lang="en-US" sz="2000" dirty="0" err="1" smtClean="0">
                <a:sym typeface="Wingdings" panose="05000000000000000000" pitchFamily="2" charset="2"/>
              </a:rPr>
              <a:t>các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nhóm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ngành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nông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nghiệp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smtClean="0">
                <a:sym typeface="Wingdings" panose="05000000000000000000" pitchFamily="2" charset="2"/>
              </a:rPr>
              <a:t>Cam </a:t>
            </a:r>
            <a:r>
              <a:rPr lang="en-US" b="1" err="1" smtClean="0">
                <a:sym typeface="Wingdings" panose="05000000000000000000" pitchFamily="2" charset="2"/>
              </a:rPr>
              <a:t>kết</a:t>
            </a:r>
            <a:r>
              <a:rPr lang="en-US" b="1" smtClean="0">
                <a:sym typeface="Wingdings" panose="05000000000000000000" pitchFamily="2" charset="2"/>
              </a:rPr>
              <a:t> bảo hộ </a:t>
            </a:r>
            <a:r>
              <a:rPr lang="vi-VN" b="1" smtClean="0">
                <a:sym typeface="Wingdings" panose="05000000000000000000" pitchFamily="2" charset="2"/>
              </a:rPr>
              <a:t>đầu tư</a:t>
            </a:r>
            <a:endParaRPr lang="en-US" b="1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2000" smtClean="0">
                <a:sym typeface="Wingdings" panose="05000000000000000000" pitchFamily="2" charset="2"/>
              </a:rPr>
              <a:t>WTO (TRIMs và TRIPS): </a:t>
            </a:r>
            <a:r>
              <a:rPr lang="en-US" sz="2000" dirty="0" err="1" smtClean="0">
                <a:sym typeface="Wingdings" panose="05000000000000000000" pitchFamily="2" charset="2"/>
              </a:rPr>
              <a:t>Các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err="1" smtClean="0">
                <a:sym typeface="Wingdings" panose="05000000000000000000" pitchFamily="2" charset="2"/>
              </a:rPr>
              <a:t>quy</a:t>
            </a:r>
            <a:r>
              <a:rPr lang="en-US" sz="2000" smtClean="0">
                <a:sym typeface="Wingdings" panose="05000000000000000000" pitchFamily="2" charset="2"/>
              </a:rPr>
              <a:t> định </a:t>
            </a:r>
            <a:r>
              <a:rPr lang="en-US" sz="2000" err="1" smtClean="0">
                <a:sym typeface="Wingdings" panose="05000000000000000000" pitchFamily="2" charset="2"/>
              </a:rPr>
              <a:t>mới</a:t>
            </a:r>
            <a:r>
              <a:rPr lang="en-US" sz="2000" smtClean="0">
                <a:sym typeface="Wingdings" panose="05000000000000000000" pitchFamily="2" charset="2"/>
              </a:rPr>
              <a:t> theo hướng bảo hộ và đối xử bình đẳng hơn đôối ới với </a:t>
            </a:r>
            <a:r>
              <a:rPr lang="en-US" sz="2000" dirty="0" err="1" smtClean="0">
                <a:sym typeface="Wingdings" panose="05000000000000000000" pitchFamily="2" charset="2"/>
              </a:rPr>
              <a:t>nhà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vi-VN" sz="2000" dirty="0" smtClean="0">
                <a:sym typeface="Wingdings" panose="05000000000000000000" pitchFamily="2" charset="2"/>
              </a:rPr>
              <a:t>đầu tư</a:t>
            </a:r>
            <a:r>
              <a:rPr lang="en-US" sz="2000" dirty="0" smtClean="0">
                <a:sym typeface="Wingdings" panose="05000000000000000000" pitchFamily="2" charset="2"/>
              </a:rPr>
              <a:t> n</a:t>
            </a:r>
            <a:r>
              <a:rPr lang="vi-VN" sz="2000" dirty="0" smtClean="0">
                <a:sym typeface="Wingdings" panose="05000000000000000000" pitchFamily="2" charset="2"/>
              </a:rPr>
              <a:t>ước </a:t>
            </a:r>
            <a:r>
              <a:rPr lang="vi-VN" sz="2000" smtClean="0">
                <a:sym typeface="Wingdings" panose="05000000000000000000" pitchFamily="2" charset="2"/>
              </a:rPr>
              <a:t>ngoài</a:t>
            </a:r>
            <a:r>
              <a:rPr lang="en-US" sz="2000" smtClean="0">
                <a:sym typeface="Wingdings" panose="05000000000000000000" pitchFamily="2" charset="2"/>
              </a:rPr>
              <a:t> (so với đầu tư trong nước);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>
                <a:sym typeface="Wingdings" panose="05000000000000000000" pitchFamily="2" charset="2"/>
              </a:rPr>
              <a:t>TPP</a:t>
            </a:r>
            <a:r>
              <a:rPr lang="en-US" sz="2000" smtClean="0">
                <a:sym typeface="Wingdings" panose="05000000000000000000" pitchFamily="2" charset="2"/>
              </a:rPr>
              <a:t>: Có thể tăng cam kết bảo hộ đầu tư và cơ chế xử lý tranh chấp ngặt nghèo hơn &gt;&lt; khả năng điều chỉnh chính sách trong nước???</a:t>
            </a:r>
            <a:endParaRPr lang="en-US" dirty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6525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326316"/>
            <a:ext cx="10960274" cy="914400"/>
          </a:xfrm>
        </p:spPr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err="1" smtClean="0"/>
              <a:t>điện</a:t>
            </a:r>
            <a:r>
              <a:rPr lang="en-US" smtClean="0"/>
              <a:t> tử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26" y="1611086"/>
            <a:ext cx="11684000" cy="5032928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b="1" smtClean="0">
                <a:sym typeface="Wingdings" panose="05000000000000000000" pitchFamily="2" charset="2"/>
              </a:rPr>
              <a:t>Hàm ý đối với không </a:t>
            </a:r>
            <a:r>
              <a:rPr lang="en-US" b="1" dirty="0" err="1" smtClean="0">
                <a:sym typeface="Wingdings" panose="05000000000000000000" pitchFamily="2" charset="2"/>
              </a:rPr>
              <a:t>gian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err="1" smtClean="0">
                <a:sym typeface="Wingdings" panose="05000000000000000000" pitchFamily="2" charset="2"/>
              </a:rPr>
              <a:t>chính</a:t>
            </a:r>
            <a:r>
              <a:rPr lang="en-US" b="1" smtClean="0">
                <a:sym typeface="Wingdings" panose="05000000000000000000" pitchFamily="2" charset="2"/>
              </a:rPr>
              <a:t> sách:</a:t>
            </a:r>
            <a:endParaRPr lang="en-US" b="1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sz="2200" dirty="0" err="1" smtClean="0">
                <a:sym typeface="Wingdings" panose="05000000000000000000" pitchFamily="2" charset="2"/>
              </a:rPr>
              <a:t>Khả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năng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s</a:t>
            </a:r>
            <a:r>
              <a:rPr lang="en-US" sz="2200" dirty="0" err="1" smtClean="0">
                <a:sym typeface="Wingdings" panose="05000000000000000000" pitchFamily="2" charset="2"/>
              </a:rPr>
              <a:t>ử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dụng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các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biện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pháp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thuế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quan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và</a:t>
            </a:r>
            <a:r>
              <a:rPr lang="en-US" sz="2200" dirty="0" smtClean="0">
                <a:sym typeface="Wingdings" panose="05000000000000000000" pitchFamily="2" charset="2"/>
              </a:rPr>
              <a:t> phi </a:t>
            </a:r>
            <a:r>
              <a:rPr lang="en-US" sz="2200" dirty="0" err="1" smtClean="0">
                <a:sym typeface="Wingdings" panose="05000000000000000000" pitchFamily="2" charset="2"/>
              </a:rPr>
              <a:t>thuế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quan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đã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bị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giảm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đáng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kể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sz="2200" dirty="0" err="1" smtClean="0">
                <a:sym typeface="Wingdings" panose="05000000000000000000" pitchFamily="2" charset="2"/>
              </a:rPr>
              <a:t>Hỗ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trợ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tài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chính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 err="1" smtClean="0">
                <a:sym typeface="Wingdings" panose="05000000000000000000" pitchFamily="2" charset="2"/>
              </a:rPr>
              <a:t>một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số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công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err="1" smtClean="0">
                <a:sym typeface="Wingdings" panose="05000000000000000000" pitchFamily="2" charset="2"/>
              </a:rPr>
              <a:t>cụ</a:t>
            </a:r>
            <a:r>
              <a:rPr lang="en-US" sz="2200" smtClean="0">
                <a:sym typeface="Wingdings" panose="05000000000000000000" pitchFamily="2" charset="2"/>
              </a:rPr>
              <a:t> bị cấm (từ WTO), </a:t>
            </a:r>
            <a:r>
              <a:rPr lang="en-US" sz="2200" err="1" smtClean="0">
                <a:sym typeface="Wingdings" panose="05000000000000000000" pitchFamily="2" charset="2"/>
              </a:rPr>
              <a:t>nhưng</a:t>
            </a:r>
            <a:r>
              <a:rPr lang="en-US" sz="2200" smtClean="0">
                <a:sym typeface="Wingdings" panose="05000000000000000000" pitchFamily="2" charset="2"/>
              </a:rPr>
              <a:t> có </a:t>
            </a:r>
            <a:r>
              <a:rPr lang="en-US" sz="2200" dirty="0" err="1" smtClean="0">
                <a:sym typeface="Wingdings" panose="05000000000000000000" pitchFamily="2" charset="2"/>
              </a:rPr>
              <a:t>thể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sử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dụng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một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số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công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cụ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chính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err="1" smtClean="0">
                <a:sym typeface="Wingdings" panose="05000000000000000000" pitchFamily="2" charset="2"/>
              </a:rPr>
              <a:t>sách</a:t>
            </a:r>
            <a:r>
              <a:rPr lang="en-US" sz="2200" smtClean="0">
                <a:sym typeface="Wingdings" panose="05000000000000000000" pitchFamily="2" charset="2"/>
              </a:rPr>
              <a:t> khác</a:t>
            </a:r>
          </a:p>
          <a:p>
            <a:pPr lvl="1">
              <a:spcAft>
                <a:spcPts val="200"/>
              </a:spcAft>
            </a:pPr>
            <a:r>
              <a:rPr lang="en-US" sz="2200" smtClean="0">
                <a:sym typeface="Wingdings" panose="05000000000000000000" pitchFamily="2" charset="2"/>
              </a:rPr>
              <a:t>Không </a:t>
            </a:r>
            <a:r>
              <a:rPr lang="en-US" sz="2200" dirty="0" err="1" smtClean="0">
                <a:sym typeface="Wingdings" panose="05000000000000000000" pitchFamily="2" charset="2"/>
              </a:rPr>
              <a:t>gian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chính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sách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vi-VN" sz="2200" smtClean="0">
                <a:sym typeface="Wingdings" panose="05000000000000000000" pitchFamily="2" charset="2"/>
              </a:rPr>
              <a:t>đầu tư</a:t>
            </a:r>
            <a:r>
              <a:rPr lang="en-US" sz="2200" smtClean="0">
                <a:sym typeface="Wingdings" panose="05000000000000000000" pitchFamily="2" charset="2"/>
              </a:rPr>
              <a:t> </a:t>
            </a:r>
            <a:r>
              <a:rPr lang="en-US" sz="2200" err="1" smtClean="0">
                <a:sym typeface="Wingdings" panose="05000000000000000000" pitchFamily="2" charset="2"/>
              </a:rPr>
              <a:t>giảm</a:t>
            </a:r>
            <a:r>
              <a:rPr lang="en-US" sz="2200" smtClean="0">
                <a:sym typeface="Wingdings" panose="05000000000000000000" pitchFamily="2" charset="2"/>
              </a:rPr>
              <a:t> dần (khó cân bằng ưu đãi đầu tư cho doanh nghiệp FDI và trong nước???)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200"/>
              </a:spcAft>
            </a:pPr>
            <a:r>
              <a:rPr lang="en-US" b="1" smtClean="0">
                <a:sym typeface="Wingdings" panose="05000000000000000000" pitchFamily="2" charset="2"/>
              </a:rPr>
              <a:t>Không </a:t>
            </a:r>
            <a:r>
              <a:rPr lang="en-US" b="1" dirty="0" err="1" smtClean="0">
                <a:sym typeface="Wingdings" panose="05000000000000000000" pitchFamily="2" charset="2"/>
              </a:rPr>
              <a:t>gian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chính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sách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hiện</a:t>
            </a:r>
            <a:r>
              <a:rPr lang="en-US" b="1" dirty="0" smtClean="0">
                <a:sym typeface="Wingdings" panose="05000000000000000000" pitchFamily="2" charset="2"/>
              </a:rPr>
              <a:t> nay:</a:t>
            </a:r>
          </a:p>
          <a:p>
            <a:pPr lvl="1">
              <a:spcAft>
                <a:spcPts val="200"/>
              </a:spcAft>
            </a:pPr>
            <a:r>
              <a:rPr lang="en-US" sz="2200" dirty="0" err="1" smtClean="0">
                <a:sym typeface="Wingdings" panose="05000000000000000000" pitchFamily="2" charset="2"/>
              </a:rPr>
              <a:t>Hỗ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err="1" smtClean="0">
                <a:sym typeface="Wingdings" panose="05000000000000000000" pitchFamily="2" charset="2"/>
              </a:rPr>
              <a:t>trợ</a:t>
            </a:r>
            <a:r>
              <a:rPr lang="en-US" sz="2200" smtClean="0">
                <a:sym typeface="Wingdings" panose="05000000000000000000" pitchFamily="2" charset="2"/>
              </a:rPr>
              <a:t> DNNVV;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sz="2200" dirty="0" err="1" smtClean="0">
                <a:sym typeface="Wingdings" panose="05000000000000000000" pitchFamily="2" charset="2"/>
              </a:rPr>
              <a:t>Hỗ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trợ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giáo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dục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đào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tạo</a:t>
            </a:r>
            <a:r>
              <a:rPr lang="en-US" sz="2200" smtClean="0">
                <a:sym typeface="Wingdings" panose="05000000000000000000" pitchFamily="2" charset="2"/>
              </a:rPr>
              <a:t>, R&amp;D;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sz="2200" dirty="0" err="1" smtClean="0">
                <a:sym typeface="Wingdings" panose="05000000000000000000" pitchFamily="2" charset="2"/>
              </a:rPr>
              <a:t>Chính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sách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khuyến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khích</a:t>
            </a:r>
            <a:r>
              <a:rPr lang="en-US" sz="2200" dirty="0" smtClean="0">
                <a:sym typeface="Wingdings" panose="05000000000000000000" pitchFamily="2" charset="2"/>
              </a:rPr>
              <a:t> t</a:t>
            </a:r>
            <a:r>
              <a:rPr lang="vi-VN" sz="2200" dirty="0" smtClean="0">
                <a:sym typeface="Wingdings" panose="05000000000000000000" pitchFamily="2" charset="2"/>
              </a:rPr>
              <a:t>hương mại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và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phát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triển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err="1" smtClean="0">
                <a:sym typeface="Wingdings" panose="05000000000000000000" pitchFamily="2" charset="2"/>
              </a:rPr>
              <a:t>thị</a:t>
            </a:r>
            <a:r>
              <a:rPr lang="en-US" sz="2200" smtClean="0">
                <a:sym typeface="Wingdings" panose="05000000000000000000" pitchFamily="2" charset="2"/>
              </a:rPr>
              <a:t> trường;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r>
              <a:rPr lang="en-US" sz="2200" dirty="0" err="1" smtClean="0">
                <a:sym typeface="Wingdings" panose="05000000000000000000" pitchFamily="2" charset="2"/>
              </a:rPr>
              <a:t>Phát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triển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công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nghiệp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hỗ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trợ</a:t>
            </a:r>
            <a:r>
              <a:rPr lang="en-US" sz="2200" dirty="0" smtClean="0">
                <a:sym typeface="Wingdings" panose="05000000000000000000" pitchFamily="2" charset="2"/>
              </a:rPr>
              <a:t> (</a:t>
            </a:r>
            <a:r>
              <a:rPr lang="en-US" sz="2200" dirty="0" err="1" smtClean="0">
                <a:sym typeface="Wingdings" panose="05000000000000000000" pitchFamily="2" charset="2"/>
              </a:rPr>
              <a:t>hỗ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trợ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tín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dụng</a:t>
            </a:r>
            <a:r>
              <a:rPr lang="en-US" sz="2200" dirty="0" smtClean="0">
                <a:sym typeface="Wingdings" panose="05000000000000000000" pitchFamily="2" charset="2"/>
              </a:rPr>
              <a:t>, </a:t>
            </a:r>
            <a:r>
              <a:rPr lang="en-US" sz="2200" dirty="0" err="1" smtClean="0">
                <a:sym typeface="Wingdings" panose="05000000000000000000" pitchFamily="2" charset="2"/>
              </a:rPr>
              <a:t>tiếp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cận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đất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đai</a:t>
            </a:r>
            <a:r>
              <a:rPr lang="en-US" sz="2200" dirty="0" smtClean="0">
                <a:sym typeface="Wingdings" panose="05000000000000000000" pitchFamily="2" charset="2"/>
              </a:rPr>
              <a:t>, </a:t>
            </a:r>
            <a:r>
              <a:rPr lang="en-US" sz="2200" dirty="0" err="1" smtClean="0">
                <a:sym typeface="Wingdings" panose="05000000000000000000" pitchFamily="2" charset="2"/>
              </a:rPr>
              <a:t>thuế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suất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ưu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đãi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cho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nhập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khẩu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đầu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vào</a:t>
            </a:r>
            <a:r>
              <a:rPr lang="en-US" sz="2200" dirty="0" smtClean="0">
                <a:sym typeface="Wingdings" panose="05000000000000000000" pitchFamily="2" charset="2"/>
              </a:rPr>
              <a:t>, v.v.)</a:t>
            </a:r>
          </a:p>
          <a:p>
            <a:pPr lvl="1"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200"/>
              </a:spcAft>
              <a:buNone/>
            </a:pPr>
            <a:endParaRPr lang="en-US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340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326316"/>
            <a:ext cx="10960274" cy="914400"/>
          </a:xfrm>
        </p:spPr>
        <p:txBody>
          <a:bodyPr/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err="1" smtClean="0"/>
              <a:t>điện</a:t>
            </a:r>
            <a:r>
              <a:rPr lang="en-US" smtClean="0"/>
              <a:t> tử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26" y="1817914"/>
            <a:ext cx="11684000" cy="48261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err="1" smtClean="0">
                <a:sym typeface="Wingdings" panose="05000000000000000000" pitchFamily="2" charset="2"/>
              </a:rPr>
              <a:t>Các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nhân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tố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tác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động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tới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các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không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gian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chính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sách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hiện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có</a:t>
            </a:r>
            <a:r>
              <a:rPr lang="en-US" b="1" dirty="0" smtClean="0">
                <a:sym typeface="Wingdings" panose="05000000000000000000" pitchFamily="2" charset="2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>
                <a:sym typeface="Wingdings" panose="05000000000000000000" pitchFamily="2" charset="2"/>
              </a:rPr>
              <a:t>Hạn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chế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về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nguồn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lực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tài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chính</a:t>
            </a:r>
            <a:r>
              <a:rPr lang="en-US" dirty="0" smtClean="0">
                <a:sym typeface="Wingdings" panose="05000000000000000000" pitchFamily="2" charset="2"/>
              </a:rPr>
              <a:t> (NSNN, </a:t>
            </a:r>
            <a:r>
              <a:rPr lang="en-US" dirty="0" err="1" smtClean="0">
                <a:sym typeface="Wingdings" panose="05000000000000000000" pitchFamily="2" charset="2"/>
              </a:rPr>
              <a:t>các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quỹ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hỗ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trợ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smtClean="0">
                <a:sym typeface="Wingdings" panose="05000000000000000000" pitchFamily="2" charset="2"/>
              </a:rPr>
              <a:t>v.v.);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dirty="0" err="1" smtClean="0">
                <a:sym typeface="Wingdings" panose="05000000000000000000" pitchFamily="2" charset="2"/>
              </a:rPr>
              <a:t>Hiệu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quả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của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các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không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chính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sách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hiện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có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phát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triển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công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nghiệp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hỗ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trợ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phát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triển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nguồn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nhân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lực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smtClean="0">
                <a:sym typeface="Wingdings" panose="05000000000000000000" pitchFamily="2" charset="2"/>
              </a:rPr>
              <a:t>v.v.);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dirty="0" err="1" smtClean="0">
                <a:sym typeface="Wingdings" panose="05000000000000000000" pitchFamily="2" charset="2"/>
              </a:rPr>
              <a:t>Các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quy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định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nới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lỏng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hơn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về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sở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hữu</a:t>
            </a:r>
            <a:r>
              <a:rPr lang="en-US" dirty="0" smtClean="0">
                <a:sym typeface="Wingdings" panose="05000000000000000000" pitchFamily="2" charset="2"/>
              </a:rPr>
              <a:t> n</a:t>
            </a:r>
            <a:r>
              <a:rPr lang="vi-VN" dirty="0" smtClean="0">
                <a:sym typeface="Wingdings" panose="05000000000000000000" pitchFamily="2" charset="2"/>
              </a:rPr>
              <a:t>ước ngoài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tại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các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doanh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nghiệp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err="1" smtClean="0">
                <a:sym typeface="Wingdings" panose="05000000000000000000" pitchFamily="2" charset="2"/>
              </a:rPr>
              <a:t>trong</a:t>
            </a:r>
            <a:r>
              <a:rPr lang="en-US" smtClean="0">
                <a:sym typeface="Wingdings" panose="05000000000000000000" pitchFamily="2" charset="2"/>
              </a:rPr>
              <a:t> nước theo cam kết hội nhập.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724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1974881" cy="812321"/>
          </a:xfrm>
        </p:spPr>
        <p:txBody>
          <a:bodyPr/>
          <a:lstStyle/>
          <a:p>
            <a:r>
              <a:rPr lang="en-US" sz="2800" smtClean="0">
                <a:solidFill>
                  <a:srgbClr val="002060"/>
                </a:solidFill>
              </a:rPr>
              <a:t>Một số kết </a:t>
            </a:r>
            <a:r>
              <a:rPr lang="en-US" sz="2800" dirty="0" err="1" smtClean="0">
                <a:solidFill>
                  <a:srgbClr val="002060"/>
                </a:solidFill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err="1" smtClean="0">
                <a:solidFill>
                  <a:srgbClr val="002060"/>
                </a:solidFill>
              </a:rPr>
              <a:t>khảo</a:t>
            </a:r>
            <a:r>
              <a:rPr lang="en-US" sz="2800" smtClean="0">
                <a:solidFill>
                  <a:srgbClr val="002060"/>
                </a:solidFill>
              </a:rPr>
              <a:t> sát </a:t>
            </a:r>
            <a:r>
              <a:rPr lang="en-US" sz="2800" dirty="0" smtClean="0">
                <a:solidFill>
                  <a:srgbClr val="002060"/>
                </a:solidFill>
              </a:rPr>
              <a:t>(1)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04966" y="1832344"/>
            <a:ext cx="5158316" cy="535944"/>
          </a:xfrm>
        </p:spPr>
        <p:txBody>
          <a:bodyPr/>
          <a:lstStyle/>
          <a:p>
            <a:pPr algn="ctr"/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FTAs/BITs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2667000"/>
            <a:ext cx="8686799" cy="372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4146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Nội</a:t>
            </a:r>
            <a:r>
              <a:rPr lang="en-US" dirty="0" smtClean="0"/>
              <a:t> 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397000"/>
            <a:ext cx="10795000" cy="4749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Giới</a:t>
            </a:r>
            <a:r>
              <a:rPr lang="en-US" sz="2800" dirty="0" smtClean="0"/>
              <a:t> </a:t>
            </a:r>
            <a:r>
              <a:rPr lang="en-US" sz="2800" dirty="0" err="1" smtClean="0"/>
              <a:t>thiệu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err="1" smtClean="0"/>
              <a:t>Ngành</a:t>
            </a:r>
            <a:r>
              <a:rPr lang="en-US" sz="2800" smtClean="0"/>
              <a:t> điện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/>
              <a:t>Một số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khảo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smtClean="0"/>
              <a:t>Kiến </a:t>
            </a:r>
            <a:r>
              <a:rPr lang="en-US" sz="2800" dirty="0" err="1" smtClean="0"/>
              <a:t>nghị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56100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6" y="365126"/>
            <a:ext cx="11699309" cy="824847"/>
          </a:xfrm>
        </p:spPr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Một số kết </a:t>
            </a:r>
            <a:r>
              <a:rPr lang="en-US" sz="3200" dirty="0" err="1">
                <a:solidFill>
                  <a:srgbClr val="002060"/>
                </a:solidFill>
              </a:rPr>
              <a:t>quả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err="1">
                <a:solidFill>
                  <a:srgbClr val="002060"/>
                </a:solidFill>
              </a:rPr>
              <a:t>khảo</a:t>
            </a:r>
            <a:r>
              <a:rPr lang="en-US" sz="3200">
                <a:solidFill>
                  <a:srgbClr val="002060"/>
                </a:solidFill>
              </a:rPr>
              <a:t> </a:t>
            </a:r>
            <a:r>
              <a:rPr lang="en-US" sz="3200" smtClean="0">
                <a:solidFill>
                  <a:srgbClr val="002060"/>
                </a:solidFill>
              </a:rPr>
              <a:t>sát </a:t>
            </a:r>
            <a:r>
              <a:rPr lang="en-US" sz="3200" dirty="0" smtClean="0">
                <a:solidFill>
                  <a:srgbClr val="002060"/>
                </a:solidFill>
              </a:rPr>
              <a:t>(2)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2011" y="1606007"/>
            <a:ext cx="4708712" cy="54847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/>
              <a:t>Hiểu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về</a:t>
            </a:r>
            <a:r>
              <a:rPr lang="en-US" sz="1800" dirty="0" smtClean="0"/>
              <a:t> </a:t>
            </a:r>
            <a:r>
              <a:rPr lang="en-US" sz="1800" dirty="0" err="1" smtClean="0"/>
              <a:t>cắt</a:t>
            </a:r>
            <a:r>
              <a:rPr lang="en-US" sz="1800" dirty="0" smtClean="0"/>
              <a:t> </a:t>
            </a:r>
            <a:r>
              <a:rPr lang="en-US" sz="1800" dirty="0" err="1" smtClean="0"/>
              <a:t>giảm</a:t>
            </a:r>
            <a:r>
              <a:rPr lang="en-US" sz="1800" dirty="0" smtClean="0"/>
              <a:t> </a:t>
            </a:r>
            <a:r>
              <a:rPr lang="en-US" sz="1800" dirty="0" err="1" smtClean="0"/>
              <a:t>thuế</a:t>
            </a:r>
            <a:r>
              <a:rPr lang="en-US" sz="1800" dirty="0" smtClean="0"/>
              <a:t> </a:t>
            </a:r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/>
              <a:t>các</a:t>
            </a:r>
            <a:r>
              <a:rPr lang="en-US" sz="1800" dirty="0" smtClean="0"/>
              <a:t> cam </a:t>
            </a:r>
            <a:r>
              <a:rPr lang="en-US" sz="1800" dirty="0" err="1" smtClean="0"/>
              <a:t>kết</a:t>
            </a:r>
            <a:r>
              <a:rPr lang="en-US" sz="1800" dirty="0" smtClean="0"/>
              <a:t> FTA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44483139"/>
              </p:ext>
            </p:extLst>
          </p:nvPr>
        </p:nvGraphicFramePr>
        <p:xfrm>
          <a:off x="539164" y="2505075"/>
          <a:ext cx="4872080" cy="357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416"/>
                <a:gridCol w="974416"/>
                <a:gridCol w="974416"/>
                <a:gridCol w="974416"/>
                <a:gridCol w="97441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Không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chút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ít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rõ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Tổng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Số</a:t>
                      </a:r>
                      <a:r>
                        <a:rPr lang="en-US" sz="14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doanh</a:t>
                      </a:r>
                      <a:r>
                        <a:rPr lang="en-US" sz="14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nghiệp</a:t>
                      </a:r>
                      <a:r>
                        <a:rPr lang="en-US" sz="14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trả</a:t>
                      </a:r>
                      <a:r>
                        <a:rPr lang="en-US" sz="14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lời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Điện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Chế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phẩm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Tổng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Tỷ</a:t>
                      </a:r>
                      <a:r>
                        <a:rPr lang="en-US" sz="14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lệ</a:t>
                      </a:r>
                      <a:r>
                        <a:rPr lang="en-US" sz="1400" b="1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Điện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Chế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phẩm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Tổng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448262"/>
          </a:xfrm>
        </p:spPr>
        <p:txBody>
          <a:bodyPr/>
          <a:lstStyle/>
          <a:p>
            <a:pPr algn="ctr"/>
            <a:r>
              <a:rPr lang="en-US" sz="1800" dirty="0" err="1" smtClean="0"/>
              <a:t>Hiểu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về</a:t>
            </a:r>
            <a:r>
              <a:rPr lang="en-US" sz="1800" dirty="0" smtClean="0"/>
              <a:t> </a:t>
            </a:r>
            <a:r>
              <a:rPr lang="en-US" sz="1800" dirty="0" err="1" smtClean="0"/>
              <a:t>ưu</a:t>
            </a:r>
            <a:r>
              <a:rPr lang="en-US" sz="1800" dirty="0" smtClean="0"/>
              <a:t> </a:t>
            </a:r>
            <a:r>
              <a:rPr lang="en-US" sz="1800" dirty="0" err="1" smtClean="0"/>
              <a:t>đãi</a:t>
            </a:r>
            <a:r>
              <a:rPr lang="en-US" sz="1800" dirty="0" smtClean="0"/>
              <a:t> </a:t>
            </a:r>
            <a:r>
              <a:rPr lang="en-US" sz="1800" dirty="0" err="1" smtClean="0"/>
              <a:t>dành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DN FDI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cùng</a:t>
            </a:r>
            <a:r>
              <a:rPr lang="en-US" sz="1800" dirty="0" smtClean="0"/>
              <a:t> </a:t>
            </a:r>
            <a:r>
              <a:rPr lang="en-US" sz="1800" dirty="0" err="1" smtClean="0"/>
              <a:t>ngành</a:t>
            </a:r>
            <a:endParaRPr 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721052313"/>
              </p:ext>
            </p:extLst>
          </p:nvPr>
        </p:nvGraphicFramePr>
        <p:xfrm>
          <a:off x="6172200" y="2501900"/>
          <a:ext cx="5448301" cy="3492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4607"/>
                <a:gridCol w="931670"/>
                <a:gridCol w="852938"/>
                <a:gridCol w="1249225"/>
                <a:gridCol w="629861"/>
              </a:tblGrid>
              <a:tr h="419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Không biết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Biết chút ít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Biết rõ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Tổng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</a:tr>
              <a:tr h="378757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Số doanh nghiệp phản hồi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7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Điện tử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</a:tr>
              <a:tr h="3787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Chế biến thực phẩm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</a:tr>
              <a:tr h="3929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Tổng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</a:tr>
              <a:tr h="392979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Tỷ lệ (%)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7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Điện tử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35,0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15,0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</a:tr>
              <a:tr h="3787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Chế biến thực phẩm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45,0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</a:tr>
              <a:tr h="3929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Tổng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50,0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40,0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100,0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1" marR="6741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0802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84" y="876300"/>
            <a:ext cx="112141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5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876300"/>
            <a:ext cx="98044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0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1937304" cy="799795"/>
          </a:xfrm>
        </p:spPr>
        <p:txBody>
          <a:bodyPr/>
          <a:lstStyle/>
          <a:p>
            <a:r>
              <a:rPr lang="en-US" sz="3000" smtClean="0">
                <a:solidFill>
                  <a:srgbClr val="002060"/>
                </a:solidFill>
              </a:rPr>
              <a:t>Một số kết </a:t>
            </a:r>
            <a:r>
              <a:rPr lang="en-US" sz="3000" dirty="0" err="1">
                <a:solidFill>
                  <a:srgbClr val="002060"/>
                </a:solidFill>
              </a:rPr>
              <a:t>quả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err="1">
                <a:solidFill>
                  <a:srgbClr val="002060"/>
                </a:solidFill>
              </a:rPr>
              <a:t>khảo</a:t>
            </a:r>
            <a:r>
              <a:rPr lang="en-US" sz="3000">
                <a:solidFill>
                  <a:srgbClr val="002060"/>
                </a:solidFill>
              </a:rPr>
              <a:t> </a:t>
            </a:r>
            <a:r>
              <a:rPr lang="en-US" sz="3000" smtClean="0">
                <a:solidFill>
                  <a:srgbClr val="002060"/>
                </a:solidFill>
              </a:rPr>
              <a:t>sát (3)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4088" y="1681163"/>
            <a:ext cx="4985359" cy="448262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ích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ưu</a:t>
            </a:r>
            <a:r>
              <a:rPr lang="en-US" sz="1800" dirty="0" smtClean="0"/>
              <a:t> </a:t>
            </a:r>
            <a:r>
              <a:rPr lang="en-US" sz="1800" dirty="0" err="1" smtClean="0"/>
              <a:t>đãi</a:t>
            </a:r>
            <a:r>
              <a:rPr lang="en-US" sz="1800" dirty="0" smtClean="0"/>
              <a:t> </a:t>
            </a:r>
            <a:r>
              <a:rPr lang="en-US" sz="1800" dirty="0" err="1" smtClean="0"/>
              <a:t>về</a:t>
            </a:r>
            <a:r>
              <a:rPr lang="en-US" sz="1800" dirty="0" smtClean="0"/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/>
              <a:t>tiếp</a:t>
            </a:r>
            <a:r>
              <a:rPr lang="en-US" sz="1800" dirty="0" smtClean="0"/>
              <a:t> </a:t>
            </a:r>
            <a:r>
              <a:rPr lang="en-US" sz="1800" dirty="0" err="1" smtClean="0"/>
              <a:t>cận</a:t>
            </a:r>
            <a:r>
              <a:rPr lang="en-US" sz="1800" dirty="0" smtClean="0"/>
              <a:t> </a:t>
            </a:r>
            <a:r>
              <a:rPr lang="en-US" sz="1800" dirty="0" err="1" smtClean="0"/>
              <a:t>tín</a:t>
            </a:r>
            <a:r>
              <a:rPr lang="en-US" sz="1800" dirty="0" smtClean="0"/>
              <a:t> </a:t>
            </a:r>
            <a:r>
              <a:rPr lang="en-US" sz="1800" dirty="0" err="1" smtClean="0"/>
              <a:t>dụng</a:t>
            </a:r>
            <a:endParaRPr lang="en-US" sz="1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3740404"/>
              </p:ext>
            </p:extLst>
          </p:nvPr>
        </p:nvGraphicFramePr>
        <p:xfrm>
          <a:off x="651898" y="2154347"/>
          <a:ext cx="5159376" cy="160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844"/>
                <a:gridCol w="1289844"/>
                <a:gridCol w="1289844"/>
                <a:gridCol w="128984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bình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thấp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cao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Điện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Chế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phẩm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Tổng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526059" y="1580954"/>
            <a:ext cx="4597053" cy="523418"/>
          </a:xfrm>
        </p:spPr>
        <p:txBody>
          <a:bodyPr/>
          <a:lstStyle/>
          <a:p>
            <a:pPr algn="ctr"/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ích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miễn</a:t>
            </a:r>
            <a:r>
              <a:rPr lang="en-US" sz="1800" dirty="0" smtClean="0"/>
              <a:t>/</a:t>
            </a:r>
            <a:r>
              <a:rPr lang="en-US" sz="1800" dirty="0" err="1" smtClean="0"/>
              <a:t>giảm</a:t>
            </a:r>
            <a:r>
              <a:rPr lang="en-US" sz="1800" dirty="0" smtClean="0"/>
              <a:t> </a:t>
            </a:r>
            <a:r>
              <a:rPr lang="en-US" sz="1800" dirty="0" err="1" smtClean="0"/>
              <a:t>thuế</a:t>
            </a:r>
            <a:r>
              <a:rPr lang="en-US" sz="1800" dirty="0" smtClean="0"/>
              <a:t> </a:t>
            </a:r>
            <a:r>
              <a:rPr lang="en-US" sz="1800" dirty="0" err="1" smtClean="0"/>
              <a:t>thu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doanh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nghiệp</a:t>
            </a:r>
            <a:endParaRPr lang="en-US" sz="1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008373036"/>
              </p:ext>
            </p:extLst>
          </p:nvPr>
        </p:nvGraphicFramePr>
        <p:xfrm>
          <a:off x="6197252" y="2166873"/>
          <a:ext cx="5183188" cy="160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797"/>
                <a:gridCol w="1295797"/>
                <a:gridCol w="1295797"/>
                <a:gridCol w="129579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bình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thấp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cao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Điện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Chế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phẩm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Tổng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2332054"/>
              </p:ext>
            </p:extLst>
          </p:nvPr>
        </p:nvGraphicFramePr>
        <p:xfrm>
          <a:off x="703546" y="4736795"/>
          <a:ext cx="5159376" cy="160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844"/>
                <a:gridCol w="1289844"/>
                <a:gridCol w="1289844"/>
                <a:gridCol w="128984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bình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thấp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cao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Điện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Chế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phẩm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Tổng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703546" y="4013092"/>
            <a:ext cx="4985359" cy="4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24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1pPr>
            <a:lvl2pPr marL="4572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2000" b="1" i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2pPr>
            <a:lvl3pPr marL="9144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18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3pPr>
            <a:lvl4pPr marL="13716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16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4pPr>
            <a:lvl5pPr marL="18288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16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ích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sách</a:t>
            </a:r>
            <a:r>
              <a:rPr lang="en-US" sz="1800" dirty="0" smtClean="0"/>
              <a:t> </a:t>
            </a:r>
            <a:r>
              <a:rPr lang="en-US" sz="1800" dirty="0" err="1" smtClean="0"/>
              <a:t>hỗ</a:t>
            </a:r>
            <a:r>
              <a:rPr lang="en-US" sz="1800" dirty="0" smtClean="0"/>
              <a:t> </a:t>
            </a:r>
            <a:r>
              <a:rPr lang="en-US" sz="1800" dirty="0" err="1" smtClean="0"/>
              <a:t>trợ</a:t>
            </a:r>
            <a:r>
              <a:rPr lang="en-US" sz="1800" dirty="0" smtClean="0"/>
              <a:t> </a:t>
            </a:r>
            <a:r>
              <a:rPr lang="en-US" sz="1800" dirty="0" err="1" smtClean="0"/>
              <a:t>phát</a:t>
            </a:r>
            <a:r>
              <a:rPr lang="en-US" sz="1800" dirty="0" smtClean="0"/>
              <a:t> </a:t>
            </a:r>
            <a:r>
              <a:rPr lang="en-US" sz="1800" dirty="0" err="1" smtClean="0"/>
              <a:t>triển</a:t>
            </a:r>
            <a:r>
              <a:rPr lang="en-US" sz="1800" dirty="0" smtClean="0"/>
              <a:t> KHCN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dây</a:t>
            </a:r>
            <a:r>
              <a:rPr lang="en-US" sz="1800" dirty="0" smtClean="0"/>
              <a:t> </a:t>
            </a:r>
            <a:r>
              <a:rPr lang="en-US" sz="1800" dirty="0" err="1" smtClean="0"/>
              <a:t>chuyền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endParaRPr lang="en-US" sz="1800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auto">
          <a:xfrm>
            <a:off x="6315205" y="4013092"/>
            <a:ext cx="4985359" cy="4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24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1pPr>
            <a:lvl2pPr marL="4572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2000" b="1" i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2pPr>
            <a:lvl3pPr marL="9144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18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3pPr>
            <a:lvl4pPr marL="13716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16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4pPr>
            <a:lvl5pPr marL="18288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16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ích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cạnh</a:t>
            </a:r>
            <a:r>
              <a:rPr lang="en-US" sz="1800" dirty="0" smtClean="0"/>
              <a:t> </a:t>
            </a:r>
            <a:r>
              <a:rPr lang="en-US" sz="1800" dirty="0" err="1" smtClean="0"/>
              <a:t>tranh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doanh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nghiệp</a:t>
            </a:r>
            <a:r>
              <a:rPr lang="en-US" sz="1800" dirty="0" smtClean="0"/>
              <a:t> FDI</a:t>
            </a:r>
            <a:endParaRPr lang="en-US" sz="1800" dirty="0"/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4778887"/>
              </p:ext>
            </p:extLst>
          </p:nvPr>
        </p:nvGraphicFramePr>
        <p:xfrm>
          <a:off x="6315205" y="4749322"/>
          <a:ext cx="5183188" cy="160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797"/>
                <a:gridCol w="1295797"/>
                <a:gridCol w="1295797"/>
                <a:gridCol w="129579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bình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thấp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cao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Điện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Chế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phẩm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Tổng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5969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424116"/>
            <a:ext cx="5735482" cy="454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634" y="1344248"/>
            <a:ext cx="5735482" cy="462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17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" y="365126"/>
            <a:ext cx="11962356" cy="799795"/>
          </a:xfrm>
        </p:spPr>
        <p:txBody>
          <a:bodyPr/>
          <a:lstStyle/>
          <a:p>
            <a:r>
              <a:rPr lang="en-US" sz="3000" smtClean="0">
                <a:solidFill>
                  <a:srgbClr val="002060"/>
                </a:solidFill>
              </a:rPr>
              <a:t>Một số kết </a:t>
            </a:r>
            <a:r>
              <a:rPr lang="en-US" sz="3000" dirty="0" err="1">
                <a:solidFill>
                  <a:srgbClr val="002060"/>
                </a:solidFill>
              </a:rPr>
              <a:t>quả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err="1">
                <a:solidFill>
                  <a:srgbClr val="002060"/>
                </a:solidFill>
              </a:rPr>
              <a:t>khảo</a:t>
            </a:r>
            <a:r>
              <a:rPr lang="en-US" sz="3000">
                <a:solidFill>
                  <a:srgbClr val="002060"/>
                </a:solidFill>
              </a:rPr>
              <a:t> </a:t>
            </a:r>
            <a:r>
              <a:rPr lang="en-US" sz="3000" smtClean="0">
                <a:solidFill>
                  <a:srgbClr val="002060"/>
                </a:solidFill>
              </a:rPr>
              <a:t>sát (4)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84548" y="1518324"/>
            <a:ext cx="5223354" cy="448262"/>
          </a:xfrm>
        </p:spPr>
        <p:txBody>
          <a:bodyPr/>
          <a:lstStyle/>
          <a:p>
            <a:r>
              <a:rPr lang="en-US" sz="1800" dirty="0" err="1" smtClean="0"/>
              <a:t>Khó</a:t>
            </a:r>
            <a:r>
              <a:rPr lang="en-US" sz="1800" dirty="0" smtClean="0"/>
              <a:t> </a:t>
            </a:r>
            <a:r>
              <a:rPr lang="en-US" sz="1800" dirty="0" err="1" smtClean="0"/>
              <a:t>khăn</a:t>
            </a:r>
            <a:r>
              <a:rPr lang="en-US" sz="1800" dirty="0" smtClean="0"/>
              <a:t> do </a:t>
            </a:r>
            <a:r>
              <a:rPr lang="en-US" sz="1800" dirty="0" err="1" smtClean="0"/>
              <a:t>cạnh</a:t>
            </a:r>
            <a:r>
              <a:rPr lang="en-US" sz="1800" dirty="0" smtClean="0"/>
              <a:t> </a:t>
            </a:r>
            <a:r>
              <a:rPr lang="en-US" sz="1800" dirty="0" err="1" smtClean="0"/>
              <a:t>tranh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doanh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nghiệp</a:t>
            </a:r>
            <a:r>
              <a:rPr lang="en-US" sz="1800" dirty="0" smtClean="0"/>
              <a:t> FDI</a:t>
            </a:r>
            <a:endParaRPr lang="en-US" sz="1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58586146"/>
              </p:ext>
            </p:extLst>
          </p:nvPr>
        </p:nvGraphicFramePr>
        <p:xfrm>
          <a:off x="651898" y="2154347"/>
          <a:ext cx="5159376" cy="160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844"/>
                <a:gridCol w="1289844"/>
                <a:gridCol w="1289844"/>
                <a:gridCol w="128984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bình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thấp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cao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Điện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Chế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phẩm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Tổng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580954"/>
            <a:ext cx="5183717" cy="523418"/>
          </a:xfrm>
        </p:spPr>
        <p:txBody>
          <a:bodyPr/>
          <a:lstStyle/>
          <a:p>
            <a:pPr algn="ctr"/>
            <a:r>
              <a:rPr lang="en-US" sz="1800" dirty="0" err="1" smtClean="0"/>
              <a:t>Khó</a:t>
            </a:r>
            <a:r>
              <a:rPr lang="en-US" sz="1800" dirty="0" smtClean="0"/>
              <a:t> </a:t>
            </a:r>
            <a:r>
              <a:rPr lang="en-US" sz="1800" dirty="0" err="1" smtClean="0"/>
              <a:t>khăn</a:t>
            </a:r>
            <a:r>
              <a:rPr lang="en-US" sz="1800" dirty="0" smtClean="0"/>
              <a:t> do </a:t>
            </a:r>
            <a:r>
              <a:rPr lang="en-US" sz="1800" dirty="0" err="1" smtClean="0"/>
              <a:t>hỗ</a:t>
            </a:r>
            <a:r>
              <a:rPr lang="en-US" sz="1800" dirty="0" smtClean="0"/>
              <a:t> </a:t>
            </a:r>
            <a:r>
              <a:rPr lang="en-US" sz="1800" dirty="0" err="1" smtClean="0"/>
              <a:t>trợ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quyền</a:t>
            </a:r>
            <a:r>
              <a:rPr lang="en-US" sz="1800" dirty="0" smtClean="0"/>
              <a:t> </a:t>
            </a:r>
            <a:r>
              <a:rPr lang="en-US" sz="1800" dirty="0" err="1" smtClean="0"/>
              <a:t>chưa</a:t>
            </a:r>
            <a:r>
              <a:rPr lang="en-US" sz="1800" dirty="0" smtClean="0"/>
              <a:t> </a:t>
            </a:r>
            <a:r>
              <a:rPr lang="en-US" sz="1800" dirty="0" err="1" smtClean="0"/>
              <a:t>thỏa</a:t>
            </a:r>
            <a:r>
              <a:rPr lang="en-US" sz="1800" dirty="0" smtClean="0"/>
              <a:t> </a:t>
            </a:r>
            <a:r>
              <a:rPr lang="en-US" sz="1800" dirty="0" err="1" smtClean="0"/>
              <a:t>đáng</a:t>
            </a:r>
            <a:endParaRPr lang="en-US" sz="1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09711502"/>
              </p:ext>
            </p:extLst>
          </p:nvPr>
        </p:nvGraphicFramePr>
        <p:xfrm>
          <a:off x="6197252" y="2166873"/>
          <a:ext cx="5183188" cy="160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797"/>
                <a:gridCol w="1295797"/>
                <a:gridCol w="1295797"/>
                <a:gridCol w="129579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bình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thấp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cao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Điện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Chế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phẩm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Tổng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6271524"/>
              </p:ext>
            </p:extLst>
          </p:nvPr>
        </p:nvGraphicFramePr>
        <p:xfrm>
          <a:off x="703546" y="4736795"/>
          <a:ext cx="5159376" cy="160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844"/>
                <a:gridCol w="1289844"/>
                <a:gridCol w="1289844"/>
                <a:gridCol w="128984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bình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thấp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cao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Điện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Chế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phẩm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Tổng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 bwMode="auto">
          <a:xfrm>
            <a:off x="703546" y="4013092"/>
            <a:ext cx="4985359" cy="4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24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1pPr>
            <a:lvl2pPr marL="4572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2000" b="1" i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2pPr>
            <a:lvl3pPr marL="9144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18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3pPr>
            <a:lvl4pPr marL="13716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16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4pPr>
            <a:lvl5pPr marL="18288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16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Khó</a:t>
            </a:r>
            <a:r>
              <a:rPr lang="en-US" sz="1800" dirty="0" smtClean="0"/>
              <a:t> </a:t>
            </a:r>
            <a:r>
              <a:rPr lang="en-US" sz="1800" dirty="0" err="1" smtClean="0"/>
              <a:t>khăn</a:t>
            </a:r>
            <a:r>
              <a:rPr lang="en-US" sz="1800" dirty="0" smtClean="0"/>
              <a:t> do </a:t>
            </a:r>
            <a:r>
              <a:rPr lang="en-US" sz="1800" dirty="0" err="1" smtClean="0"/>
              <a:t>thiếu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  <a:r>
              <a:rPr lang="en-US" sz="1800" dirty="0" err="1" smtClean="0"/>
              <a:t>về</a:t>
            </a:r>
            <a:r>
              <a:rPr lang="en-US" sz="1800" dirty="0" smtClean="0"/>
              <a:t> FTAs/BITs</a:t>
            </a:r>
            <a:endParaRPr lang="en-US" sz="1800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auto">
          <a:xfrm>
            <a:off x="6315205" y="4013092"/>
            <a:ext cx="4985359" cy="4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24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1pPr>
            <a:lvl2pPr marL="4572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2000" b="1" i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2pPr>
            <a:lvl3pPr marL="9144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18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3pPr>
            <a:lvl4pPr marL="13716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16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4pPr>
            <a:lvl5pPr marL="1828800" indent="0" algn="just" rtl="0" eaLnBrk="1" fontAlgn="base" hangingPunct="1">
              <a:spcBef>
                <a:spcPts val="600"/>
              </a:spcBef>
              <a:spcAft>
                <a:spcPts val="600"/>
              </a:spcAft>
              <a:buNone/>
              <a:defRPr sz="1600" b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 smtClean="0"/>
              <a:t>Khó</a:t>
            </a:r>
            <a:r>
              <a:rPr lang="en-US" sz="1800" dirty="0" smtClean="0"/>
              <a:t> </a:t>
            </a:r>
            <a:r>
              <a:rPr lang="en-US" sz="1800" dirty="0" err="1" smtClean="0"/>
              <a:t>khăn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</a:t>
            </a:r>
            <a:r>
              <a:rPr lang="en-US" sz="1800" dirty="0" err="1" smtClean="0"/>
              <a:t>bản</a:t>
            </a:r>
            <a:r>
              <a:rPr lang="en-US" sz="1800" dirty="0" smtClean="0"/>
              <a:t> </a:t>
            </a:r>
            <a:r>
              <a:rPr lang="en-US" sz="1800" dirty="0" err="1" smtClean="0"/>
              <a:t>thân</a:t>
            </a:r>
            <a:r>
              <a:rPr lang="en-US" sz="1800" dirty="0" smtClean="0"/>
              <a:t> </a:t>
            </a:r>
            <a:r>
              <a:rPr lang="en-US" sz="1800" dirty="0" err="1" smtClean="0"/>
              <a:t>doanh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nghiệp</a:t>
            </a:r>
            <a:endParaRPr lang="en-US" sz="1800" dirty="0"/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2485309"/>
              </p:ext>
            </p:extLst>
          </p:nvPr>
        </p:nvGraphicFramePr>
        <p:xfrm>
          <a:off x="6315205" y="4749322"/>
          <a:ext cx="5183188" cy="160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797"/>
                <a:gridCol w="1295797"/>
                <a:gridCol w="1295797"/>
                <a:gridCol w="129579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bình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thấp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cao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nhất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Điện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Chế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biến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thực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phẩm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Tổng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5014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914400"/>
            <a:ext cx="101346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6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901700"/>
            <a:ext cx="11176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49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5676" y="326316"/>
            <a:ext cx="11511419" cy="914400"/>
          </a:xfrm>
        </p:spPr>
        <p:txBody>
          <a:bodyPr/>
          <a:lstStyle/>
          <a:p>
            <a:r>
              <a:rPr lang="en-US" smtClean="0"/>
              <a:t>Kiến </a:t>
            </a:r>
            <a:r>
              <a:rPr lang="en-US" err="1" smtClean="0"/>
              <a:t>nghị</a:t>
            </a:r>
            <a:r>
              <a:rPr lang="en-US" smtClean="0"/>
              <a:t> (1)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378" y="1698170"/>
            <a:ext cx="11684000" cy="5020999"/>
          </a:xfrm>
        </p:spPr>
        <p:txBody>
          <a:bodyPr/>
          <a:lstStyle/>
          <a:p>
            <a:r>
              <a:rPr lang="en-US" b="1" smtClean="0"/>
              <a:t>Một số kiến </a:t>
            </a:r>
            <a:r>
              <a:rPr lang="en-US" b="1" err="1" smtClean="0"/>
              <a:t>nghị</a:t>
            </a:r>
            <a:r>
              <a:rPr lang="en-US" b="1" smtClean="0"/>
              <a:t> chung</a:t>
            </a:r>
            <a:r>
              <a:rPr lang="en-US" smtClean="0"/>
              <a:t>: Mở cửa và hội nhập là cần thiết, song không đủ</a:t>
            </a:r>
            <a:endParaRPr lang="en-US" dirty="0" smtClean="0"/>
          </a:p>
          <a:p>
            <a:pPr lvl="1"/>
            <a:r>
              <a:rPr lang="en-US" sz="2100" smtClean="0"/>
              <a:t>Thông tin (tiến trình FTA/BITs, định hướng + ưu tiên; đánh giá tác động, cơ hội, thách thức; v.v.);</a:t>
            </a:r>
          </a:p>
          <a:p>
            <a:pPr lvl="1"/>
            <a:r>
              <a:rPr lang="en-US" sz="2100" smtClean="0"/>
              <a:t>Tham vấn </a:t>
            </a:r>
            <a:r>
              <a:rPr lang="en-US" sz="2100" smtClean="0">
                <a:sym typeface="Wingdings" panose="05000000000000000000" pitchFamily="2" charset="2"/>
              </a:rPr>
              <a:t> tăng cường sự chuẩn bị + mức độ tham gia + mức độ làm chủ của doanh nghiêp;</a:t>
            </a:r>
            <a:r>
              <a:rPr lang="en-US" sz="2100" smtClean="0"/>
              <a:t> </a:t>
            </a:r>
            <a:endParaRPr lang="en-US" sz="2100" dirty="0"/>
          </a:p>
          <a:p>
            <a:pPr lvl="1"/>
            <a:r>
              <a:rPr lang="en-US" sz="2100" smtClean="0"/>
              <a:t>Cải </a:t>
            </a:r>
            <a:r>
              <a:rPr lang="en-US" sz="2100" dirty="0" err="1" smtClean="0"/>
              <a:t>cách</a:t>
            </a:r>
            <a:r>
              <a:rPr lang="en-US" sz="2100" dirty="0" smtClean="0"/>
              <a:t> </a:t>
            </a:r>
            <a:r>
              <a:rPr lang="en-US" sz="2100" dirty="0" err="1" smtClean="0"/>
              <a:t>môi</a:t>
            </a:r>
            <a:r>
              <a:rPr lang="en-US" sz="2100" dirty="0" smtClean="0"/>
              <a:t> </a:t>
            </a:r>
            <a:r>
              <a:rPr lang="en-US" sz="2100" dirty="0" err="1" smtClean="0"/>
              <a:t>trường</a:t>
            </a:r>
            <a:r>
              <a:rPr lang="en-US" sz="2100" dirty="0" smtClean="0"/>
              <a:t> </a:t>
            </a:r>
            <a:r>
              <a:rPr lang="en-US" sz="2100" dirty="0" err="1" smtClean="0"/>
              <a:t>kinh</a:t>
            </a:r>
            <a:r>
              <a:rPr lang="en-US" sz="2100" dirty="0" smtClean="0"/>
              <a:t> </a:t>
            </a:r>
            <a:r>
              <a:rPr lang="en-US" sz="2100" dirty="0" err="1" smtClean="0"/>
              <a:t>doanh</a:t>
            </a:r>
            <a:r>
              <a:rPr lang="en-US" sz="2100" dirty="0" smtClean="0"/>
              <a:t>. </a:t>
            </a:r>
            <a:endParaRPr lang="en-US" sz="2100" dirty="0"/>
          </a:p>
          <a:p>
            <a:pPr lvl="1"/>
            <a:r>
              <a:rPr lang="en-US" sz="2100" i="1" dirty="0" err="1" smtClean="0"/>
              <a:t>Nâng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cao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năng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lực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cạnh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tranh</a:t>
            </a:r>
            <a:r>
              <a:rPr lang="en-US" sz="2100" i="1" dirty="0" smtClean="0"/>
              <a:t> (</a:t>
            </a:r>
            <a:r>
              <a:rPr lang="en-US" sz="2100" i="1" dirty="0" err="1" smtClean="0"/>
              <a:t>chất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lượng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sản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phẩm</a:t>
            </a:r>
            <a:r>
              <a:rPr lang="en-US" sz="2100" i="1" dirty="0" smtClean="0"/>
              <a:t>; </a:t>
            </a:r>
            <a:r>
              <a:rPr lang="en-US" sz="2100" dirty="0" err="1" smtClean="0"/>
              <a:t>đảm</a:t>
            </a:r>
            <a:r>
              <a:rPr lang="en-US" sz="2100" dirty="0" smtClean="0"/>
              <a:t> </a:t>
            </a:r>
            <a:r>
              <a:rPr lang="en-US" sz="2100" dirty="0" err="1" smtClean="0"/>
              <a:t>bảo</a:t>
            </a:r>
            <a:r>
              <a:rPr lang="en-US" sz="2100" dirty="0" smtClean="0"/>
              <a:t> </a:t>
            </a:r>
            <a:r>
              <a:rPr lang="en-US" sz="2100" dirty="0" err="1" smtClean="0"/>
              <a:t>sự</a:t>
            </a:r>
            <a:r>
              <a:rPr lang="en-US" sz="2100" dirty="0" smtClean="0"/>
              <a:t> </a:t>
            </a:r>
            <a:r>
              <a:rPr lang="en-US" sz="2100" dirty="0" err="1" smtClean="0"/>
              <a:t>hài</a:t>
            </a:r>
            <a:r>
              <a:rPr lang="en-US" sz="2100" dirty="0" smtClean="0"/>
              <a:t> </a:t>
            </a:r>
            <a:r>
              <a:rPr lang="en-US" sz="2100" dirty="0" err="1" smtClean="0"/>
              <a:t>hòa</a:t>
            </a:r>
            <a:r>
              <a:rPr lang="en-US" sz="2100" dirty="0" smtClean="0"/>
              <a:t> </a:t>
            </a:r>
            <a:r>
              <a:rPr lang="en-US" sz="2100" dirty="0" err="1" smtClean="0"/>
              <a:t>giữa</a:t>
            </a:r>
            <a:r>
              <a:rPr lang="en-US" sz="2100" dirty="0" smtClean="0"/>
              <a:t> </a:t>
            </a:r>
            <a:r>
              <a:rPr lang="en-US" sz="2100" dirty="0" err="1" smtClean="0"/>
              <a:t>hội</a:t>
            </a:r>
            <a:r>
              <a:rPr lang="en-US" sz="2100" dirty="0" smtClean="0"/>
              <a:t> </a:t>
            </a:r>
            <a:r>
              <a:rPr lang="en-US" sz="2100" dirty="0" err="1" smtClean="0"/>
              <a:t>nhập</a:t>
            </a:r>
            <a:r>
              <a:rPr lang="en-US" sz="2100" dirty="0" smtClean="0"/>
              <a:t> </a:t>
            </a:r>
            <a:r>
              <a:rPr lang="en-US" sz="2100" dirty="0" err="1" smtClean="0"/>
              <a:t>và</a:t>
            </a:r>
            <a:r>
              <a:rPr lang="en-US" sz="2100" dirty="0" smtClean="0"/>
              <a:t> </a:t>
            </a:r>
            <a:r>
              <a:rPr lang="en-US" sz="2100" dirty="0" err="1" smtClean="0"/>
              <a:t>năng</a:t>
            </a:r>
            <a:r>
              <a:rPr lang="en-US" sz="2100" dirty="0" smtClean="0"/>
              <a:t> </a:t>
            </a:r>
            <a:r>
              <a:rPr lang="en-US" sz="2100" dirty="0" err="1" smtClean="0"/>
              <a:t>lực</a:t>
            </a:r>
            <a:r>
              <a:rPr lang="en-US" sz="2100" dirty="0" smtClean="0"/>
              <a:t> </a:t>
            </a:r>
            <a:r>
              <a:rPr lang="en-US" sz="2100" dirty="0" err="1" smtClean="0"/>
              <a:t>xây</a:t>
            </a:r>
            <a:r>
              <a:rPr lang="en-US" sz="2100" dirty="0" smtClean="0"/>
              <a:t> </a:t>
            </a:r>
            <a:r>
              <a:rPr lang="en-US" sz="2100" dirty="0" err="1" smtClean="0"/>
              <a:t>dựng</a:t>
            </a:r>
            <a:r>
              <a:rPr lang="en-US" sz="2100" dirty="0" smtClean="0"/>
              <a:t> </a:t>
            </a:r>
            <a:r>
              <a:rPr lang="en-US" sz="2100" dirty="0" err="1" smtClean="0"/>
              <a:t>chính</a:t>
            </a:r>
            <a:r>
              <a:rPr lang="en-US" sz="2100" dirty="0" smtClean="0"/>
              <a:t> </a:t>
            </a:r>
            <a:r>
              <a:rPr lang="en-US" sz="2100" dirty="0" err="1" smtClean="0"/>
              <a:t>sách</a:t>
            </a:r>
            <a:r>
              <a:rPr lang="en-US" sz="2100" dirty="0" smtClean="0"/>
              <a:t> </a:t>
            </a:r>
            <a:r>
              <a:rPr lang="en-US" sz="2100" dirty="0" err="1" smtClean="0"/>
              <a:t>trong</a:t>
            </a:r>
            <a:r>
              <a:rPr lang="en-US" sz="2100" dirty="0" smtClean="0"/>
              <a:t> </a:t>
            </a:r>
            <a:r>
              <a:rPr lang="en-US" sz="2100" dirty="0" err="1" smtClean="0"/>
              <a:t>nước</a:t>
            </a:r>
            <a:r>
              <a:rPr lang="en-US" sz="2100" dirty="0" smtClean="0"/>
              <a:t>; </a:t>
            </a:r>
            <a:r>
              <a:rPr lang="en-US" sz="2100" dirty="0" err="1" smtClean="0"/>
              <a:t>thực</a:t>
            </a:r>
            <a:r>
              <a:rPr lang="en-US" sz="2100" dirty="0" smtClean="0"/>
              <a:t> </a:t>
            </a:r>
            <a:r>
              <a:rPr lang="en-US" sz="2100" dirty="0" err="1" smtClean="0"/>
              <a:t>hiện</a:t>
            </a:r>
            <a:r>
              <a:rPr lang="en-US" sz="2100" dirty="0" smtClean="0"/>
              <a:t> </a:t>
            </a:r>
            <a:r>
              <a:rPr lang="en-US" sz="2100" dirty="0" err="1" smtClean="0"/>
              <a:t>các</a:t>
            </a:r>
            <a:r>
              <a:rPr lang="en-US" sz="2100" dirty="0" smtClean="0"/>
              <a:t> </a:t>
            </a:r>
            <a:r>
              <a:rPr lang="en-US" sz="2100" dirty="0" err="1" smtClean="0"/>
              <a:t>chính</a:t>
            </a:r>
            <a:r>
              <a:rPr lang="en-US" sz="2100" dirty="0" smtClean="0"/>
              <a:t> </a:t>
            </a:r>
            <a:r>
              <a:rPr lang="en-US" sz="2100" dirty="0" err="1" smtClean="0"/>
              <a:t>sách</a:t>
            </a:r>
            <a:r>
              <a:rPr lang="en-US" sz="2100" dirty="0" smtClean="0"/>
              <a:t> </a:t>
            </a:r>
            <a:r>
              <a:rPr lang="en-US" sz="2100" dirty="0" err="1" smtClean="0"/>
              <a:t>hỗ</a:t>
            </a:r>
            <a:r>
              <a:rPr lang="en-US" sz="2100" dirty="0" smtClean="0"/>
              <a:t> </a:t>
            </a:r>
            <a:r>
              <a:rPr lang="en-US" sz="2100" dirty="0" err="1" smtClean="0"/>
              <a:t>trợ</a:t>
            </a:r>
            <a:r>
              <a:rPr lang="en-US" sz="2100" dirty="0" smtClean="0"/>
              <a:t>; v.v.) </a:t>
            </a:r>
          </a:p>
          <a:p>
            <a:pPr lvl="1"/>
            <a:r>
              <a:rPr lang="en-GB" sz="2100" dirty="0" err="1" smtClean="0"/>
              <a:t>Thiết</a:t>
            </a:r>
            <a:r>
              <a:rPr lang="en-GB" sz="2100" dirty="0" smtClean="0"/>
              <a:t> </a:t>
            </a:r>
            <a:r>
              <a:rPr lang="en-GB" sz="2100" dirty="0" err="1" smtClean="0"/>
              <a:t>kế</a:t>
            </a:r>
            <a:r>
              <a:rPr lang="en-GB" sz="2100" dirty="0" smtClean="0"/>
              <a:t> </a:t>
            </a:r>
            <a:r>
              <a:rPr lang="en-GB" sz="2100" dirty="0" err="1" smtClean="0"/>
              <a:t>các</a:t>
            </a:r>
            <a:r>
              <a:rPr lang="en-GB" sz="2100" dirty="0" smtClean="0"/>
              <a:t> FTAs </a:t>
            </a:r>
            <a:r>
              <a:rPr lang="en-GB" sz="2100" dirty="0" err="1" smtClean="0"/>
              <a:t>phù</a:t>
            </a:r>
            <a:r>
              <a:rPr lang="en-GB" sz="2100" dirty="0" smtClean="0"/>
              <a:t> </a:t>
            </a:r>
            <a:r>
              <a:rPr lang="en-GB" sz="2100" dirty="0" err="1" smtClean="0"/>
              <a:t>hợp</a:t>
            </a:r>
            <a:r>
              <a:rPr lang="en-GB" sz="2100" dirty="0" smtClean="0"/>
              <a:t>, </a:t>
            </a:r>
            <a:r>
              <a:rPr lang="en-GB" sz="2100" dirty="0" err="1" smtClean="0"/>
              <a:t>và</a:t>
            </a:r>
            <a:r>
              <a:rPr lang="en-GB" sz="2100" dirty="0" smtClean="0"/>
              <a:t> </a:t>
            </a:r>
            <a:r>
              <a:rPr lang="en-GB" sz="2100" dirty="0" err="1" smtClean="0"/>
              <a:t>đảm</a:t>
            </a:r>
            <a:r>
              <a:rPr lang="en-GB" sz="2100" dirty="0" smtClean="0"/>
              <a:t> </a:t>
            </a:r>
            <a:r>
              <a:rPr lang="en-GB" sz="2100" dirty="0" err="1" smtClean="0"/>
              <a:t>bảo</a:t>
            </a:r>
            <a:r>
              <a:rPr lang="en-GB" sz="2100" dirty="0" smtClean="0"/>
              <a:t> </a:t>
            </a:r>
            <a:r>
              <a:rPr lang="en-GB" sz="2100" dirty="0" err="1" smtClean="0"/>
              <a:t>sự</a:t>
            </a:r>
            <a:r>
              <a:rPr lang="en-GB" sz="2100" dirty="0" smtClean="0"/>
              <a:t> </a:t>
            </a:r>
            <a:r>
              <a:rPr lang="en-GB" sz="2100" dirty="0" err="1" smtClean="0"/>
              <a:t>hài</a:t>
            </a:r>
            <a:r>
              <a:rPr lang="en-GB" sz="2100" dirty="0" smtClean="0"/>
              <a:t> </a:t>
            </a:r>
            <a:r>
              <a:rPr lang="en-GB" sz="2100" dirty="0" err="1" smtClean="0"/>
              <a:t>hòa</a:t>
            </a:r>
            <a:r>
              <a:rPr lang="en-GB" sz="2100" dirty="0" smtClean="0"/>
              <a:t> </a:t>
            </a:r>
            <a:r>
              <a:rPr lang="en-GB" sz="2100" dirty="0" err="1" smtClean="0"/>
              <a:t>giữa</a:t>
            </a:r>
            <a:r>
              <a:rPr lang="en-GB" sz="2100" dirty="0" smtClean="0"/>
              <a:t> </a:t>
            </a:r>
            <a:r>
              <a:rPr lang="en-GB" sz="2100" err="1" smtClean="0"/>
              <a:t>các</a:t>
            </a:r>
            <a:r>
              <a:rPr lang="en-GB" sz="2100" smtClean="0"/>
              <a:t> FTAs và giữa FTAs với yêu cầu phát triển công nghiệp trong nước. </a:t>
            </a:r>
          </a:p>
          <a:p>
            <a:pPr lvl="1"/>
            <a:r>
              <a:rPr lang="en-GB" sz="2100" b="1" i="1" smtClean="0"/>
              <a:t>Tăng cường không gian chính sách nhằm hỗ trợ hiệu quả quá trình </a:t>
            </a:r>
            <a:r>
              <a:rPr lang="en-GB" sz="2100" b="1" smtClean="0"/>
              <a:t>điều chỉnh cơ cấu của doanh nghiệp trong nước và cơ cấu lao động.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xmlns="" val="41137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5676" y="326316"/>
            <a:ext cx="11511419" cy="914400"/>
          </a:xfrm>
        </p:spPr>
        <p:txBody>
          <a:bodyPr/>
          <a:lstStyle/>
          <a:p>
            <a:r>
              <a:rPr lang="en-US" smtClean="0"/>
              <a:t>Kiến </a:t>
            </a:r>
            <a:r>
              <a:rPr lang="en-US" err="1" smtClean="0"/>
              <a:t>nghị</a:t>
            </a:r>
            <a:r>
              <a:rPr lang="en-US" smtClean="0"/>
              <a:t> (2)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5676" y="1741714"/>
            <a:ext cx="6325495" cy="4792398"/>
          </a:xfrm>
        </p:spPr>
        <p:txBody>
          <a:bodyPr/>
          <a:lstStyle/>
          <a:p>
            <a:r>
              <a:rPr lang="en-GB" sz="2200" smtClean="0"/>
              <a:t>Tăng cường không gian chính sách nhằm hỗ trợ hiệu quả quá trình điều chỉnh cơ cấu của doanh nghiệp trong nước và cơ cấu lao động.</a:t>
            </a:r>
          </a:p>
          <a:p>
            <a:pPr lvl="1"/>
            <a:r>
              <a:rPr lang="en-US" sz="2200" smtClean="0"/>
              <a:t>Cam kết mở cửa cần phù hợp với thời gian tối thiểu để phát triển năng lực sản xuất CN trong nước;</a:t>
            </a:r>
          </a:p>
          <a:p>
            <a:pPr lvl="1"/>
            <a:r>
              <a:rPr lang="en-US" sz="2200" smtClean="0"/>
              <a:t>Tránh mở cửa nhanh hơn cam kết (</a:t>
            </a:r>
            <a:r>
              <a:rPr lang="en-US" sz="2200" smtClean="0">
                <a:sym typeface="Wingdings" panose="05000000000000000000" pitchFamily="2" charset="2"/>
              </a:rPr>
              <a:t> tính tiên liệu của chính sách đối với doanh nghiệp)</a:t>
            </a:r>
            <a:r>
              <a:rPr lang="en-US" sz="2200" smtClean="0"/>
              <a:t>;</a:t>
            </a:r>
          </a:p>
          <a:p>
            <a:pPr lvl="1"/>
            <a:r>
              <a:rPr lang="en-US" sz="2200" smtClean="0"/>
              <a:t>Không gian chính sách ngành được ưu tiên phát triển + không gian chính sách với các ngành thượng nguồn/hạ nguồn.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086" y="1741714"/>
            <a:ext cx="397889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7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US" b="1" dirty="0" err="1" smtClean="0"/>
              <a:t>Bối</a:t>
            </a:r>
            <a:r>
              <a:rPr lang="en-US" b="1" dirty="0" smtClean="0"/>
              <a:t> </a:t>
            </a:r>
            <a:r>
              <a:rPr lang="en-US" b="1" dirty="0" err="1" smtClean="0"/>
              <a:t>cảnh</a:t>
            </a:r>
            <a:endParaRPr lang="en-US" b="1" dirty="0" smtClean="0"/>
          </a:p>
          <a:p>
            <a:pPr lvl="1">
              <a:spcAft>
                <a:spcPts val="200"/>
              </a:spcAft>
            </a:pPr>
            <a:r>
              <a:rPr lang="en-US" b="1" smtClean="0"/>
              <a:t>Chiến </a:t>
            </a:r>
            <a:r>
              <a:rPr lang="en-US" b="1" dirty="0" err="1" smtClean="0"/>
              <a:t>lược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r>
              <a:rPr lang="en-US" b="1" dirty="0" smtClean="0"/>
              <a:t> </a:t>
            </a:r>
            <a:r>
              <a:rPr lang="en-US" b="1" dirty="0" err="1" smtClean="0"/>
              <a:t>triển</a:t>
            </a:r>
            <a:r>
              <a:rPr lang="en-US" b="1" dirty="0" smtClean="0"/>
              <a:t> KTXH 2011 </a:t>
            </a:r>
            <a:r>
              <a:rPr lang="en-US" b="1" smtClean="0"/>
              <a:t>– 2020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Kế</a:t>
            </a:r>
            <a:r>
              <a:rPr lang="en-US" b="1" dirty="0" smtClean="0"/>
              <a:t> </a:t>
            </a:r>
            <a:r>
              <a:rPr lang="en-US" b="1" dirty="0" err="1" smtClean="0"/>
              <a:t>hoạch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r>
              <a:rPr lang="en-US" b="1" dirty="0" smtClean="0"/>
              <a:t> </a:t>
            </a:r>
            <a:r>
              <a:rPr lang="en-US" b="1" dirty="0" err="1" smtClean="0"/>
              <a:t>triển</a:t>
            </a:r>
            <a:r>
              <a:rPr lang="en-US" b="1" dirty="0" smtClean="0"/>
              <a:t> </a:t>
            </a:r>
            <a:r>
              <a:rPr lang="en-US" b="1" smtClean="0"/>
              <a:t>KTXH 2011-2015: </a:t>
            </a:r>
          </a:p>
          <a:p>
            <a:pPr lvl="2"/>
            <a:r>
              <a:rPr lang="en-US" smtClean="0"/>
              <a:t>VN trở </a:t>
            </a:r>
            <a:r>
              <a:rPr lang="en-US" err="1" smtClean="0"/>
              <a:t>thành</a:t>
            </a:r>
            <a:r>
              <a:rPr lang="en-US" smtClean="0"/>
              <a:t> nước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; </a:t>
            </a:r>
            <a:r>
              <a:rPr lang="en-US" err="1" smtClean="0"/>
              <a:t>và</a:t>
            </a:r>
            <a:r>
              <a:rPr lang="en-US" smtClean="0"/>
              <a:t> </a:t>
            </a:r>
          </a:p>
          <a:p>
            <a:pPr lvl="2"/>
            <a:r>
              <a:rPr lang="en-US" smtClean="0"/>
              <a:t>Hội </a:t>
            </a:r>
            <a:r>
              <a:rPr lang="en-US" err="1" smtClean="0"/>
              <a:t>nhập</a:t>
            </a:r>
            <a:r>
              <a:rPr lang="en-US" smtClean="0"/>
              <a:t> kinh tế sâu </a:t>
            </a:r>
            <a:r>
              <a:rPr lang="en-US" err="1" smtClean="0"/>
              <a:t>rộng</a:t>
            </a:r>
            <a:r>
              <a:rPr lang="en-US" smtClean="0"/>
              <a:t> hơn</a:t>
            </a:r>
            <a:endParaRPr lang="en-US" dirty="0" smtClean="0"/>
          </a:p>
          <a:p>
            <a:pPr lvl="1">
              <a:spcAft>
                <a:spcPts val="200"/>
              </a:spcAft>
            </a:pPr>
            <a:r>
              <a:rPr lang="en-US" b="1" dirty="0" err="1" smtClean="0"/>
              <a:t>Việt</a:t>
            </a:r>
            <a:r>
              <a:rPr lang="en-US" b="1" dirty="0" smtClean="0"/>
              <a:t> Nam </a:t>
            </a:r>
            <a:r>
              <a:rPr lang="en-US" b="1" dirty="0" err="1" smtClean="0"/>
              <a:t>đã</a:t>
            </a:r>
            <a:r>
              <a:rPr lang="en-US" b="1" dirty="0" smtClean="0"/>
              <a:t>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gia</a:t>
            </a:r>
            <a:r>
              <a:rPr lang="en-US" b="1" dirty="0" smtClean="0"/>
              <a:t> </a:t>
            </a:r>
            <a:r>
              <a:rPr lang="en-US" b="1" dirty="0" err="1" smtClean="0"/>
              <a:t>tích</a:t>
            </a:r>
            <a:r>
              <a:rPr lang="en-US" b="1" dirty="0" smtClean="0"/>
              <a:t> </a:t>
            </a:r>
            <a:r>
              <a:rPr lang="en-US" b="1" dirty="0" err="1" smtClean="0"/>
              <a:t>cực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err="1" smtClean="0"/>
              <a:t>nhiều</a:t>
            </a:r>
            <a:r>
              <a:rPr lang="en-US" b="1" smtClean="0"/>
              <a:t> FTAs/BITs</a:t>
            </a:r>
            <a:endParaRPr lang="en-US" dirty="0" smtClean="0"/>
          </a:p>
          <a:p>
            <a:pPr lvl="1">
              <a:buFont typeface="Wingdings"/>
              <a:buChar char="à"/>
            </a:pPr>
            <a:r>
              <a:rPr lang="en-US" b="1" i="1" dirty="0" err="1" smtClean="0">
                <a:sym typeface="Wingdings" panose="05000000000000000000" pitchFamily="2" charset="2"/>
              </a:rPr>
              <a:t>Áp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lực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cạnh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tranh</a:t>
            </a:r>
            <a:r>
              <a:rPr lang="en-US" b="1" i="1" dirty="0" smtClean="0">
                <a:sym typeface="Wingdings" panose="05000000000000000000" pitchFamily="2" charset="2"/>
              </a:rPr>
              <a:t> gay </a:t>
            </a:r>
            <a:r>
              <a:rPr lang="en-US" b="1" i="1" dirty="0" err="1" smtClean="0">
                <a:sym typeface="Wingdings" panose="05000000000000000000" pitchFamily="2" charset="2"/>
              </a:rPr>
              <a:t>gắt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hơn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đối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với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các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doanh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nghiệp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trong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nước</a:t>
            </a:r>
            <a:endParaRPr lang="en-US" b="1" i="1" dirty="0" smtClean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r>
              <a:rPr lang="en-US" b="1" i="1" dirty="0" smtClean="0">
                <a:sym typeface="Wingdings" panose="05000000000000000000" pitchFamily="2" charset="2"/>
              </a:rPr>
              <a:t>“</a:t>
            </a:r>
            <a:r>
              <a:rPr lang="en-US" b="1" i="1" dirty="0" err="1" smtClean="0">
                <a:sym typeface="Wingdings" panose="05000000000000000000" pitchFamily="2" charset="2"/>
              </a:rPr>
              <a:t>Không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gian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chính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sách</a:t>
            </a:r>
            <a:r>
              <a:rPr lang="en-US" b="1" i="1" dirty="0" smtClean="0">
                <a:sym typeface="Wingdings" panose="05000000000000000000" pitchFamily="2" charset="2"/>
              </a:rPr>
              <a:t>” </a:t>
            </a:r>
            <a:r>
              <a:rPr lang="en-US" b="1" i="1" dirty="0" err="1" smtClean="0">
                <a:sym typeface="Wingdings" panose="05000000000000000000" pitchFamily="2" charset="2"/>
              </a:rPr>
              <a:t>cho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việc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áp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dụng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các</a:t>
            </a:r>
            <a:r>
              <a:rPr lang="en-US" b="1" i="1" dirty="0" smtClean="0">
                <a:sym typeface="Wingdings" panose="05000000000000000000" pitchFamily="2" charset="2"/>
              </a:rPr>
              <a:t> can </a:t>
            </a:r>
            <a:r>
              <a:rPr lang="en-US" b="1" i="1" dirty="0" err="1" smtClean="0">
                <a:sym typeface="Wingdings" panose="05000000000000000000" pitchFamily="2" charset="2"/>
              </a:rPr>
              <a:t>thiệp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chính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sách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truyền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thống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để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bảo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hộ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các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ngành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công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nghiệp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trong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nước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dirty="0" err="1" smtClean="0">
                <a:sym typeface="Wingdings" panose="05000000000000000000" pitchFamily="2" charset="2"/>
              </a:rPr>
              <a:t>bị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b="1" i="1" err="1" smtClean="0">
                <a:sym typeface="Wingdings" panose="05000000000000000000" pitchFamily="2" charset="2"/>
              </a:rPr>
              <a:t>thu</a:t>
            </a:r>
            <a:r>
              <a:rPr lang="en-US" b="1" i="1" smtClean="0">
                <a:sym typeface="Wingdings" panose="05000000000000000000" pitchFamily="2" charset="2"/>
              </a:rPr>
              <a:t> hẹp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864769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5676" y="326316"/>
            <a:ext cx="11511419" cy="914400"/>
          </a:xfrm>
        </p:spPr>
        <p:txBody>
          <a:bodyPr/>
          <a:lstStyle/>
          <a:p>
            <a:r>
              <a:rPr lang="en-US" smtClean="0"/>
              <a:t>Kiến nghị (3)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87286"/>
            <a:ext cx="11684000" cy="5094514"/>
          </a:xfrm>
        </p:spPr>
        <p:txBody>
          <a:bodyPr/>
          <a:lstStyle/>
          <a:p>
            <a:r>
              <a:rPr lang="en-US" b="1" smtClean="0"/>
              <a:t>Công </a:t>
            </a:r>
            <a:r>
              <a:rPr lang="en-US" b="1" dirty="0" err="1" smtClean="0"/>
              <a:t>nghiệp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endParaRPr lang="en-US" b="1" dirty="0" smtClean="0"/>
          </a:p>
          <a:p>
            <a:pPr lvl="1"/>
            <a:r>
              <a:rPr lang="en-US" sz="2000" dirty="0" err="1" smtClean="0"/>
              <a:t>Phát</a:t>
            </a:r>
            <a:r>
              <a:rPr lang="en-US" sz="2000" dirty="0" smtClean="0"/>
              <a:t> </a:t>
            </a:r>
            <a:r>
              <a:rPr lang="en-US" sz="2000" dirty="0" err="1" smtClean="0"/>
              <a:t>triển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</a:t>
            </a:r>
            <a:r>
              <a:rPr lang="en-US" sz="2000" dirty="0" err="1" smtClean="0"/>
              <a:t>hỗ</a:t>
            </a:r>
            <a:r>
              <a:rPr lang="en-US" sz="2000" dirty="0" smtClean="0"/>
              <a:t> </a:t>
            </a:r>
            <a:r>
              <a:rPr lang="en-US" sz="2000" dirty="0" err="1" smtClean="0"/>
              <a:t>trợ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cụm</a:t>
            </a:r>
            <a:r>
              <a:rPr lang="en-US" sz="2000" dirty="0" smtClean="0"/>
              <a:t> </a:t>
            </a:r>
            <a:r>
              <a:rPr lang="en-US" sz="2000" dirty="0" err="1" smtClean="0"/>
              <a:t>ngành</a:t>
            </a:r>
            <a:r>
              <a:rPr lang="en-US" sz="2000" dirty="0" smtClean="0"/>
              <a:t> </a:t>
            </a:r>
            <a:r>
              <a:rPr lang="en-US" sz="2000" err="1" smtClean="0"/>
              <a:t>điện</a:t>
            </a:r>
            <a:r>
              <a:rPr lang="en-US" sz="2000" smtClean="0"/>
              <a:t> tử (gắn với tận dụng hỗ trợ cho doanh nghiệp nhỏ và vừa);</a:t>
            </a:r>
            <a:endParaRPr lang="en-US" sz="2000" dirty="0"/>
          </a:p>
          <a:p>
            <a:pPr lvl="1"/>
            <a:r>
              <a:rPr lang="en-US" sz="2000" smtClean="0"/>
              <a:t>Cân đối hơn ưu đãi cho doanh nghiệp trong nước (so với doanh nghiệp FDI);</a:t>
            </a:r>
            <a:endParaRPr lang="en-US" sz="2000" dirty="0"/>
          </a:p>
          <a:p>
            <a:pPr lvl="1"/>
            <a:r>
              <a:rPr lang="en-US" sz="2000" smtClean="0"/>
              <a:t>Phát </a:t>
            </a:r>
            <a:r>
              <a:rPr lang="en-US" sz="2000" dirty="0" err="1" smtClean="0"/>
              <a:t>triển</a:t>
            </a:r>
            <a:r>
              <a:rPr lang="en-US" sz="2000" dirty="0" smtClean="0"/>
              <a:t> </a:t>
            </a:r>
            <a:r>
              <a:rPr lang="en-US" sz="2000" dirty="0" err="1" smtClean="0"/>
              <a:t>hệ</a:t>
            </a:r>
            <a:r>
              <a:rPr lang="en-US" sz="2000" dirty="0" smtClean="0"/>
              <a:t>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err="1" smtClean="0"/>
              <a:t>giáo</a:t>
            </a:r>
            <a:r>
              <a:rPr lang="en-US" sz="2000" smtClean="0"/>
              <a:t> dục &amp; đào tạo cho ngành (quan hệ nhà nước – Viện/trường – doanh nghiệp).</a:t>
            </a:r>
            <a:endParaRPr lang="en-US" sz="2000" dirty="0"/>
          </a:p>
          <a:p>
            <a:pPr lvl="1"/>
            <a:r>
              <a:rPr lang="en-US" sz="2000" smtClean="0"/>
              <a:t>Yêu cầu + động lực chuyển giao công nghệ (không trái với cam kết quốc tế);</a:t>
            </a:r>
          </a:p>
          <a:p>
            <a:pPr lvl="1"/>
            <a:r>
              <a:rPr lang="en-US" sz="2000" smtClean="0"/>
              <a:t>Đẩy </a:t>
            </a:r>
            <a:r>
              <a:rPr lang="en-US" sz="2000" dirty="0" err="1" smtClean="0"/>
              <a:t>mạnh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gia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smtClean="0"/>
              <a:t>FTA.</a:t>
            </a:r>
          </a:p>
          <a:p>
            <a:pPr marL="457200" lvl="1" indent="0">
              <a:buNone/>
            </a:pPr>
            <a:endParaRPr lang="en-US" sz="2000" smtClean="0"/>
          </a:p>
          <a:p>
            <a:pPr marL="457200" lvl="1" indent="0">
              <a:buNone/>
            </a:pPr>
            <a:r>
              <a:rPr lang="en-US" b="1" smtClean="0"/>
              <a:t>Phát triển CN điện tử cần thời gian tích lũy + rủi ro </a:t>
            </a:r>
            <a:r>
              <a:rPr lang="en-US" b="1" smtClean="0">
                <a:sym typeface="Wingdings" panose="05000000000000000000" pitchFamily="2" charset="2"/>
              </a:rPr>
              <a:t> hỗ trợ chính sách phải đúng mức.</a:t>
            </a:r>
            <a:endParaRPr lang="en-US" b="1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558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5676" y="326316"/>
            <a:ext cx="11511419" cy="914400"/>
          </a:xfrm>
        </p:spPr>
        <p:txBody>
          <a:bodyPr/>
          <a:lstStyle/>
          <a:p>
            <a:r>
              <a:rPr lang="en-US" smtClean="0"/>
              <a:t>Kiến nghị (4)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447801"/>
            <a:ext cx="12087616" cy="5167880"/>
          </a:xfrm>
        </p:spPr>
        <p:txBody>
          <a:bodyPr/>
          <a:lstStyle/>
          <a:p>
            <a:r>
              <a:rPr lang="en-US" b="1" smtClean="0"/>
              <a:t>Ngành </a:t>
            </a:r>
            <a:r>
              <a:rPr lang="en-US" b="1" dirty="0" err="1" smtClean="0"/>
              <a:t>chế</a:t>
            </a:r>
            <a:r>
              <a:rPr lang="en-US" b="1" dirty="0" smtClean="0"/>
              <a:t> </a:t>
            </a:r>
            <a:r>
              <a:rPr lang="en-US" b="1" dirty="0" err="1" smtClean="0"/>
              <a:t>biến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phẩm</a:t>
            </a:r>
            <a:endParaRPr lang="en-US" b="1" dirty="0" smtClean="0"/>
          </a:p>
          <a:p>
            <a:pPr lvl="1"/>
            <a:r>
              <a:rPr lang="en-GB" sz="2000" smtClean="0"/>
              <a:t>Duy trì và tận dụng không gian chính sách hiện có;</a:t>
            </a:r>
          </a:p>
          <a:p>
            <a:pPr lvl="2"/>
            <a:r>
              <a:rPr lang="en-GB" sz="2000" smtClean="0"/>
              <a:t>Lắng nghe tác động đối với DN và nông dân khi muốn mở cửa nhiều hơn.</a:t>
            </a:r>
          </a:p>
          <a:p>
            <a:pPr lvl="1"/>
            <a:r>
              <a:rPr lang="en-GB" sz="2000" smtClean="0"/>
              <a:t>Thu </a:t>
            </a:r>
            <a:r>
              <a:rPr lang="en-GB" sz="2000" dirty="0" err="1" smtClean="0"/>
              <a:t>hút</a:t>
            </a:r>
            <a:r>
              <a:rPr lang="en-GB" sz="2000" dirty="0" smtClean="0"/>
              <a:t> </a:t>
            </a:r>
            <a:r>
              <a:rPr lang="vi-VN" sz="2000" dirty="0" smtClean="0"/>
              <a:t>đầu </a:t>
            </a:r>
            <a:r>
              <a:rPr lang="vi-VN" sz="2000" smtClean="0"/>
              <a:t>tư</a:t>
            </a:r>
            <a:r>
              <a:rPr lang="en-GB" sz="2000" smtClean="0"/>
              <a:t> (tư nhân) trong nước vào </a:t>
            </a:r>
            <a:r>
              <a:rPr lang="en-GB" sz="2000" dirty="0" err="1" smtClean="0"/>
              <a:t>nông</a:t>
            </a:r>
            <a:r>
              <a:rPr lang="en-GB" sz="2000" dirty="0" smtClean="0"/>
              <a:t> </a:t>
            </a:r>
            <a:r>
              <a:rPr lang="en-GB" sz="2000" dirty="0" err="1" smtClean="0"/>
              <a:t>nghiệp</a:t>
            </a:r>
            <a:r>
              <a:rPr lang="en-GB" sz="2000" dirty="0" smtClean="0"/>
              <a:t> </a:t>
            </a:r>
            <a:r>
              <a:rPr lang="en-GB" sz="2000" dirty="0" err="1" smtClean="0"/>
              <a:t>và</a:t>
            </a:r>
            <a:r>
              <a:rPr lang="en-GB" sz="2000" dirty="0" smtClean="0"/>
              <a:t> </a:t>
            </a:r>
            <a:r>
              <a:rPr lang="en-GB" sz="2000" dirty="0" err="1" smtClean="0"/>
              <a:t>định</a:t>
            </a:r>
            <a:r>
              <a:rPr lang="en-GB" sz="2000" dirty="0" smtClean="0"/>
              <a:t> </a:t>
            </a:r>
            <a:r>
              <a:rPr lang="en-GB" sz="2000" dirty="0" err="1" smtClean="0"/>
              <a:t>hướng</a:t>
            </a:r>
            <a:r>
              <a:rPr lang="en-GB" sz="2000" dirty="0" smtClean="0"/>
              <a:t> </a:t>
            </a:r>
            <a:r>
              <a:rPr lang="vi-VN" sz="2000" dirty="0" smtClean="0"/>
              <a:t>đầu tư</a:t>
            </a:r>
            <a:r>
              <a:rPr lang="en-GB" sz="2000" dirty="0" smtClean="0"/>
              <a:t> </a:t>
            </a:r>
            <a:r>
              <a:rPr lang="en-GB" sz="2000" dirty="0" err="1" smtClean="0"/>
              <a:t>vào</a:t>
            </a:r>
            <a:r>
              <a:rPr lang="en-GB" sz="2000" dirty="0" smtClean="0"/>
              <a:t> </a:t>
            </a:r>
            <a:r>
              <a:rPr lang="en-GB" sz="2000" dirty="0" err="1" smtClean="0"/>
              <a:t>những</a:t>
            </a:r>
            <a:r>
              <a:rPr lang="en-GB" sz="2000" dirty="0" smtClean="0"/>
              <a:t> </a:t>
            </a:r>
            <a:r>
              <a:rPr lang="en-GB" sz="2000" dirty="0" err="1" smtClean="0"/>
              <a:t>sản</a:t>
            </a:r>
            <a:r>
              <a:rPr lang="en-GB" sz="2000" dirty="0" smtClean="0"/>
              <a:t> </a:t>
            </a:r>
            <a:r>
              <a:rPr lang="en-GB" sz="2000" dirty="0" err="1" smtClean="0"/>
              <a:t>phẩm</a:t>
            </a:r>
            <a:r>
              <a:rPr lang="en-GB" sz="2000" dirty="0" smtClean="0"/>
              <a:t> </a:t>
            </a:r>
            <a:r>
              <a:rPr lang="en-GB" sz="2000" dirty="0" err="1" smtClean="0"/>
              <a:t>có</a:t>
            </a:r>
            <a:r>
              <a:rPr lang="en-GB" sz="2000" dirty="0" smtClean="0"/>
              <a:t> </a:t>
            </a:r>
            <a:r>
              <a:rPr lang="en-GB" sz="2000" err="1" smtClean="0"/>
              <a:t>lợi</a:t>
            </a:r>
            <a:r>
              <a:rPr lang="en-GB" sz="2000" smtClean="0"/>
              <a:t> thế;</a:t>
            </a:r>
            <a:endParaRPr lang="en-US" sz="2000" dirty="0"/>
          </a:p>
          <a:p>
            <a:pPr lvl="1"/>
            <a:r>
              <a:rPr lang="en-GB" sz="2000" dirty="0" err="1" smtClean="0"/>
              <a:t>Tăng</a:t>
            </a:r>
            <a:r>
              <a:rPr lang="en-GB" sz="2000" dirty="0" smtClean="0"/>
              <a:t> </a:t>
            </a:r>
            <a:r>
              <a:rPr lang="en-GB" sz="2000" dirty="0" err="1" smtClean="0"/>
              <a:t>cường</a:t>
            </a:r>
            <a:r>
              <a:rPr lang="en-GB" sz="2000" dirty="0" smtClean="0"/>
              <a:t> </a:t>
            </a:r>
            <a:r>
              <a:rPr lang="en-GB" sz="2000" dirty="0" err="1" smtClean="0"/>
              <a:t>liên</a:t>
            </a:r>
            <a:r>
              <a:rPr lang="en-GB" sz="2000" dirty="0" smtClean="0"/>
              <a:t> </a:t>
            </a:r>
            <a:r>
              <a:rPr lang="en-GB" sz="2000" dirty="0" err="1" smtClean="0"/>
              <a:t>kết</a:t>
            </a:r>
            <a:r>
              <a:rPr lang="en-GB" sz="2000" dirty="0" smtClean="0"/>
              <a:t> </a:t>
            </a:r>
            <a:r>
              <a:rPr lang="en-GB" sz="2000" dirty="0" err="1" smtClean="0"/>
              <a:t>giữa</a:t>
            </a:r>
            <a:r>
              <a:rPr lang="en-GB" sz="2000" dirty="0" smtClean="0"/>
              <a:t> </a:t>
            </a:r>
            <a:r>
              <a:rPr lang="en-GB" sz="2000" dirty="0" err="1" smtClean="0"/>
              <a:t>doanh</a:t>
            </a:r>
            <a:r>
              <a:rPr lang="en-GB" sz="2000" dirty="0" smtClean="0"/>
              <a:t> </a:t>
            </a:r>
            <a:r>
              <a:rPr lang="en-GB" sz="2000" dirty="0" err="1" smtClean="0"/>
              <a:t>nghiệp</a:t>
            </a:r>
            <a:r>
              <a:rPr lang="en-GB" sz="2000" dirty="0" smtClean="0"/>
              <a:t> </a:t>
            </a:r>
            <a:r>
              <a:rPr lang="en-GB" sz="2000" dirty="0" err="1" smtClean="0"/>
              <a:t>sản</a:t>
            </a:r>
            <a:r>
              <a:rPr lang="en-GB" sz="2000" dirty="0" smtClean="0"/>
              <a:t> </a:t>
            </a:r>
            <a:r>
              <a:rPr lang="en-GB" sz="2000" dirty="0" err="1" smtClean="0"/>
              <a:t>xuất</a:t>
            </a:r>
            <a:r>
              <a:rPr lang="en-GB" sz="2000" dirty="0" smtClean="0"/>
              <a:t> </a:t>
            </a:r>
            <a:r>
              <a:rPr lang="en-GB" sz="2000" err="1" smtClean="0"/>
              <a:t>và</a:t>
            </a:r>
            <a:r>
              <a:rPr lang="en-GB" sz="2000" smtClean="0"/>
              <a:t> DN xuất khẩu;</a:t>
            </a:r>
            <a:endParaRPr lang="en-US" sz="2000" dirty="0"/>
          </a:p>
          <a:p>
            <a:pPr lvl="1"/>
            <a:r>
              <a:rPr lang="en-GB" sz="2000" i="1" smtClean="0"/>
              <a:t>Hỗ trợ về thông tin thị trường:</a:t>
            </a:r>
            <a:endParaRPr lang="en-GB" sz="2000" dirty="0" smtClean="0"/>
          </a:p>
          <a:p>
            <a:pPr lvl="1"/>
            <a:r>
              <a:rPr lang="en-GB" sz="2000" smtClean="0"/>
              <a:t>Chú </a:t>
            </a:r>
            <a:r>
              <a:rPr lang="en-GB" sz="2000" dirty="0" err="1" smtClean="0"/>
              <a:t>trọng</a:t>
            </a:r>
            <a:r>
              <a:rPr lang="en-GB" sz="2000" dirty="0" smtClean="0"/>
              <a:t> </a:t>
            </a:r>
            <a:r>
              <a:rPr lang="en-GB" sz="2000" dirty="0" err="1" smtClean="0"/>
              <a:t>xây</a:t>
            </a:r>
            <a:r>
              <a:rPr lang="en-GB" sz="2000" dirty="0" smtClean="0"/>
              <a:t> </a:t>
            </a:r>
            <a:r>
              <a:rPr lang="en-GB" sz="2000" dirty="0" err="1" smtClean="0"/>
              <a:t>dựng</a:t>
            </a:r>
            <a:r>
              <a:rPr lang="en-GB" sz="2000" dirty="0" smtClean="0"/>
              <a:t> </a:t>
            </a:r>
            <a:r>
              <a:rPr lang="en-GB" sz="2000" dirty="0" err="1" smtClean="0"/>
              <a:t>các</a:t>
            </a:r>
            <a:r>
              <a:rPr lang="en-GB" sz="2000" dirty="0" smtClean="0"/>
              <a:t> </a:t>
            </a:r>
            <a:r>
              <a:rPr lang="en-GB" sz="2000" dirty="0" err="1" smtClean="0"/>
              <a:t>biện</a:t>
            </a:r>
            <a:r>
              <a:rPr lang="en-GB" sz="2000" dirty="0" smtClean="0"/>
              <a:t> </a:t>
            </a:r>
            <a:r>
              <a:rPr lang="en-GB" sz="2000" dirty="0" err="1" smtClean="0"/>
              <a:t>pháp</a:t>
            </a:r>
            <a:r>
              <a:rPr lang="en-GB" sz="2000" dirty="0" smtClean="0"/>
              <a:t> </a:t>
            </a:r>
            <a:r>
              <a:rPr lang="en-GB" sz="2000" dirty="0" err="1" smtClean="0"/>
              <a:t>bảo</a:t>
            </a:r>
            <a:r>
              <a:rPr lang="en-GB" sz="2000" dirty="0" smtClean="0"/>
              <a:t> </a:t>
            </a:r>
            <a:r>
              <a:rPr lang="en-GB" sz="2000" dirty="0" err="1" smtClean="0"/>
              <a:t>hộ</a:t>
            </a:r>
            <a:r>
              <a:rPr lang="en-GB" sz="2000" dirty="0" smtClean="0"/>
              <a:t> </a:t>
            </a:r>
            <a:r>
              <a:rPr lang="en-GB" sz="2000" dirty="0" err="1" smtClean="0"/>
              <a:t>tinh</a:t>
            </a:r>
            <a:r>
              <a:rPr lang="en-GB" sz="2000" dirty="0" smtClean="0"/>
              <a:t> vi </a:t>
            </a:r>
            <a:r>
              <a:rPr lang="en-GB" sz="2000" dirty="0" err="1" smtClean="0"/>
              <a:t>hơn</a:t>
            </a:r>
            <a:r>
              <a:rPr lang="en-GB" sz="2000" dirty="0" smtClean="0"/>
              <a:t> </a:t>
            </a:r>
            <a:r>
              <a:rPr lang="en-GB" sz="2000" dirty="0" err="1" smtClean="0"/>
              <a:t>nhưng</a:t>
            </a:r>
            <a:r>
              <a:rPr lang="en-GB" sz="2000" dirty="0" smtClean="0"/>
              <a:t> </a:t>
            </a:r>
            <a:r>
              <a:rPr lang="en-GB" sz="2000" dirty="0" err="1" smtClean="0"/>
              <a:t>vẫn</a:t>
            </a:r>
            <a:r>
              <a:rPr lang="en-GB" sz="2000" dirty="0" smtClean="0"/>
              <a:t> </a:t>
            </a:r>
            <a:r>
              <a:rPr lang="en-GB" sz="2000" dirty="0" err="1" smtClean="0"/>
              <a:t>phù</a:t>
            </a:r>
            <a:r>
              <a:rPr lang="en-GB" sz="2000" dirty="0" smtClean="0"/>
              <a:t> </a:t>
            </a:r>
            <a:r>
              <a:rPr lang="en-GB" sz="2000" dirty="0" err="1" smtClean="0"/>
              <a:t>hợp</a:t>
            </a:r>
            <a:r>
              <a:rPr lang="en-GB" sz="2000" dirty="0" smtClean="0"/>
              <a:t> </a:t>
            </a:r>
            <a:r>
              <a:rPr lang="en-GB" sz="2000" dirty="0" err="1" smtClean="0"/>
              <a:t>với</a:t>
            </a:r>
            <a:r>
              <a:rPr lang="en-GB" sz="2000" dirty="0" smtClean="0"/>
              <a:t> </a:t>
            </a:r>
            <a:r>
              <a:rPr lang="en-GB" sz="2000" dirty="0" err="1" smtClean="0"/>
              <a:t>các</a:t>
            </a:r>
            <a:r>
              <a:rPr lang="en-GB" sz="2000" dirty="0" smtClean="0"/>
              <a:t> cam </a:t>
            </a:r>
            <a:r>
              <a:rPr lang="en-GB" sz="2000" dirty="0" err="1" smtClean="0"/>
              <a:t>kết</a:t>
            </a:r>
            <a:r>
              <a:rPr lang="en-GB" sz="2000" dirty="0" smtClean="0"/>
              <a:t> </a:t>
            </a:r>
            <a:r>
              <a:rPr lang="en-GB" sz="2000" dirty="0" err="1" smtClean="0"/>
              <a:t>hội</a:t>
            </a:r>
            <a:r>
              <a:rPr lang="en-GB" sz="2000" dirty="0" smtClean="0"/>
              <a:t> </a:t>
            </a:r>
            <a:r>
              <a:rPr lang="en-GB" sz="2000" err="1" smtClean="0"/>
              <a:t>nhập</a:t>
            </a:r>
            <a:r>
              <a:rPr lang="en-GB" sz="2000" smtClean="0"/>
              <a:t>.</a:t>
            </a:r>
          </a:p>
          <a:p>
            <a:pPr lvl="2"/>
            <a:r>
              <a:rPr lang="en-GB" sz="2000" smtClean="0"/>
              <a:t>Lưu ý về thời gian và thời hạn ngừng áp dụng (để tránh méo mó về động lực).</a:t>
            </a:r>
            <a:endParaRPr lang="en-US" sz="2000" dirty="0"/>
          </a:p>
          <a:p>
            <a:pPr lvl="1"/>
            <a:r>
              <a:rPr lang="en-GB" sz="2000" dirty="0" err="1" smtClean="0"/>
              <a:t>Tự</a:t>
            </a:r>
            <a:r>
              <a:rPr lang="en-GB" sz="2000" dirty="0" smtClean="0"/>
              <a:t> do </a:t>
            </a:r>
            <a:r>
              <a:rPr lang="en-GB" sz="2000" dirty="0" err="1" smtClean="0"/>
              <a:t>hóa</a:t>
            </a:r>
            <a:r>
              <a:rPr lang="en-GB" sz="2000" dirty="0" smtClean="0"/>
              <a:t> </a:t>
            </a:r>
            <a:r>
              <a:rPr lang="en-GB" sz="2000" dirty="0" err="1" smtClean="0"/>
              <a:t>các</a:t>
            </a:r>
            <a:r>
              <a:rPr lang="en-GB" sz="2000" dirty="0" smtClean="0"/>
              <a:t> </a:t>
            </a:r>
            <a:r>
              <a:rPr lang="en-GB" sz="2000" dirty="0" err="1" smtClean="0"/>
              <a:t>nhóm</a:t>
            </a:r>
            <a:r>
              <a:rPr lang="en-GB" sz="2000" dirty="0" smtClean="0"/>
              <a:t> </a:t>
            </a:r>
            <a:r>
              <a:rPr lang="en-GB" sz="2000" dirty="0" err="1" smtClean="0"/>
              <a:t>ngành</a:t>
            </a:r>
            <a:r>
              <a:rPr lang="en-GB" sz="2000" dirty="0" smtClean="0"/>
              <a:t> </a:t>
            </a:r>
            <a:r>
              <a:rPr lang="en-GB" sz="2000" dirty="0" err="1" smtClean="0"/>
              <a:t>công</a:t>
            </a:r>
            <a:r>
              <a:rPr lang="en-GB" sz="2000" dirty="0" smtClean="0"/>
              <a:t> </a:t>
            </a:r>
            <a:r>
              <a:rPr lang="en-GB" sz="2000" dirty="0" err="1" smtClean="0"/>
              <a:t>nghiệp</a:t>
            </a:r>
            <a:r>
              <a:rPr lang="en-GB" sz="2000" dirty="0" smtClean="0"/>
              <a:t> </a:t>
            </a:r>
            <a:r>
              <a:rPr lang="en-GB" sz="2000" dirty="0" err="1" smtClean="0"/>
              <a:t>khác</a:t>
            </a:r>
            <a:r>
              <a:rPr lang="en-GB" sz="2000" dirty="0" smtClean="0"/>
              <a:t> (</a:t>
            </a:r>
            <a:r>
              <a:rPr lang="en-GB" sz="2000" dirty="0" err="1" smtClean="0"/>
              <a:t>ví</a:t>
            </a:r>
            <a:r>
              <a:rPr lang="en-GB" sz="2000" dirty="0" smtClean="0"/>
              <a:t> </a:t>
            </a:r>
            <a:r>
              <a:rPr lang="en-GB" sz="2000" dirty="0" err="1" smtClean="0"/>
              <a:t>dụ</a:t>
            </a:r>
            <a:r>
              <a:rPr lang="en-GB" sz="2000" dirty="0" smtClean="0"/>
              <a:t> </a:t>
            </a:r>
            <a:r>
              <a:rPr lang="en-GB" sz="2000" dirty="0" err="1" smtClean="0"/>
              <a:t>phân</a:t>
            </a:r>
            <a:r>
              <a:rPr lang="en-GB" sz="2000" dirty="0" smtClean="0"/>
              <a:t> </a:t>
            </a:r>
            <a:r>
              <a:rPr lang="en-GB" sz="2000" dirty="0" err="1" smtClean="0"/>
              <a:t>bón</a:t>
            </a:r>
            <a:r>
              <a:rPr lang="en-GB" sz="2000" dirty="0" smtClean="0"/>
              <a:t>, </a:t>
            </a:r>
            <a:r>
              <a:rPr lang="en-GB" sz="2000" dirty="0" err="1" smtClean="0"/>
              <a:t>thuốc</a:t>
            </a:r>
            <a:r>
              <a:rPr lang="en-GB" sz="2000" dirty="0" smtClean="0"/>
              <a:t> </a:t>
            </a:r>
            <a:r>
              <a:rPr lang="en-GB" sz="2000" dirty="0" err="1" smtClean="0"/>
              <a:t>trừ</a:t>
            </a:r>
            <a:r>
              <a:rPr lang="en-GB" sz="2000" dirty="0" smtClean="0"/>
              <a:t> </a:t>
            </a:r>
            <a:r>
              <a:rPr lang="en-GB" sz="2000" dirty="0" err="1" smtClean="0"/>
              <a:t>sâu</a:t>
            </a:r>
            <a:r>
              <a:rPr lang="en-GB" sz="2000" dirty="0" smtClean="0"/>
              <a:t>, v.v.) </a:t>
            </a:r>
            <a:r>
              <a:rPr lang="en-GB" sz="2000" dirty="0" err="1" smtClean="0"/>
              <a:t>nhằm</a:t>
            </a:r>
            <a:r>
              <a:rPr lang="en-GB" sz="2000" dirty="0" smtClean="0"/>
              <a:t> </a:t>
            </a:r>
            <a:r>
              <a:rPr lang="en-GB" sz="2000" dirty="0" err="1" smtClean="0"/>
              <a:t>khuyến</a:t>
            </a:r>
            <a:r>
              <a:rPr lang="en-GB" sz="2000" dirty="0" smtClean="0"/>
              <a:t> </a:t>
            </a:r>
            <a:r>
              <a:rPr lang="en-GB" sz="2000" dirty="0" err="1" smtClean="0"/>
              <a:t>khích</a:t>
            </a:r>
            <a:r>
              <a:rPr lang="en-GB" sz="2000" dirty="0" smtClean="0"/>
              <a:t> </a:t>
            </a:r>
            <a:r>
              <a:rPr lang="en-GB" sz="2000" dirty="0" err="1" smtClean="0"/>
              <a:t>sự</a:t>
            </a:r>
            <a:r>
              <a:rPr lang="en-GB" sz="2000" dirty="0" smtClean="0"/>
              <a:t> </a:t>
            </a:r>
            <a:r>
              <a:rPr lang="en-GB" sz="2000" dirty="0" err="1" smtClean="0"/>
              <a:t>phát</a:t>
            </a:r>
            <a:r>
              <a:rPr lang="en-GB" sz="2000" dirty="0" smtClean="0"/>
              <a:t> </a:t>
            </a:r>
            <a:r>
              <a:rPr lang="en-GB" sz="2000" dirty="0" err="1" smtClean="0"/>
              <a:t>triển</a:t>
            </a:r>
            <a:r>
              <a:rPr lang="en-GB" sz="2000" dirty="0" smtClean="0"/>
              <a:t> </a:t>
            </a:r>
            <a:r>
              <a:rPr lang="en-GB" sz="2000" dirty="0" err="1" smtClean="0"/>
              <a:t>của</a:t>
            </a:r>
            <a:r>
              <a:rPr lang="en-GB" sz="2000" dirty="0" smtClean="0"/>
              <a:t> </a:t>
            </a:r>
            <a:r>
              <a:rPr lang="en-GB" sz="2000" dirty="0" err="1" smtClean="0"/>
              <a:t>ngành</a:t>
            </a:r>
            <a:r>
              <a:rPr lang="en-GB" sz="2000" dirty="0" smtClean="0"/>
              <a:t> </a:t>
            </a:r>
            <a:r>
              <a:rPr lang="en-GB" sz="2000" err="1" smtClean="0"/>
              <a:t>nông</a:t>
            </a:r>
            <a:r>
              <a:rPr lang="en-GB" sz="2000" smtClean="0"/>
              <a:t> nghiệp và theo đó là chế biến thực phẩm.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7323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68440" y="1915735"/>
            <a:ext cx="9031266" cy="1759015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dirty="0" smtClean="0"/>
              <a:t>XIN CẢM ƠN!</a:t>
            </a:r>
            <a:endParaRPr lang="en-US" sz="5000" b="1" dirty="0"/>
          </a:p>
        </p:txBody>
      </p:sp>
      <p:sp>
        <p:nvSpPr>
          <p:cNvPr id="4" name="6-Point Star 3"/>
          <p:cNvSpPr/>
          <p:nvPr/>
        </p:nvSpPr>
        <p:spPr>
          <a:xfrm>
            <a:off x="6888569" y="2795243"/>
            <a:ext cx="4283902" cy="26670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A44A"/>
                </a:solidFill>
              </a:rPr>
              <a:t>Q&amp;A</a:t>
            </a:r>
            <a:endParaRPr lang="en-US" sz="4400" b="1" dirty="0">
              <a:solidFill>
                <a:srgbClr val="00A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146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err="1" smtClean="0"/>
              <a:t>thiệu</a:t>
            </a:r>
            <a:r>
              <a:rPr lang="en-US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404257"/>
            <a:ext cx="11684000" cy="5050971"/>
          </a:xfrm>
        </p:spPr>
        <p:txBody>
          <a:bodyPr/>
          <a:lstStyle/>
          <a:p>
            <a:pPr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smtClean="0"/>
              <a:t>Mục </a:t>
            </a:r>
            <a:r>
              <a:rPr lang="en-US" b="1" err="1" smtClean="0"/>
              <a:t>tiêu</a:t>
            </a:r>
            <a:r>
              <a:rPr lang="en-US" b="1" smtClean="0"/>
              <a:t> nghiên </a:t>
            </a:r>
            <a:r>
              <a:rPr lang="en-US" b="1" dirty="0" err="1" smtClean="0"/>
              <a:t>cứu</a:t>
            </a:r>
            <a:r>
              <a:rPr lang="en-US" b="1" smtClean="0"/>
              <a:t>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/>
              <a:t>Không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lược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; </a:t>
            </a:r>
            <a:r>
              <a:rPr lang="en-US" err="1" smtClean="0"/>
              <a:t>và</a:t>
            </a:r>
            <a:r>
              <a:rPr lang="en-US" smtClean="0"/>
              <a:t>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mtClean="0"/>
              <a:t>Khả </a:t>
            </a:r>
            <a:r>
              <a:rPr lang="en-US"/>
              <a:t>năng thu hẹp không gian chính sách </a:t>
            </a:r>
            <a:r>
              <a:rPr lang="en-US" smtClean="0"/>
              <a:t>do tác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err="1" smtClean="0"/>
              <a:t>của</a:t>
            </a:r>
            <a:r>
              <a:rPr lang="en-US" smtClean="0"/>
              <a:t> FTAs/BITs.</a:t>
            </a:r>
            <a:endParaRPr lang="en-US" dirty="0"/>
          </a:p>
          <a:p>
            <a:pPr>
              <a:spcAft>
                <a:spcPts val="200"/>
              </a:spcAft>
              <a:buFont typeface="Wingdings"/>
              <a:buChar char="à"/>
            </a:pPr>
            <a:endParaRPr lang="en-US" b="1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  <a:buFont typeface="Wingdings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072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821" y="1948934"/>
            <a:ext cx="2753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smtClean="0">
                <a:solidFill>
                  <a:srgbClr val="0D0D0D"/>
                </a:solidFill>
                <a:ea typeface="Calibri" panose="020F0502020204030204" pitchFamily="34" charset="0"/>
              </a:rPr>
              <a:t>FTA đã ký kết và đang đàm phán</a:t>
            </a:r>
            <a:endParaRPr lang="en-US" sz="2400" i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2" y="250371"/>
            <a:ext cx="8191252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8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9449" y="860362"/>
            <a:ext cx="9129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D0D0D"/>
                </a:solidFill>
                <a:ea typeface="Calibri" panose="020F0502020204030204" pitchFamily="34" charset="0"/>
              </a:rPr>
              <a:t>Hiệp định Đầu tư song phương </a:t>
            </a:r>
            <a:r>
              <a:rPr lang="en-GB" sz="2400" smtClean="0">
                <a:solidFill>
                  <a:srgbClr val="0D0D0D"/>
                </a:solidFill>
                <a:ea typeface="Calibri" panose="020F0502020204030204" pitchFamily="34" charset="0"/>
              </a:rPr>
              <a:t>(BIT) với </a:t>
            </a:r>
            <a:r>
              <a:rPr lang="en-GB" sz="2400">
                <a:solidFill>
                  <a:srgbClr val="0D0D0D"/>
                </a:solidFill>
                <a:ea typeface="Calibri" panose="020F0502020204030204" pitchFamily="34" charset="0"/>
              </a:rPr>
              <a:t>62 quốc gia trên thế giới</a:t>
            </a:r>
            <a:endParaRPr lang="en-US" sz="2400"/>
          </a:p>
        </p:txBody>
      </p:sp>
      <p:pic>
        <p:nvPicPr>
          <p:cNvPr id="1026" name="Picture 3" descr="C:\Users\DUCTRONG\Downloads\am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54"/>
          <a:stretch>
            <a:fillRect/>
          </a:stretch>
        </p:blipFill>
        <p:spPr bwMode="auto">
          <a:xfrm>
            <a:off x="969449" y="1578429"/>
            <a:ext cx="9742093" cy="456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57478" y="6422478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smtClean="0">
                <a:solidFill>
                  <a:srgbClr val="0D0D0D"/>
                </a:solidFill>
                <a:ea typeface="Calibri" panose="020F0502020204030204" pitchFamily="34" charset="0"/>
              </a:rPr>
              <a:t>Nguồn: </a:t>
            </a:r>
            <a:r>
              <a:rPr lang="en-GB" sz="1600" smtClean="0">
                <a:solidFill>
                  <a:srgbClr val="0D0D0D"/>
                </a:solidFill>
                <a:ea typeface="Calibri" panose="020F0502020204030204" pitchFamily="34" charset="0"/>
              </a:rPr>
              <a:t>Economica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xmlns="" val="37715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err="1" smtClean="0"/>
              <a:t>thiệu</a:t>
            </a:r>
            <a:r>
              <a:rPr lang="en-US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284513"/>
            <a:ext cx="11114314" cy="4897975"/>
          </a:xfrm>
        </p:spPr>
        <p:txBody>
          <a:bodyPr/>
          <a:lstStyle/>
          <a:p>
            <a:r>
              <a:rPr lang="en-US" b="1" dirty="0" err="1" smtClean="0">
                <a:sym typeface="Wingdings" panose="05000000000000000000" pitchFamily="2" charset="2"/>
              </a:rPr>
              <a:t>Các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câu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hỏi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nghiên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cứu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chính</a:t>
            </a:r>
            <a:r>
              <a:rPr lang="en-US" b="1" dirty="0" smtClean="0">
                <a:sym typeface="Wingdings" panose="05000000000000000000" pitchFamily="2" charset="2"/>
              </a:rPr>
              <a:t>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dirty="0" err="1" smtClean="0">
                <a:sym typeface="Wingdings" panose="05000000000000000000" pitchFamily="2" charset="2"/>
              </a:rPr>
              <a:t>Tác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động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err="1" smtClean="0">
                <a:sym typeface="Wingdings" panose="05000000000000000000" pitchFamily="2" charset="2"/>
              </a:rPr>
              <a:t>của</a:t>
            </a:r>
            <a:r>
              <a:rPr lang="en-US" sz="2200" smtClean="0">
                <a:sym typeface="Wingdings" panose="05000000000000000000" pitchFamily="2" charset="2"/>
              </a:rPr>
              <a:t> FTAs/BITs </a:t>
            </a:r>
            <a:r>
              <a:rPr lang="en-US" sz="2200" err="1" smtClean="0">
                <a:sym typeface="Wingdings" panose="05000000000000000000" pitchFamily="2" charset="2"/>
              </a:rPr>
              <a:t>tới</a:t>
            </a:r>
            <a:r>
              <a:rPr lang="en-US" sz="2200" smtClean="0">
                <a:sym typeface="Wingdings" panose="05000000000000000000" pitchFamily="2" charset="2"/>
              </a:rPr>
              <a:t> mục </a:t>
            </a:r>
            <a:r>
              <a:rPr lang="en-US" sz="2200" dirty="0" err="1" smtClean="0">
                <a:sym typeface="Wingdings" panose="05000000000000000000" pitchFamily="2" charset="2"/>
              </a:rPr>
              <a:t>tiêu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phát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triển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dài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hạn</a:t>
            </a:r>
            <a:r>
              <a:rPr lang="en-US" sz="2200" dirty="0" smtClean="0">
                <a:sym typeface="Wingdings" panose="05000000000000000000" pitchFamily="2" charset="2"/>
              </a:rPr>
              <a:t>/</a:t>
            </a:r>
            <a:r>
              <a:rPr lang="en-US" sz="2200" dirty="0" err="1" smtClean="0">
                <a:sym typeface="Wingdings" panose="05000000000000000000" pitchFamily="2" charset="2"/>
              </a:rPr>
              <a:t>chiến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lược</a:t>
            </a:r>
            <a:r>
              <a:rPr lang="en-US" sz="2200" dirty="0" smtClean="0">
                <a:sym typeface="Wingdings" panose="05000000000000000000" pitchFamily="2" charset="2"/>
              </a:rPr>
              <a:t> (</a:t>
            </a:r>
            <a:r>
              <a:rPr lang="en-US" sz="2200" dirty="0" err="1" smtClean="0">
                <a:sym typeface="Wingdings" panose="05000000000000000000" pitchFamily="2" charset="2"/>
              </a:rPr>
              <a:t>đặc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err="1" smtClean="0">
                <a:sym typeface="Wingdings" panose="05000000000000000000" pitchFamily="2" charset="2"/>
              </a:rPr>
              <a:t>biệt</a:t>
            </a:r>
            <a:r>
              <a:rPr lang="en-US" sz="2200" smtClean="0">
                <a:sym typeface="Wingdings" panose="05000000000000000000" pitchFamily="2" charset="2"/>
              </a:rPr>
              <a:t> với ngành điện </a:t>
            </a:r>
            <a:r>
              <a:rPr lang="en-US" sz="2200" dirty="0" err="1" smtClean="0">
                <a:sym typeface="Wingdings" panose="05000000000000000000" pitchFamily="2" charset="2"/>
              </a:rPr>
              <a:t>tử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và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chế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biến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thực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err="1" smtClean="0">
                <a:sym typeface="Wingdings" panose="05000000000000000000" pitchFamily="2" charset="2"/>
              </a:rPr>
              <a:t>phẩm</a:t>
            </a:r>
            <a:r>
              <a:rPr lang="en-US" sz="2200" smtClean="0">
                <a:sym typeface="Wingdings" panose="05000000000000000000" pitchFamily="2" charset="2"/>
              </a:rPr>
              <a:t>)? 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err="1" smtClean="0">
                <a:sym typeface="Wingdings" panose="05000000000000000000" pitchFamily="2" charset="2"/>
              </a:rPr>
              <a:t>Các</a:t>
            </a:r>
            <a:r>
              <a:rPr lang="en-US" sz="2200" smtClean="0">
                <a:sym typeface="Wingdings" panose="05000000000000000000" pitchFamily="2" charset="2"/>
              </a:rPr>
              <a:t> hỗ trợ chính </a:t>
            </a:r>
            <a:r>
              <a:rPr lang="en-US" sz="2200" dirty="0" err="1" smtClean="0">
                <a:sym typeface="Wingdings" panose="05000000000000000000" pitchFamily="2" charset="2"/>
              </a:rPr>
              <a:t>sách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err="1" smtClean="0">
                <a:sym typeface="Wingdings" panose="05000000000000000000" pitchFamily="2" charset="2"/>
              </a:rPr>
              <a:t>hiện</a:t>
            </a:r>
            <a:r>
              <a:rPr lang="en-US" sz="2200" smtClean="0">
                <a:sym typeface="Wingdings" panose="05000000000000000000" pitchFamily="2" charset="2"/>
              </a:rPr>
              <a:t> hành cho </a:t>
            </a:r>
            <a:r>
              <a:rPr lang="en-US" sz="2200" err="1" smtClean="0">
                <a:sym typeface="Wingdings" panose="05000000000000000000" pitchFamily="2" charset="2"/>
              </a:rPr>
              <a:t>ngành</a:t>
            </a:r>
            <a:r>
              <a:rPr lang="en-US" sz="2200" smtClean="0">
                <a:sym typeface="Wingdings" panose="05000000000000000000" pitchFamily="2" charset="2"/>
              </a:rPr>
              <a:t> điện </a:t>
            </a:r>
            <a:r>
              <a:rPr lang="en-US" sz="2200" dirty="0" err="1" smtClean="0">
                <a:sym typeface="Wingdings" panose="05000000000000000000" pitchFamily="2" charset="2"/>
              </a:rPr>
              <a:t>tử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và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chế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biến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thực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n-US" sz="2200" dirty="0" err="1" smtClean="0">
                <a:sym typeface="Wingdings" panose="05000000000000000000" pitchFamily="2" charset="2"/>
              </a:rPr>
              <a:t>phẩm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err="1" smtClean="0">
                <a:sym typeface="Wingdings" panose="05000000000000000000" pitchFamily="2" charset="2"/>
              </a:rPr>
              <a:t>thực</a:t>
            </a:r>
            <a:r>
              <a:rPr lang="en-US" sz="2200" smtClean="0">
                <a:sym typeface="Wingdings" panose="05000000000000000000" pitchFamily="2" charset="2"/>
              </a:rPr>
              <a:t> trạng và khả năng vận dụng (nếu có) trong điều kiện FTAs/BITs?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200" smtClean="0">
                <a:sym typeface="Wingdings" panose="05000000000000000000" pitchFamily="2" charset="2"/>
              </a:rPr>
              <a:t>Kiến nghị nhằm củng cố vai trò của chính sách phát triển ngành điện tử và chế biến thực phẩm </a:t>
            </a:r>
            <a:r>
              <a:rPr lang="en-US" sz="2200" b="1" smtClean="0">
                <a:sym typeface="Wingdings" panose="05000000000000000000" pitchFamily="2" charset="2"/>
              </a:rPr>
              <a:t>gắn với </a:t>
            </a:r>
            <a:r>
              <a:rPr lang="en-US" sz="2200" smtClean="0">
                <a:sym typeface="Wingdings" panose="05000000000000000000" pitchFamily="2" charset="2"/>
              </a:rPr>
              <a:t>HNKTQT?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174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Giới thiệu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142"/>
            <a:ext cx="11114314" cy="4897975"/>
          </a:xfrm>
        </p:spPr>
        <p:txBody>
          <a:bodyPr/>
          <a:lstStyle/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ym typeface="Wingdings" panose="05000000000000000000" pitchFamily="2" charset="2"/>
              </a:rPr>
              <a:t>Nghiên cứu tài liệu; 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ym typeface="Wingdings" panose="05000000000000000000" pitchFamily="2" charset="2"/>
              </a:rPr>
              <a:t>Khảo sát thực tế &amp; phỏng vấn sâu;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mtClean="0">
                <a:sym typeface="Wingdings" panose="05000000000000000000" pitchFamily="2" charset="2"/>
              </a:rPr>
              <a:t>Khảo sát dựa trên bảng hỏi với các doanh nghiệp (mẫu nhỏ).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7660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Công nghiệp </a:t>
            </a:r>
            <a:r>
              <a:rPr lang="vi-VN" smtClean="0"/>
              <a:t>điện tử</a:t>
            </a:r>
            <a:r>
              <a:rPr lang="en-US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US" b="1" dirty="0" err="1" smtClean="0">
                <a:sym typeface="Wingdings" panose="05000000000000000000" pitchFamily="2" charset="2"/>
              </a:rPr>
              <a:t>Tốc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độ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tăng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trưởng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cao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và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đóng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góp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quan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trọng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vào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kim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ngạch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xuất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khẩu</a:t>
            </a:r>
            <a:endParaRPr lang="en-US" b="1" dirty="0" smtClean="0">
              <a:sym typeface="Wingdings" panose="05000000000000000000" pitchFamily="2" charset="2"/>
            </a:endParaRPr>
          </a:p>
          <a:p>
            <a:pPr lvl="1">
              <a:spcAft>
                <a:spcPts val="200"/>
              </a:spcAft>
              <a:buFont typeface="Wingdings"/>
              <a:buChar char="à"/>
            </a:pP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78" y="2869493"/>
            <a:ext cx="58578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6689" y="3740776"/>
            <a:ext cx="58578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209" y="2382357"/>
            <a:ext cx="83296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ts val="600"/>
              </a:spcBef>
              <a:spcAft>
                <a:spcPts val="600"/>
              </a:spcAft>
              <a:buChar char="•"/>
              <a:defRPr sz="2400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1" fontAlgn="base" hangingPunct="1">
              <a:spcBef>
                <a:spcPts val="600"/>
              </a:spcBef>
              <a:spcAft>
                <a:spcPts val="600"/>
              </a:spcAft>
              <a:buChar char="–"/>
              <a:defRPr sz="2400" i="1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1" fontAlgn="base" hangingPunct="1">
              <a:spcBef>
                <a:spcPts val="600"/>
              </a:spcBef>
              <a:spcAft>
                <a:spcPts val="600"/>
              </a:spcAft>
              <a:buChar char="•"/>
              <a:defRPr sz="2200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1" fontAlgn="base" hangingPunct="1">
              <a:spcBef>
                <a:spcPts val="600"/>
              </a:spcBef>
              <a:spcAft>
                <a:spcPts val="600"/>
              </a:spcAft>
              <a:buChar char="–"/>
              <a:defRPr sz="2200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1" fontAlgn="base" hangingPunct="1">
              <a:spcBef>
                <a:spcPts val="600"/>
              </a:spcBef>
              <a:spcAft>
                <a:spcPts val="600"/>
              </a:spcAft>
              <a:buChar char="»"/>
              <a:defRPr sz="2200" kern="1200">
                <a:solidFill>
                  <a:srgbClr val="0000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altLang="en-US" sz="1800" smtClean="0"/>
              <a:t>10 phân ngành CN chế biến lớn nhất theo GTGT: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36688" y="2997146"/>
            <a:ext cx="648324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AU" altLang="en-US">
                <a:latin typeface="+mj-lt"/>
                <a:cs typeface="Times New Roman" panose="02020603050405020304" pitchFamily="18" charset="0"/>
              </a:rPr>
              <a:t>10 phân ngành CN chế biến lớn nhất theo giá trị XK:</a:t>
            </a:r>
          </a:p>
        </p:txBody>
      </p:sp>
    </p:spTree>
    <p:extLst>
      <p:ext uri="{BB962C8B-B14F-4D97-AF65-F5344CB8AC3E}">
        <p14:creationId xmlns:p14="http://schemas.microsoft.com/office/powerpoint/2010/main" xmlns="" val="26560416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lout.p3d 3"/>
  <p:tag name="POWER3D OPTIONS" val="Fast "/>
  <p:tag name="POWER3D SOUND" val="Fall Ou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penup.p3d 5"/>
  <p:tag name="POWER3D OPTIONS" val="Fast "/>
  <p:tag name="POWER3D SOUND" val="Open Up"/>
</p:tagLst>
</file>

<file path=ppt/theme/theme1.xml><?xml version="1.0" encoding="utf-8"?>
<a:theme xmlns:a="http://schemas.openxmlformats.org/drawingml/2006/main" name="Time_for_questions_co_66 PowerPlugs Templates for PowerPoi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Time_for_questions_co_66 PowerPlugs Templates for PowerPoint</Template>
  <TotalTime>1048</TotalTime>
  <Words>2103</Words>
  <Application>Microsoft Office PowerPoint</Application>
  <PresentationFormat>Custom</PresentationFormat>
  <Paragraphs>376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Time_for_questions_co_66 PowerPlugs Templates for PowerPoint</vt:lpstr>
      <vt:lpstr>FTAs/BITs và Phát triển dài hạn :  Trường hợp của ngành điện tử  và chế biến thực phẩm ở VN</vt:lpstr>
      <vt:lpstr>Nội dung</vt:lpstr>
      <vt:lpstr>Giới thiệu (1)</vt:lpstr>
      <vt:lpstr>Giới thiệu (2)</vt:lpstr>
      <vt:lpstr>Slide 5</vt:lpstr>
      <vt:lpstr>Slide 6</vt:lpstr>
      <vt:lpstr>Giới thiệu (3)</vt:lpstr>
      <vt:lpstr>Giới thiệu (4)</vt:lpstr>
      <vt:lpstr>Công nghiệp điện tử (1)</vt:lpstr>
      <vt:lpstr>Các ngành công nghiệp triển vọng trong các nghiên cứu về công nghiệp</vt:lpstr>
      <vt:lpstr>Slide 11</vt:lpstr>
      <vt:lpstr>Công nghiệp điện tử (2)</vt:lpstr>
      <vt:lpstr>Slide 13</vt:lpstr>
      <vt:lpstr>Công nghiệp điện tử (3)</vt:lpstr>
      <vt:lpstr>Công nghiệp điện tử (4)</vt:lpstr>
      <vt:lpstr>Công nghiệp điện tử (5)</vt:lpstr>
      <vt:lpstr>Công nghiệp điện tử (6)</vt:lpstr>
      <vt:lpstr>Công nghiệp điện tử (7)</vt:lpstr>
      <vt:lpstr>Một số kết quả khảo sát (1)</vt:lpstr>
      <vt:lpstr>Một số kết quả khảo sát (2)</vt:lpstr>
      <vt:lpstr>Slide 21</vt:lpstr>
      <vt:lpstr>Slide 22</vt:lpstr>
      <vt:lpstr>Một số kết quả khảo sát (3)</vt:lpstr>
      <vt:lpstr>Slide 24</vt:lpstr>
      <vt:lpstr>Một số kết quả khảo sát (4)</vt:lpstr>
      <vt:lpstr>Slide 26</vt:lpstr>
      <vt:lpstr>Slide 27</vt:lpstr>
      <vt:lpstr>Kiến nghị (1)</vt:lpstr>
      <vt:lpstr>Kiến nghị (2)</vt:lpstr>
      <vt:lpstr>Kiến nghị (3)</vt:lpstr>
      <vt:lpstr>Kiến nghị (4)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AEC Beyond 2015: Opportunities and Challenges for MSMEs</dc:title>
  <dc:creator>Anh Duong Nguyen</dc:creator>
  <cp:lastModifiedBy>haiteo</cp:lastModifiedBy>
  <cp:revision>247</cp:revision>
  <dcterms:created xsi:type="dcterms:W3CDTF">2015-04-18T13:03:39Z</dcterms:created>
  <dcterms:modified xsi:type="dcterms:W3CDTF">2015-06-30T03:03:46Z</dcterms:modified>
</cp:coreProperties>
</file>