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81" r:id="rId2"/>
    <p:sldId id="372" r:id="rId3"/>
    <p:sldId id="510" r:id="rId4"/>
    <p:sldId id="519" r:id="rId5"/>
    <p:sldId id="521" r:id="rId6"/>
    <p:sldId id="526" r:id="rId7"/>
    <p:sldId id="527" r:id="rId8"/>
    <p:sldId id="508" r:id="rId9"/>
    <p:sldId id="530" r:id="rId10"/>
    <p:sldId id="533" r:id="rId11"/>
    <p:sldId id="461" r:id="rId12"/>
    <p:sldId id="383" r:id="rId13"/>
    <p:sldId id="384" r:id="rId14"/>
    <p:sldId id="463" r:id="rId15"/>
    <p:sldId id="582" r:id="rId16"/>
    <p:sldId id="563" r:id="rId17"/>
    <p:sldId id="561" r:id="rId18"/>
    <p:sldId id="565" r:id="rId19"/>
    <p:sldId id="560" r:id="rId20"/>
    <p:sldId id="567" r:id="rId21"/>
    <p:sldId id="569" r:id="rId22"/>
    <p:sldId id="575" r:id="rId23"/>
    <p:sldId id="570" r:id="rId24"/>
    <p:sldId id="584" r:id="rId25"/>
    <p:sldId id="585" r:id="rId26"/>
    <p:sldId id="586" r:id="rId27"/>
    <p:sldId id="587" r:id="rId28"/>
    <p:sldId id="588" r:id="rId29"/>
    <p:sldId id="571" r:id="rId30"/>
    <p:sldId id="543" r:id="rId31"/>
    <p:sldId id="468" r:id="rId32"/>
    <p:sldId id="401" r:id="rId33"/>
    <p:sldId id="550" r:id="rId34"/>
    <p:sldId id="554" r:id="rId35"/>
    <p:sldId id="558" r:id="rId36"/>
    <p:sldId id="583" r:id="rId37"/>
    <p:sldId id="589" r:id="rId38"/>
    <p:sldId id="590" r:id="rId39"/>
    <p:sldId id="580" r:id="rId40"/>
    <p:sldId id="553" r:id="rId41"/>
    <p:sldId id="577" r:id="rId42"/>
    <p:sldId id="579" r:id="rId43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CC00"/>
    <a:srgbClr val="FFFFFF"/>
    <a:srgbClr val="6A6F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0698" autoAdjust="0"/>
  </p:normalViewPr>
  <p:slideViewPr>
    <p:cSldViewPr>
      <p:cViewPr>
        <p:scale>
          <a:sx n="73" d="100"/>
          <a:sy n="73" d="100"/>
        </p:scale>
        <p:origin x="-107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395" y="-67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Constraints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Sheet1!$A$15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Sheet1!$B$15:$H$15</c:f>
              <c:numCache>
                <c:formatCode>General</c:formatCode>
                <c:ptCount val="7"/>
                <c:pt idx="0" formatCode="0.0">
                  <c:v>7</c:v>
                </c:pt>
                <c:pt idx="2" formatCode="0.0">
                  <c:v>6.3</c:v>
                </c:pt>
                <c:pt idx="3" formatCode="0.0">
                  <c:v>5.5</c:v>
                </c:pt>
                <c:pt idx="4" formatCode="0.0">
                  <c:v>6.5</c:v>
                </c:pt>
                <c:pt idx="5" formatCode="0.0">
                  <c:v>5</c:v>
                </c:pt>
                <c:pt idx="6" formatCode="0.0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Sheet1!$A$16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Sheet1!$B$16:$H$16</c:f>
              <c:numCache>
                <c:formatCode>0.0</c:formatCode>
                <c:ptCount val="7"/>
                <c:pt idx="0">
                  <c:v>6.1199999999999992</c:v>
                </c:pt>
                <c:pt idx="1">
                  <c:v>5.8</c:v>
                </c:pt>
                <c:pt idx="2">
                  <c:v>5.6899999999999995</c:v>
                </c:pt>
                <c:pt idx="3">
                  <c:v>5.1599999999999993</c:v>
                </c:pt>
                <c:pt idx="4">
                  <c:v>5.67</c:v>
                </c:pt>
                <c:pt idx="5">
                  <c:v>4.38</c:v>
                </c:pt>
                <c:pt idx="6">
                  <c:v>3.79</c:v>
                </c:pt>
              </c:numCache>
            </c:numRef>
          </c:val>
        </c:ser>
        <c:ser>
          <c:idx val="2"/>
          <c:order val="2"/>
          <c:tx>
            <c:strRef>
              <c:f>Sheet1!$A$17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Sheet1!$B$17:$H$17</c:f>
              <c:numCache>
                <c:formatCode>0.0</c:formatCode>
                <c:ptCount val="7"/>
                <c:pt idx="0">
                  <c:v>6.1</c:v>
                </c:pt>
                <c:pt idx="1">
                  <c:v>5.7</c:v>
                </c:pt>
                <c:pt idx="2">
                  <c:v>5.5</c:v>
                </c:pt>
                <c:pt idx="3">
                  <c:v>5</c:v>
                </c:pt>
                <c:pt idx="4">
                  <c:v>5</c:v>
                </c:pt>
                <c:pt idx="5">
                  <c:v>4.0999999999999996</c:v>
                </c:pt>
                <c:pt idx="6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Sheet1!$A$18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Sheet1!$B$18:$H$18</c:f>
              <c:numCache>
                <c:formatCode>0.0</c:formatCode>
                <c:ptCount val="7"/>
                <c:pt idx="0">
                  <c:v>6.1</c:v>
                </c:pt>
                <c:pt idx="1">
                  <c:v>5.9</c:v>
                </c:pt>
                <c:pt idx="2">
                  <c:v>5.7</c:v>
                </c:pt>
                <c:pt idx="3">
                  <c:v>5.0999999999999996</c:v>
                </c:pt>
                <c:pt idx="4">
                  <c:v>5.0999999999999996</c:v>
                </c:pt>
                <c:pt idx="5">
                  <c:v>4.4000000000000004</c:v>
                </c:pt>
                <c:pt idx="6">
                  <c:v>3.9</c:v>
                </c:pt>
              </c:numCache>
            </c:numRef>
          </c:val>
        </c:ser>
        <c:dLbls/>
        <c:axId val="32218496"/>
        <c:axId val="32232576"/>
      </c:barChart>
      <c:catAx>
        <c:axId val="32218496"/>
        <c:scaling>
          <c:orientation val="minMax"/>
        </c:scaling>
        <c:axPos val="b"/>
        <c:numFmt formatCode="General" sourceLinked="1"/>
        <c:tickLblPos val="nextTo"/>
        <c:crossAx val="32232576"/>
        <c:crosses val="autoZero"/>
        <c:auto val="1"/>
        <c:lblAlgn val="ctr"/>
        <c:lblOffset val="100"/>
      </c:catAx>
      <c:valAx>
        <c:axId val="32232576"/>
        <c:scaling>
          <c:orientation val="minMax"/>
        </c:scaling>
        <c:axPos val="l"/>
        <c:majorGridlines/>
        <c:numFmt formatCode="0.0" sourceLinked="1"/>
        <c:tickLblPos val="nextTo"/>
        <c:crossAx val="3221849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Number of Competitors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Sheet1!$A$66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Sheet1!$B$66:$I$66</c:f>
              <c:numCache>
                <c:formatCode>General</c:formatCode>
                <c:ptCount val="8"/>
                <c:pt idx="0">
                  <c:v>29</c:v>
                </c:pt>
                <c:pt idx="1">
                  <c:v>20</c:v>
                </c:pt>
                <c:pt idx="2">
                  <c:v>33</c:v>
                </c:pt>
                <c:pt idx="3">
                  <c:v>16</c:v>
                </c:pt>
                <c:pt idx="4">
                  <c:v>30</c:v>
                </c:pt>
                <c:pt idx="5">
                  <c:v>34</c:v>
                </c:pt>
                <c:pt idx="6">
                  <c:v>27</c:v>
                </c:pt>
                <c:pt idx="7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Sheet1!$A$67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Sheet1!$B$67:$I$67</c:f>
              <c:numCache>
                <c:formatCode>General</c:formatCode>
                <c:ptCount val="8"/>
                <c:pt idx="0">
                  <c:v>30</c:v>
                </c:pt>
                <c:pt idx="1">
                  <c:v>33</c:v>
                </c:pt>
                <c:pt idx="2">
                  <c:v>36</c:v>
                </c:pt>
                <c:pt idx="3">
                  <c:v>14</c:v>
                </c:pt>
                <c:pt idx="4">
                  <c:v>31</c:v>
                </c:pt>
                <c:pt idx="5">
                  <c:v>34</c:v>
                </c:pt>
                <c:pt idx="6">
                  <c:v>29</c:v>
                </c:pt>
                <c:pt idx="7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Sheet1!$A$68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Sheet1!$B$68:$I$68</c:f>
              <c:numCache>
                <c:formatCode>General</c:formatCode>
                <c:ptCount val="8"/>
                <c:pt idx="0">
                  <c:v>31</c:v>
                </c:pt>
                <c:pt idx="1">
                  <c:v>37</c:v>
                </c:pt>
                <c:pt idx="2">
                  <c:v>36</c:v>
                </c:pt>
                <c:pt idx="3">
                  <c:v>18</c:v>
                </c:pt>
                <c:pt idx="4">
                  <c:v>40</c:v>
                </c:pt>
                <c:pt idx="5">
                  <c:v>35</c:v>
                </c:pt>
                <c:pt idx="6">
                  <c:v>30</c:v>
                </c:pt>
                <c:pt idx="7">
                  <c:v>23</c:v>
                </c:pt>
              </c:numCache>
            </c:numRef>
          </c:val>
        </c:ser>
        <c:dLbls/>
        <c:axId val="53628928"/>
        <c:axId val="53630464"/>
      </c:barChart>
      <c:catAx>
        <c:axId val="53628928"/>
        <c:scaling>
          <c:orientation val="minMax"/>
        </c:scaling>
        <c:axPos val="b"/>
        <c:numFmt formatCode="General" sourceLinked="1"/>
        <c:tickLblPos val="nextTo"/>
        <c:crossAx val="53630464"/>
        <c:crosses val="autoZero"/>
        <c:auto val="1"/>
        <c:lblAlgn val="ctr"/>
        <c:lblOffset val="100"/>
      </c:catAx>
      <c:valAx>
        <c:axId val="53630464"/>
        <c:scaling>
          <c:orientation val="minMax"/>
        </c:scaling>
        <c:axPos val="l"/>
        <c:majorGridlines/>
        <c:numFmt formatCode="General" sourceLinked="1"/>
        <c:tickLblPos val="nextTo"/>
        <c:crossAx val="5362892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% Exporters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Sheet1!$B$72:$I$72</c:f>
              <c:numCache>
                <c:formatCode>General</c:formatCode>
                <c:ptCount val="8"/>
                <c:pt idx="0">
                  <c:v>35.1</c:v>
                </c:pt>
                <c:pt idx="1">
                  <c:v>38.800000000000011</c:v>
                </c:pt>
                <c:pt idx="2">
                  <c:v>20.9</c:v>
                </c:pt>
                <c:pt idx="3">
                  <c:v>75.599999999999994</c:v>
                </c:pt>
                <c:pt idx="4">
                  <c:v>5.8</c:v>
                </c:pt>
                <c:pt idx="5">
                  <c:v>13.5</c:v>
                </c:pt>
                <c:pt idx="6">
                  <c:v>38.9</c:v>
                </c:pt>
                <c:pt idx="7">
                  <c:v>75.2</c:v>
                </c:pt>
              </c:numCache>
            </c:numRef>
          </c:val>
        </c:ser>
        <c:ser>
          <c:idx val="1"/>
          <c:order val="1"/>
          <c:tx>
            <c:strRef>
              <c:f>Sheet1!$A$73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Sheet1!$B$73:$I$73</c:f>
              <c:numCache>
                <c:formatCode>General</c:formatCode>
                <c:ptCount val="8"/>
                <c:pt idx="0">
                  <c:v>38.9</c:v>
                </c:pt>
                <c:pt idx="1">
                  <c:v>43</c:v>
                </c:pt>
                <c:pt idx="2">
                  <c:v>24.4</c:v>
                </c:pt>
                <c:pt idx="3">
                  <c:v>80.400000000000006</c:v>
                </c:pt>
                <c:pt idx="4">
                  <c:v>4.7</c:v>
                </c:pt>
                <c:pt idx="5">
                  <c:v>16.100000000000001</c:v>
                </c:pt>
                <c:pt idx="6">
                  <c:v>43.7</c:v>
                </c:pt>
                <c:pt idx="7">
                  <c:v>79.900000000000006</c:v>
                </c:pt>
              </c:numCache>
            </c:numRef>
          </c:val>
        </c:ser>
        <c:ser>
          <c:idx val="2"/>
          <c:order val="2"/>
          <c:tx>
            <c:strRef>
              <c:f>Sheet1!$A$74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Sheet1!$B$74:$I$74</c:f>
              <c:numCache>
                <c:formatCode>General</c:formatCode>
                <c:ptCount val="8"/>
                <c:pt idx="0">
                  <c:v>38.700000000000003</c:v>
                </c:pt>
                <c:pt idx="1">
                  <c:v>45.5</c:v>
                </c:pt>
                <c:pt idx="2">
                  <c:v>23.7</c:v>
                </c:pt>
                <c:pt idx="3">
                  <c:v>81.7</c:v>
                </c:pt>
                <c:pt idx="4">
                  <c:v>6.2</c:v>
                </c:pt>
                <c:pt idx="5">
                  <c:v>14.7</c:v>
                </c:pt>
                <c:pt idx="6">
                  <c:v>45.5</c:v>
                </c:pt>
                <c:pt idx="7">
                  <c:v>82.1</c:v>
                </c:pt>
              </c:numCache>
            </c:numRef>
          </c:val>
        </c:ser>
        <c:ser>
          <c:idx val="3"/>
          <c:order val="3"/>
          <c:tx>
            <c:strRef>
              <c:f>Sheet1!$A$75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Sheet1!$B$75:$I$75</c:f>
              <c:numCache>
                <c:formatCode>General</c:formatCode>
                <c:ptCount val="8"/>
                <c:pt idx="0">
                  <c:v>39.200000000000003</c:v>
                </c:pt>
                <c:pt idx="2">
                  <c:v>25</c:v>
                </c:pt>
                <c:pt idx="3">
                  <c:v>82.9</c:v>
                </c:pt>
                <c:pt idx="4">
                  <c:v>5.9</c:v>
                </c:pt>
                <c:pt idx="5">
                  <c:v>14.8</c:v>
                </c:pt>
                <c:pt idx="6">
                  <c:v>47.8</c:v>
                </c:pt>
                <c:pt idx="7">
                  <c:v>83.8</c:v>
                </c:pt>
              </c:numCache>
            </c:numRef>
          </c:val>
        </c:ser>
        <c:dLbls/>
        <c:axId val="34678272"/>
        <c:axId val="34679808"/>
      </c:barChart>
      <c:catAx>
        <c:axId val="34678272"/>
        <c:scaling>
          <c:orientation val="minMax"/>
        </c:scaling>
        <c:axPos val="b"/>
        <c:numFmt formatCode="General" sourceLinked="1"/>
        <c:tickLblPos val="nextTo"/>
        <c:crossAx val="34679808"/>
        <c:crosses val="autoZero"/>
        <c:auto val="1"/>
        <c:lblAlgn val="ctr"/>
        <c:lblOffset val="100"/>
      </c:catAx>
      <c:valAx>
        <c:axId val="34679808"/>
        <c:scaling>
          <c:orientation val="minMax"/>
        </c:scaling>
        <c:axPos val="l"/>
        <c:majorGridlines/>
        <c:numFmt formatCode="General" sourceLinked="1"/>
        <c:tickLblPos val="nextTo"/>
        <c:crossAx val="3467827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% Import Inputs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Sheet1!$A$78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Sheet1!$B$78:$I$78</c:f>
              <c:numCache>
                <c:formatCode>General</c:formatCode>
                <c:ptCount val="8"/>
                <c:pt idx="0">
                  <c:v>36.1</c:v>
                </c:pt>
                <c:pt idx="1">
                  <c:v>43.9</c:v>
                </c:pt>
                <c:pt idx="2">
                  <c:v>20.5</c:v>
                </c:pt>
                <c:pt idx="3">
                  <c:v>80.400000000000006</c:v>
                </c:pt>
                <c:pt idx="4">
                  <c:v>9.3000000000000007</c:v>
                </c:pt>
                <c:pt idx="5">
                  <c:v>17.3</c:v>
                </c:pt>
                <c:pt idx="6">
                  <c:v>40.5</c:v>
                </c:pt>
                <c:pt idx="7">
                  <c:v>68.7</c:v>
                </c:pt>
              </c:numCache>
            </c:numRef>
          </c:val>
        </c:ser>
        <c:ser>
          <c:idx val="1"/>
          <c:order val="1"/>
          <c:tx>
            <c:strRef>
              <c:f>Sheet1!$A$79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Sheet1!$B$79:$I$79</c:f>
              <c:numCache>
                <c:formatCode>General</c:formatCode>
                <c:ptCount val="8"/>
                <c:pt idx="0">
                  <c:v>37.9</c:v>
                </c:pt>
                <c:pt idx="1">
                  <c:v>47.8</c:v>
                </c:pt>
                <c:pt idx="2">
                  <c:v>21.3</c:v>
                </c:pt>
                <c:pt idx="3">
                  <c:v>84.6</c:v>
                </c:pt>
                <c:pt idx="4">
                  <c:v>5.5</c:v>
                </c:pt>
                <c:pt idx="5">
                  <c:v>16.600000000000001</c:v>
                </c:pt>
                <c:pt idx="6">
                  <c:v>43.3</c:v>
                </c:pt>
                <c:pt idx="7">
                  <c:v>74</c:v>
                </c:pt>
              </c:numCache>
            </c:numRef>
          </c:val>
        </c:ser>
        <c:ser>
          <c:idx val="2"/>
          <c:order val="2"/>
          <c:tx>
            <c:strRef>
              <c:f>Sheet1!$A$80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Sheet1!$B$80:$I$80</c:f>
              <c:numCache>
                <c:formatCode>General</c:formatCode>
                <c:ptCount val="8"/>
                <c:pt idx="0">
                  <c:v>37</c:v>
                </c:pt>
                <c:pt idx="1">
                  <c:v>49.7</c:v>
                </c:pt>
                <c:pt idx="2">
                  <c:v>19.899999999999999</c:v>
                </c:pt>
                <c:pt idx="3">
                  <c:v>85.2</c:v>
                </c:pt>
                <c:pt idx="4">
                  <c:v>5.2</c:v>
                </c:pt>
                <c:pt idx="5">
                  <c:v>15.5</c:v>
                </c:pt>
                <c:pt idx="6">
                  <c:v>43.2</c:v>
                </c:pt>
                <c:pt idx="7">
                  <c:v>76.2</c:v>
                </c:pt>
              </c:numCache>
            </c:numRef>
          </c:val>
        </c:ser>
        <c:ser>
          <c:idx val="3"/>
          <c:order val="3"/>
          <c:tx>
            <c:strRef>
              <c:f>Sheet1!$A$81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Sheet1!$B$81:$I$81</c:f>
              <c:numCache>
                <c:formatCode>General</c:formatCode>
                <c:ptCount val="8"/>
                <c:pt idx="0">
                  <c:v>30.8</c:v>
                </c:pt>
                <c:pt idx="2">
                  <c:v>16.5</c:v>
                </c:pt>
                <c:pt idx="3">
                  <c:v>74.400000000000006</c:v>
                </c:pt>
                <c:pt idx="4">
                  <c:v>4.8</c:v>
                </c:pt>
                <c:pt idx="5">
                  <c:v>13</c:v>
                </c:pt>
                <c:pt idx="6">
                  <c:v>37.1</c:v>
                </c:pt>
                <c:pt idx="7">
                  <c:v>63.9</c:v>
                </c:pt>
              </c:numCache>
            </c:numRef>
          </c:val>
        </c:ser>
        <c:dLbls/>
        <c:axId val="53689344"/>
        <c:axId val="53699328"/>
      </c:barChart>
      <c:catAx>
        <c:axId val="53689344"/>
        <c:scaling>
          <c:orientation val="minMax"/>
        </c:scaling>
        <c:axPos val="b"/>
        <c:numFmt formatCode="General" sourceLinked="1"/>
        <c:tickLblPos val="nextTo"/>
        <c:crossAx val="53699328"/>
        <c:crosses val="autoZero"/>
        <c:auto val="1"/>
        <c:lblAlgn val="ctr"/>
        <c:lblOffset val="100"/>
      </c:catAx>
      <c:valAx>
        <c:axId val="53699328"/>
        <c:scaling>
          <c:orientation val="minMax"/>
        </c:scaling>
        <c:axPos val="l"/>
        <c:majorGridlines/>
        <c:numFmt formatCode="General" sourceLinked="1"/>
        <c:tickLblPos val="nextTo"/>
        <c:crossAx val="536893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% FDI Customers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Sheet1!$A$84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Sheet1!$B$84:$I$84</c:f>
              <c:numCache>
                <c:formatCode>General</c:formatCode>
                <c:ptCount val="8"/>
                <c:pt idx="0">
                  <c:v>20.9</c:v>
                </c:pt>
                <c:pt idx="1">
                  <c:v>16.7</c:v>
                </c:pt>
                <c:pt idx="2">
                  <c:v>13.1</c:v>
                </c:pt>
                <c:pt idx="3">
                  <c:v>44.3</c:v>
                </c:pt>
                <c:pt idx="4">
                  <c:v>11.6</c:v>
                </c:pt>
                <c:pt idx="5">
                  <c:v>14.6</c:v>
                </c:pt>
                <c:pt idx="6">
                  <c:v>25.5</c:v>
                </c:pt>
                <c:pt idx="7">
                  <c:v>24.8</c:v>
                </c:pt>
              </c:numCache>
            </c:numRef>
          </c:val>
        </c:ser>
        <c:ser>
          <c:idx val="1"/>
          <c:order val="1"/>
          <c:tx>
            <c:strRef>
              <c:f>Sheet1!$A$85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Sheet1!$B$85:$I$85</c:f>
              <c:numCache>
                <c:formatCode>General</c:formatCode>
                <c:ptCount val="8"/>
                <c:pt idx="0">
                  <c:v>23</c:v>
                </c:pt>
                <c:pt idx="1">
                  <c:v>24.5</c:v>
                </c:pt>
                <c:pt idx="2">
                  <c:v>14.5</c:v>
                </c:pt>
                <c:pt idx="3">
                  <c:v>47.6</c:v>
                </c:pt>
                <c:pt idx="4">
                  <c:v>8.5</c:v>
                </c:pt>
                <c:pt idx="5">
                  <c:v>17.100000000000001</c:v>
                </c:pt>
                <c:pt idx="6">
                  <c:v>27.7</c:v>
                </c:pt>
                <c:pt idx="7">
                  <c:v>28.3</c:v>
                </c:pt>
              </c:numCache>
            </c:numRef>
          </c:val>
        </c:ser>
        <c:ser>
          <c:idx val="2"/>
          <c:order val="2"/>
          <c:tx>
            <c:strRef>
              <c:f>Sheet1!$A$86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Sheet1!$B$86:$I$86</c:f>
              <c:numCache>
                <c:formatCode>General</c:formatCode>
                <c:ptCount val="8"/>
                <c:pt idx="0">
                  <c:v>23.6</c:v>
                </c:pt>
                <c:pt idx="1">
                  <c:v>25</c:v>
                </c:pt>
                <c:pt idx="2">
                  <c:v>15.6</c:v>
                </c:pt>
                <c:pt idx="3">
                  <c:v>47.9</c:v>
                </c:pt>
                <c:pt idx="4">
                  <c:v>11.3</c:v>
                </c:pt>
                <c:pt idx="5">
                  <c:v>19</c:v>
                </c:pt>
                <c:pt idx="6">
                  <c:v>27.3</c:v>
                </c:pt>
                <c:pt idx="7">
                  <c:v>29</c:v>
                </c:pt>
              </c:numCache>
            </c:numRef>
          </c:val>
        </c:ser>
        <c:dLbls/>
        <c:axId val="53730688"/>
        <c:axId val="54871168"/>
      </c:barChart>
      <c:catAx>
        <c:axId val="53730688"/>
        <c:scaling>
          <c:orientation val="minMax"/>
        </c:scaling>
        <c:axPos val="b"/>
        <c:numFmt formatCode="General" sourceLinked="1"/>
        <c:tickLblPos val="nextTo"/>
        <c:crossAx val="54871168"/>
        <c:crosses val="autoZero"/>
        <c:auto val="1"/>
        <c:lblAlgn val="ctr"/>
        <c:lblOffset val="100"/>
      </c:catAx>
      <c:valAx>
        <c:axId val="54871168"/>
        <c:scaling>
          <c:orientation val="minMax"/>
        </c:scaling>
        <c:axPos val="l"/>
        <c:majorGridlines/>
        <c:numFmt formatCode="General" sourceLinked="1"/>
        <c:tickLblPos val="nextTo"/>
        <c:crossAx val="5373068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/>
              <a:t>% FDI Suppliers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Sheet1!$A$89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Sheet1!$B$88:$I$88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Sheet1!$B$89:$I$89</c:f>
              <c:numCache>
                <c:formatCode>General</c:formatCode>
                <c:ptCount val="8"/>
                <c:pt idx="0">
                  <c:v>20.3</c:v>
                </c:pt>
                <c:pt idx="1">
                  <c:v>21.5</c:v>
                </c:pt>
                <c:pt idx="2">
                  <c:v>8.9</c:v>
                </c:pt>
                <c:pt idx="3">
                  <c:v>53.3</c:v>
                </c:pt>
                <c:pt idx="4">
                  <c:v>3.4</c:v>
                </c:pt>
                <c:pt idx="5">
                  <c:v>10.1</c:v>
                </c:pt>
                <c:pt idx="6">
                  <c:v>23</c:v>
                </c:pt>
                <c:pt idx="7">
                  <c:v>37.300000000000011</c:v>
                </c:pt>
              </c:numCache>
            </c:numRef>
          </c:val>
        </c:ser>
        <c:ser>
          <c:idx val="1"/>
          <c:order val="1"/>
          <c:tx>
            <c:strRef>
              <c:f>Sheet1!$A$90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Sheet1!$B$88:$I$88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Sheet1!$B$90:$I$90</c:f>
              <c:numCache>
                <c:formatCode>General</c:formatCode>
                <c:ptCount val="8"/>
                <c:pt idx="0">
                  <c:v>22.2</c:v>
                </c:pt>
                <c:pt idx="1">
                  <c:v>20.399999999999999</c:v>
                </c:pt>
                <c:pt idx="2">
                  <c:v>9.9</c:v>
                </c:pt>
                <c:pt idx="3">
                  <c:v>58.3</c:v>
                </c:pt>
                <c:pt idx="4">
                  <c:v>3.3</c:v>
                </c:pt>
                <c:pt idx="5">
                  <c:v>10.200000000000001</c:v>
                </c:pt>
                <c:pt idx="6">
                  <c:v>25.2</c:v>
                </c:pt>
                <c:pt idx="7">
                  <c:v>45.3</c:v>
                </c:pt>
              </c:numCache>
            </c:numRef>
          </c:val>
        </c:ser>
        <c:dLbls/>
        <c:axId val="54905472"/>
        <c:axId val="54915456"/>
      </c:barChart>
      <c:catAx>
        <c:axId val="54905472"/>
        <c:scaling>
          <c:orientation val="minMax"/>
        </c:scaling>
        <c:axPos val="b"/>
        <c:numFmt formatCode="General" sourceLinked="1"/>
        <c:tickLblPos val="nextTo"/>
        <c:crossAx val="54915456"/>
        <c:crosses val="autoZero"/>
        <c:auto val="1"/>
        <c:lblAlgn val="ctr"/>
        <c:lblOffset val="100"/>
      </c:catAx>
      <c:valAx>
        <c:axId val="54915456"/>
        <c:scaling>
          <c:orientation val="minMax"/>
        </c:scaling>
        <c:axPos val="l"/>
        <c:majorGridlines/>
        <c:numFmt formatCode="General" sourceLinked="1"/>
        <c:tickLblPos val="nextTo"/>
        <c:crossAx val="5490547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D96539-9279-486B-86F4-36877B4E1D0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4855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C4F854-0297-4AC8-A35E-69C0B7413F7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126944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AC2D-27BB-4D0F-BADA-749D8B83F54D}" type="slidenum">
              <a:rPr lang="en-IE" smtClean="0"/>
              <a:pPr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AC2D-27BB-4D0F-BADA-749D8B83F54D}" type="slidenum">
              <a:rPr lang="en-IE" smtClean="0"/>
              <a:pPr/>
              <a:t>35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grafik_title_u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5350" y="2438400"/>
            <a:ext cx="6496050" cy="6858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04875" y="3219450"/>
            <a:ext cx="6486525" cy="1219200"/>
          </a:xfrm>
        </p:spPr>
        <p:txBody>
          <a:bodyPr/>
          <a:lstStyle>
            <a:lvl1pPr marL="0" indent="0">
              <a:defRPr sz="1400"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904E-2B7B-425B-87B8-A7AD61D107D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470D-9FFE-41E7-B6AD-0E79047DA3A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0275" y="609600"/>
            <a:ext cx="1609725" cy="4838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1100" y="609600"/>
            <a:ext cx="4676775" cy="4838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0A13D-353F-406C-8530-E5E01EBE14A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7699-DB49-45C1-921D-7F9D5A1DA12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5C6D8-59D8-43D5-A672-742F80A1C85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1100" y="1943100"/>
            <a:ext cx="314325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6750" y="1943100"/>
            <a:ext cx="314325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7533A-6C75-48BD-8411-909E11E3EB8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47976-C447-49F0-ADF5-8A4BBD6366D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4B10C-321D-4ACF-9A6E-24B59D7F95B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6FB41-F4A2-4476-B41E-33334BA5057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923112" cy="1211734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389438" cy="4497363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34680" cy="4497363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39F6-20C1-42B9-8048-F9BB42DD340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003A2-1549-4F18-BD86-3D876F13060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2" descr="grafik_slide_u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81100" y="609600"/>
            <a:ext cx="5753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1100" y="1943100"/>
            <a:ext cx="64389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48450"/>
            <a:ext cx="7315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pPr>
              <a:defRPr/>
            </a:pPr>
            <a:fld id="{7B687E1B-DC0C-4AA6-8A38-E4D9077E1FF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DFF2A02-CAD2-4146-A912-D4949ABDA85D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a-DK" altLang="en-US" smtClean="0"/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05038"/>
            <a:ext cx="74866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016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smtClean="0"/>
              <a:t>What is missing from this analysis?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608513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This analysis is informative but it is limited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sz="1600" dirty="0" smtClean="0"/>
              <a:t>These are </a:t>
            </a:r>
            <a:r>
              <a:rPr lang="en-US" sz="1600" i="1" dirty="0" smtClean="0"/>
              <a:t>very broad </a:t>
            </a:r>
            <a:r>
              <a:rPr lang="en-US" sz="1600" dirty="0" smtClean="0"/>
              <a:t>categories and the indicators are based on </a:t>
            </a:r>
            <a:r>
              <a:rPr lang="en-US" altLang="en-US" sz="1600" dirty="0" smtClean="0"/>
              <a:t>administrative data - no new data is collected</a:t>
            </a:r>
          </a:p>
          <a:p>
            <a:pPr marL="1131570" lvl="2" indent="-274320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smtClean="0"/>
              <a:t>Tells us nothing about the underlying mechanisms – why Vietnam does well in some areas and not in others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To really understand the drivers of technology adoption and innovation and their impacts more information is required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More detail on firm behavior</a:t>
            </a:r>
          </a:p>
          <a:p>
            <a:pPr marL="1131570" lvl="2" indent="-274320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smtClean="0"/>
              <a:t>Track the same firms over time so underlying mechanisms can be identified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The Vietnamese TCS is the only example that we know of that collects detailed panel data on technology and competitiveness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This is a very valuable resource which we will now demonstrate</a:t>
            </a:r>
            <a:endParaRPr lang="en-GB" altLang="en-US" sz="16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5650" y="3705225"/>
            <a:ext cx="7772400" cy="1362075"/>
          </a:xfrm>
        </p:spPr>
        <p:txBody>
          <a:bodyPr/>
          <a:lstStyle/>
          <a:p>
            <a:r>
              <a:rPr lang="en-GB" sz="3200" b="0" cap="none" smtClean="0"/>
              <a:t>Vietnam Technology and Competitiveness Surveys</a:t>
            </a:r>
            <a:br>
              <a:rPr lang="en-GB" sz="3200" b="0" cap="none" smtClean="0"/>
            </a:br>
            <a:r>
              <a:rPr lang="en-GB" sz="3200" b="0" cap="none" smtClean="0"/>
              <a:t>2010-2013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755650" y="2205038"/>
            <a:ext cx="7772400" cy="1500187"/>
          </a:xfrm>
        </p:spPr>
        <p:txBody>
          <a:bodyPr/>
          <a:lstStyle/>
          <a:p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E31D54-9CD8-4343-B16C-4E3AA90652DC}" type="slidenum">
              <a:rPr lang="da-DK" altLang="en-US" smtClean="0"/>
              <a:pPr/>
              <a:t>11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772817"/>
            <a:ext cx="7991475" cy="4393034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The TCS 2010-2013 was developed in collaboration between GSO, CIEM and </a:t>
            </a:r>
            <a:r>
              <a:rPr lang="en-US" dirty="0" err="1" smtClean="0"/>
              <a:t>UoC</a:t>
            </a:r>
            <a:r>
              <a:rPr lang="en-US" dirty="0" smtClean="0"/>
              <a:t> </a:t>
            </a:r>
            <a:endParaRPr lang="en-US" dirty="0" smtClean="0">
              <a:ea typeface="+mn-ea"/>
              <a:cs typeface="+mn-cs"/>
            </a:endParaRP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Aim: to give researchers and policymakers a detailed understanding of the dynamics of technology, productivity and profitability of Vietnam’s growing private sector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It is a detailed firm-level survey on a sub-sample of some 7,500 manufacturing enterprises that was </a:t>
            </a:r>
            <a:r>
              <a:rPr lang="en-US" dirty="0" smtClean="0"/>
              <a:t>implemented by the GSO as part of the annual Vietnam Enterprise Survey </a:t>
            </a:r>
            <a:endParaRPr lang="en-US" dirty="0">
              <a:ea typeface="+mn-ea"/>
              <a:cs typeface="+mn-cs"/>
            </a:endParaRP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To ensure that high quality data are collected each round involved extensive discussions between collaborating institutions on the questionnaire content and the sampling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The results are reported through annual statistical reports and a range of in-depth studies that are presented to partners and key stakeholders at drafting and final report stages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endParaRPr lang="en-US" sz="16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118C95-D157-4561-AC2F-6867CFA18BDD}" type="slidenum">
              <a:rPr lang="da-DK" altLang="en-US" smtClean="0"/>
              <a:pPr/>
              <a:t>12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3E3E374-3DCD-4C2E-93B7-2F5455CAA541}" type="slidenum">
              <a:rPr lang="da-DK" altLang="en-US" smtClean="0"/>
              <a:pPr/>
              <a:t>13</a:t>
            </a:fld>
            <a:endParaRPr lang="da-DK" altLang="en-US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285875" y="857250"/>
            <a:ext cx="57531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defRPr/>
            </a:pPr>
            <a:r>
              <a:rPr lang="en-US" sz="20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 of the Survey</a:t>
            </a:r>
          </a:p>
          <a:p>
            <a:pPr algn="ctr" eaLnBrk="0" hangingPunct="0">
              <a:defRPr/>
            </a:pPr>
            <a:endParaRPr lang="en-US" sz="2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4333469"/>
              </p:ext>
            </p:extLst>
          </p:nvPr>
        </p:nvGraphicFramePr>
        <p:xfrm>
          <a:off x="468313" y="1628800"/>
          <a:ext cx="8280151" cy="504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4570"/>
                <a:gridCol w="6075581"/>
              </a:tblGrid>
              <a:tr h="58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solidFill>
                            <a:schemeClr val="tx1"/>
                          </a:solidFill>
                          <a:effectLst/>
                        </a:rPr>
                        <a:t>Section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100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Taking stock of technologies and technological basis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Capturing the status-quo of the firm’s level of technological investment and sophistication through questions about the age, cost, and type of current production technologies.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663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Input and supplier relations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The details of major suppliers’ locations and the value of inputs obtained, differentiated across domestic and international suppliers.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663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Output and customer relations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The details of major customers’ locations and value of outputs sold, differentiated between domestic and international customers.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831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Innovation and technology capacities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Diagnostic questions targeting the constraints affecting technology adaptation and level of the firms’ investment in technology transfers or research and development.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49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Competitors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Number and location of competitors, and dimensions (cost / quality) along which competition occurs.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663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</a:rPr>
                        <a:t>Corporate Social Responsibility (CSR)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>
                          <a:effectLst/>
                        </a:rPr>
                        <a:t>Questions relating to formal and informal commitment to CSR practices.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smtClean="0"/>
              <a:t>TCS Key Trends 2010-2013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755650" y="2420938"/>
            <a:ext cx="7772400" cy="1500187"/>
          </a:xfrm>
        </p:spPr>
        <p:txBody>
          <a:bodyPr/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14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Trends in constraints to doing business (average on scale 1-10)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2F5AA2-F37B-45DE-B777-4046F80BF215}" type="slidenum">
              <a:rPr lang="da-DK" altLang="en-US" smtClean="0"/>
              <a:pPr/>
              <a:t>15</a:t>
            </a:fld>
            <a:endParaRPr lang="da-DK" altLang="en-US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971600" y="1844824"/>
          <a:ext cx="727280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264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smtClean="0"/>
              <a:t>Trends in competition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16</a:t>
            </a:fld>
            <a:endParaRPr lang="da-DK" altLang="en-US" smtClean="0"/>
          </a:p>
        </p:txBody>
      </p:sp>
      <p:graphicFrame>
        <p:nvGraphicFramePr>
          <p:cNvPr id="9" name="Chart 8"/>
          <p:cNvGraphicFramePr/>
          <p:nvPr/>
        </p:nvGraphicFramePr>
        <p:xfrm>
          <a:off x="755576" y="1844824"/>
          <a:ext cx="77768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smtClean="0"/>
              <a:t>Trends in international engagement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17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Engagement with international markets</a:t>
            </a:r>
            <a:endParaRPr lang="en-IE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763688" y="2420888"/>
          <a:ext cx="590465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/>
              <a:t>Trends in international engagement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18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943100"/>
            <a:ext cx="9145016" cy="3505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Engagement with international markets (note: less sourcing via imports)</a:t>
            </a:r>
            <a:endParaRPr lang="en-IE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827584" y="2420888"/>
          <a:ext cx="77768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smtClean="0"/>
              <a:t>Trends in engagement with FDI firms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19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943100"/>
            <a:ext cx="7920880" cy="3505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Engagement with FDI firms (selling to FDI firms – downstream)</a:t>
            </a:r>
            <a:endParaRPr lang="en-IE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043608" y="2564904"/>
          <a:ext cx="73448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68313" y="2997200"/>
            <a:ext cx="8243887" cy="1628775"/>
          </a:xfrm>
        </p:spPr>
        <p:txBody>
          <a:bodyPr/>
          <a:lstStyle/>
          <a:p>
            <a:pPr algn="ctr"/>
            <a:r>
              <a:rPr lang="en-US" altLang="en-US" sz="2800" dirty="0" smtClean="0"/>
              <a:t>Technology and Competitiveness in Vietnam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1600" dirty="0" smtClean="0"/>
              <a:t>3 November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2014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John Rand and Finn Tarp</a:t>
            </a:r>
            <a:endParaRPr lang="en-US" altLang="en-US" sz="1100" dirty="0" smtClean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C0464C-5185-4509-825E-4C80AB95AF9B}" type="slidenum">
              <a:rPr lang="da-DK" altLang="en-US" smtClean="0"/>
              <a:pPr/>
              <a:t>2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/>
              <a:t>Trends in engagement with FDI firms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20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943100"/>
            <a:ext cx="9577064" cy="3505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Engagement with FDI firms (procuring inputs from foreign firms – upstream)</a:t>
            </a:r>
            <a:endParaRPr lang="en-IE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11560" y="2420888"/>
          <a:ext cx="77048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Trends in Technology Transfers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965361"/>
              </p:ext>
            </p:extLst>
          </p:nvPr>
        </p:nvGraphicFramePr>
        <p:xfrm>
          <a:off x="1187624" y="1700808"/>
          <a:ext cx="6103417" cy="471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281"/>
                <a:gridCol w="1293975"/>
                <a:gridCol w="1180362"/>
                <a:gridCol w="1339918"/>
                <a:gridCol w="1278881"/>
              </a:tblGrid>
              <a:tr h="40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% of firms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Transfer from Supplier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Transfer from Customer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Total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6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State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Private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Foreign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224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Micro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Small 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Medium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Large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</a:tbl>
          </a:graphicData>
        </a:graphic>
      </p:graphicFrame>
      <p:sp>
        <p:nvSpPr>
          <p:cNvPr id="3280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FB3EC7-391D-4D86-86DF-72EADABFE36A}" type="slidenum">
              <a:rPr lang="da-DK" altLang="en-US" smtClean="0"/>
              <a:pPr/>
              <a:t>21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Source of Technology Transfers (2012)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7971044"/>
              </p:ext>
            </p:extLst>
          </p:nvPr>
        </p:nvGraphicFramePr>
        <p:xfrm>
          <a:off x="1187624" y="1844824"/>
          <a:ext cx="6336705" cy="2448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0384"/>
                <a:gridCol w="1252746"/>
                <a:gridCol w="1233575"/>
              </a:tblGrid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Vietnamese firm, same sector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1,640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20.3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Vietnamese firm, other sector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3,885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48.0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Foreign firm, same sector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1,487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18.4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Foreign firm, other sector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875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10.8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</a:tbl>
          </a:graphicData>
        </a:graphic>
      </p:graphicFrame>
      <p:sp>
        <p:nvSpPr>
          <p:cNvPr id="3280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FB3EC7-391D-4D86-86DF-72EADABFE36A}" type="slidenum">
              <a:rPr lang="da-DK" altLang="en-US" smtClean="0"/>
              <a:pPr/>
              <a:t>22</a:t>
            </a:fld>
            <a:endParaRPr lang="da-DK" alt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1115616" y="4437112"/>
            <a:ext cx="66976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800" dirty="0">
                <a:latin typeface="+mn-lt"/>
              </a:rPr>
              <a:t>Technology from foreign firms is important but </a:t>
            </a:r>
            <a:r>
              <a:rPr lang="en-GB" sz="1800" dirty="0" smtClean="0">
                <a:latin typeface="+mn-lt"/>
              </a:rPr>
              <a:t>less important than local firms</a:t>
            </a:r>
            <a:endParaRPr lang="en-GB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Innovation Trends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8890841"/>
              </p:ext>
            </p:extLst>
          </p:nvPr>
        </p:nvGraphicFramePr>
        <p:xfrm>
          <a:off x="1403648" y="1844824"/>
          <a:ext cx="6665857" cy="4495797"/>
        </p:xfrm>
        <a:graphic>
          <a:graphicData uri="http://schemas.openxmlformats.org/drawingml/2006/table">
            <a:tbl>
              <a:tblPr/>
              <a:tblGrid>
                <a:gridCol w="1672273"/>
                <a:gridCol w="720767"/>
                <a:gridCol w="852216"/>
                <a:gridCol w="852216"/>
                <a:gridCol w="760466"/>
                <a:gridCol w="852216"/>
                <a:gridCol w="955703"/>
              </a:tblGrid>
              <a:tr h="499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All firms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Private Domestic Firms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Process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59.9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62.6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66.8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59.1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67.2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Quality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76.5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79.0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80.0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76.3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79.5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81.2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Variety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Expand sector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13.4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14.6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13.8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Change sector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3.2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Tech Adapt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7.8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6.0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R&amp;D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9.5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6.9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E" altLang="en-US" smtClean="0"/>
              <a:t>The CSR Index (1)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187450" y="2060575"/>
            <a:ext cx="7200900" cy="3168650"/>
          </a:xfrm>
        </p:spPr>
        <p:txBody>
          <a:bodyPr/>
          <a:lstStyle/>
          <a:p>
            <a:r>
              <a:rPr lang="en-GB" altLang="en-US" sz="2000" smtClean="0"/>
              <a:t>Labour related responsibilities (4 indicators): Compliance indicators</a:t>
            </a:r>
            <a:endParaRPr lang="en-US" altLang="en-US" sz="2000" smtClean="0"/>
          </a:p>
          <a:p>
            <a:r>
              <a:rPr lang="en-GB" altLang="en-US" sz="2000" smtClean="0"/>
              <a:t>Management related responsibilities (4 indicators): Beyond compliance indicators</a:t>
            </a:r>
            <a:endParaRPr lang="en-US" altLang="en-US" sz="2000" smtClean="0"/>
          </a:p>
          <a:p>
            <a:r>
              <a:rPr lang="en-GB" altLang="en-US" sz="2000" smtClean="0"/>
              <a:t>Society related responsibilities (8 indicators): Beyond compliance indicator</a:t>
            </a:r>
            <a:r>
              <a:rPr lang="en-US" altLang="en-US" sz="2000" smtClean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4014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mtClean="0"/>
              <a:t>The CSR index (2)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5CE0F00-9FEA-4A21-9B0A-4F429C7A15A3}" type="slidenum">
              <a:rPr lang="da-DK" altLang="en-US" sz="600" smtClean="0"/>
              <a:pPr eaLnBrk="1" hangingPunct="1"/>
              <a:t>25</a:t>
            </a:fld>
            <a:endParaRPr lang="da-DK" altLang="en-US" sz="60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6084139"/>
              </p:ext>
            </p:extLst>
          </p:nvPr>
        </p:nvGraphicFramePr>
        <p:xfrm>
          <a:off x="1547813" y="1866900"/>
          <a:ext cx="5832475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3357"/>
                <a:gridCol w="769118"/>
              </a:tblGrid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Labour</a:t>
                      </a:r>
                      <a:endParaRPr lang="da-DK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All permanent employees have a written labour contract?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Enterprise has a local/plant level trade union?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social insurance for employees?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health insurance for employees?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Management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Has committee/board overseeing CSR practices?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Has written down CSR policy?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Member of groups or has agreements that promote CSR standards?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Has been awarded CSR type certifications or awards? 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Community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1. Environmental Protection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24%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2. Education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3. Infrastructure Development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4. Health Care services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5. Youth Development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6. Poverty Alleviation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7. Local Heritage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8. Sporting events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5%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0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Disaggregating by Size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EC3759-2A0A-4BEB-AEF0-CC72EECB9BE2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da-DK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00113" y="1628775"/>
          <a:ext cx="7632701" cy="5113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7593"/>
                <a:gridCol w="731277"/>
                <a:gridCol w="731277"/>
                <a:gridCol w="731277"/>
                <a:gridCol w="731277"/>
              </a:tblGrid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Micro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Small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Medium 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Large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18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</a:rPr>
                        <a:t>Management</a:t>
                      </a:r>
                      <a:endParaRPr lang="da-DK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a committee/board overseeing CSR practices?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a written down CSR policy?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Member of standards groups or agreements that promote CSR standards?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been awarded CSR type certifications or awards? 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18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Labour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All permanent employees have a written labour contract?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has a local/plant level trade union?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social insurance for employees?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383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health insurance for employees?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18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Community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1. Environmental Protection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 Education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3. Infrastructure Development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4. Health Care services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5. Youth Development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6. Poverty Alleviation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7. Local Heritage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196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8. Sporting events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9%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44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Disaggregating by Ownership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5D298F-5366-439F-93DB-DB4F1B4DACD9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da-DK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58888" y="1773238"/>
          <a:ext cx="7200901" cy="4895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1871"/>
                <a:gridCol w="763010"/>
                <a:gridCol w="763010"/>
                <a:gridCol w="763010"/>
              </a:tblGrid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Private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State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Foreign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Management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a committee/board overseeing CSR practices?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a written down CSR policy?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Member of standards groups or agreements that promote CSR standards?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Has been awarded CSR type certifications or awards? 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Labour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All permanent employees have a written labour contract?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has a local/plant level trade union?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social insurance for employees?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Enterprise pays contribution to health insurance for employees?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Community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1. Environmental Protection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2. Education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3. Infrastructure Development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4. Health Care services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5. Youth Development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6. Poverty Alleviation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7. Local Heritage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8. Sporting events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4%</a:t>
                      </a:r>
                      <a:endParaRPr lang="da-DK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68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smtClean="0"/>
              <a:t>CSR Summary</a:t>
            </a:r>
            <a:endParaRPr lang="en-IE" altLang="en-US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258888" y="1844675"/>
            <a:ext cx="6842125" cy="3505200"/>
          </a:xfrm>
        </p:spPr>
        <p:txBody>
          <a:bodyPr/>
          <a:lstStyle/>
          <a:p>
            <a:r>
              <a:rPr lang="en-US" altLang="en-US" smtClean="0"/>
              <a:t>Share of firms carrying out labor-related CSR for compliance is generally high</a:t>
            </a:r>
          </a:p>
          <a:p>
            <a:r>
              <a:rPr lang="en-US" altLang="en-US" smtClean="0"/>
              <a:t>Opposite is true for “beyond-compliance” CSR activities</a:t>
            </a:r>
          </a:p>
          <a:p>
            <a:r>
              <a:rPr lang="en-US" altLang="en-US" smtClean="0"/>
              <a:t>Results in report disaggregate this by firm size and ownership type </a:t>
            </a:r>
          </a:p>
          <a:p>
            <a:pPr lvl="1"/>
            <a:r>
              <a:rPr lang="en-US" altLang="en-US" smtClean="0"/>
              <a:t>Compliance with labor laws closely related to firm size (bigger firms have more compliance)</a:t>
            </a:r>
          </a:p>
          <a:p>
            <a:r>
              <a:rPr lang="en-IE" altLang="en-US" smtClean="0"/>
              <a:t>Scale effect not found in other areas, for example community-based activities</a:t>
            </a:r>
          </a:p>
        </p:txBody>
      </p:sp>
    </p:spTree>
    <p:extLst>
      <p:ext uri="{BB962C8B-B14F-4D97-AF65-F5344CB8AC3E}">
        <p14:creationId xmlns:p14="http://schemas.microsoft.com/office/powerpoint/2010/main" xmlns="" val="15672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smtClean="0"/>
              <a:t>TCS </a:t>
            </a:r>
            <a:r>
              <a:rPr lang="en-GB" sz="3200" b="0" cap="none" dirty="0" err="1" smtClean="0"/>
              <a:t>Indepth</a:t>
            </a:r>
            <a:r>
              <a:rPr lang="en-GB" sz="3200" b="0" cap="none" dirty="0" smtClean="0"/>
              <a:t> Studies </a:t>
            </a:r>
            <a:br>
              <a:rPr lang="en-GB" sz="3200" b="0" cap="none" dirty="0" smtClean="0"/>
            </a:br>
            <a:r>
              <a:rPr lang="en-GB" sz="2400" b="0" cap="none" dirty="0" smtClean="0"/>
              <a:t>(from correlation to causation using GSO VES)</a:t>
            </a:r>
            <a:endParaRPr lang="en-GB" sz="3200" b="0" cap="none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755650" y="2420938"/>
            <a:ext cx="7772400" cy="1500187"/>
          </a:xfrm>
        </p:spPr>
        <p:txBody>
          <a:bodyPr/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29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44675"/>
            <a:ext cx="7704138" cy="4608513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Global financial crisis (the great recession) has changed the international landscape for doing business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The pace of economic transformation has quickened in emerging economies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Economies will in future stand or fall on their ability to compete in global markets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Competitiveness a key factor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But, increasingly economies will be distinguished by their ability to create new value added products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One key determinant will be technology adoption and innovation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54587E-6A6F-4501-85F1-BC2783ACA2B2}" type="slidenum">
              <a:rPr lang="da-DK" altLang="en-US" smtClean="0"/>
              <a:pPr/>
              <a:t>3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smtClean="0"/>
              <a:t>Technology Transfer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755650" y="2420938"/>
            <a:ext cx="7772400" cy="1500187"/>
          </a:xfrm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Technology transfer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81100" y="1943100"/>
            <a:ext cx="7207324" cy="3505200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Firms use capital (machinery, finance) and labour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They also need technology: the quality of machinery and the organisation of machinery and labour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For emerging economies such as Vietnam technology transfer is key</a:t>
            </a:r>
          </a:p>
          <a:p>
            <a:pPr marL="113157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Vietnam is below the technology frontier but can catch up by learning from others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Studying technology transfer is a core feature of TCS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The interplay between technology transfer, FDI, trade and innovation is of particular importance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5753100" cy="638175"/>
          </a:xfrm>
        </p:spPr>
        <p:txBody>
          <a:bodyPr anchor="ctr"/>
          <a:lstStyle/>
          <a:p>
            <a:r>
              <a:rPr lang="en-US" altLang="en-US" dirty="0" smtClean="0"/>
              <a:t>In-depth evidence on FDI spillovers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9AB3C3-304E-4526-8F92-0156BD1A7238}" type="slidenum">
              <a:rPr lang="da-DK" altLang="en-US" smtClean="0"/>
              <a:pPr/>
              <a:t>32</a:t>
            </a:fld>
            <a:endParaRPr lang="da-DK" altLang="en-US" smtClean="0"/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5795963" y="2276475"/>
            <a:ext cx="273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871538" y="1916113"/>
            <a:ext cx="7661275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smtClean="0"/>
              <a:t>Evidence </a:t>
            </a:r>
            <a:r>
              <a:rPr lang="en-GB" sz="1800" dirty="0"/>
              <a:t>suggests that productivity gains from FDI firms are not through </a:t>
            </a:r>
            <a:r>
              <a:rPr lang="en-GB" sz="1800" dirty="0" smtClean="0"/>
              <a:t>direct linkages between domestic and FDI firms</a:t>
            </a:r>
          </a:p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smtClean="0">
                <a:latin typeface="+mn-lt"/>
              </a:rPr>
              <a:t>Evidence for positive forward </a:t>
            </a:r>
            <a:r>
              <a:rPr lang="en-GB" sz="1800" dirty="0" err="1" smtClean="0">
                <a:latin typeface="+mn-lt"/>
              </a:rPr>
              <a:t>spillovers</a:t>
            </a:r>
            <a:r>
              <a:rPr lang="en-GB" sz="1800" dirty="0" smtClean="0">
                <a:latin typeface="+mn-lt"/>
              </a:rPr>
              <a:t> from foreign inputs suppliers to domestic producers but these are not due to direct linkages or contractual technology transfers but are due to some other productivity channel</a:t>
            </a:r>
          </a:p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smtClean="0">
                <a:latin typeface="+mn-lt"/>
              </a:rPr>
              <a:t>Direct linkages with downstream FDI firms have a negative impact on firm productivity for some firms, but firms that adapt by investing or adjusting their labour inputs can benefit from such relationships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smtClean="0"/>
              <a:t>Learning by exporting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755650" y="2420938"/>
            <a:ext cx="7772400" cy="1500187"/>
          </a:xfrm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33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Learning by exporting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81100" y="1943100"/>
            <a:ext cx="7207324" cy="3505200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smtClean="0"/>
              <a:t>An important advantage of the TCS data is – as noted –that it can be linked to the main VES allowing for detailed in-depth analysis of important topics of policy relevance.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smtClean="0"/>
              <a:t>Together with CIEM we have analyzed the impact of entering export markets on the productivity performance of private Vietnamese firms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smtClean="0"/>
              <a:t>This is possible because of the long panel data tracking the same firms over time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smtClean="0"/>
              <a:t>Linking the VES with the TCS allows the mechanisms driving the productivity impact of exports to be explored.</a:t>
            </a:r>
            <a:endParaRPr lang="en-US" sz="1600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from learning by exporting</a:t>
            </a:r>
            <a:endParaRPr lang="en-I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1100" y="1916832"/>
            <a:ext cx="7207324" cy="3531468"/>
          </a:xfrm>
          <a:prstGeom prst="rect">
            <a:avLst/>
          </a:prstGeom>
        </p:spPr>
        <p:txBody>
          <a:bodyPr/>
          <a:lstStyle/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Facilitating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the entry of Vietnamese firms into export markets will help enhance the productivity of the domestic manufacturing sector</a:t>
            </a:r>
          </a:p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 smtClean="0">
                <a:latin typeface="+mn-lt"/>
              </a:rPr>
              <a:t>Small and medium sized domestic firms are less likely to export than large firms and foreign-owned enterprises</a:t>
            </a:r>
          </a:p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Investigating the constraints to entry to export markets by these firms requires future research</a:t>
            </a:r>
          </a:p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noProof="0" dirty="0" smtClean="0">
                <a:latin typeface="+mn-lt"/>
              </a:rPr>
              <a:t>For firms that successfully enter export markets facilitating firm-specific innovations is likely to enhance the magnitude of the productivity gains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US" sz="3200" b="0" dirty="0"/>
              <a:t>Transferring socially responsible behavior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36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6887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CSR </a:t>
            </a:r>
            <a:r>
              <a:rPr lang="en-GB" altLang="en-US" dirty="0" err="1" smtClean="0"/>
              <a:t>spillovers</a:t>
            </a:r>
            <a:endParaRPr lang="en-GB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81100" y="1943100"/>
            <a:ext cx="7207324" cy="3505200"/>
          </a:xfrm>
        </p:spPr>
        <p:txBody>
          <a:bodyPr/>
          <a:lstStyle/>
          <a:p>
            <a:r>
              <a:rPr lang="en-US" dirty="0" smtClean="0"/>
              <a:t>Examine </a:t>
            </a:r>
            <a:r>
              <a:rPr lang="en-US" dirty="0"/>
              <a:t>the direct and indirect effects of engagement with foreign firms on the socially responsible behavior of domestic firms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Foreign </a:t>
            </a:r>
            <a:r>
              <a:rPr lang="en-US" dirty="0"/>
              <a:t>firms may also wish to impose certain standards on the firms they cooperate with along the supply chain for ethical reasons, as a reaction to consumer activism in their main markets, or as a marketing tool.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possible that CSR practices of domestic firms come about as an externality or a spillover effect from the presence of foreign firms in the market or from exposure to imports or competing firms that export</a:t>
            </a:r>
            <a:r>
              <a:rPr lang="en-US" dirty="0" smtClean="0"/>
              <a:t>.</a:t>
            </a:r>
            <a:endParaRPr lang="en-US" sz="160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37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232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of CSR transfers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84B10C-321D-4ACF-9A6E-24B59D7F95B6}" type="slidenum">
              <a:rPr lang="da-DK" smtClean="0"/>
              <a:pPr>
                <a:defRPr/>
              </a:pPr>
              <a:t>38</a:t>
            </a:fld>
            <a:endParaRPr lang="da-DK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1100" y="1985764"/>
            <a:ext cx="7207324" cy="3531468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Strong </a:t>
            </a:r>
            <a:r>
              <a:rPr lang="en-US" sz="1600" dirty="0"/>
              <a:t>positive associations between CSR activities and direct supply chain linkages in international markets and with downstream foreign firms located in </a:t>
            </a:r>
            <a:r>
              <a:rPr lang="en-US" sz="1600" dirty="0" smtClean="0"/>
              <a:t>Vietnam.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Firms </a:t>
            </a:r>
            <a:r>
              <a:rPr lang="en-US" sz="1600" dirty="0"/>
              <a:t>trading in international markets engage in more CSR, especially compliant and management CSR practices.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Firms </a:t>
            </a:r>
            <a:r>
              <a:rPr lang="en-US" sz="1600" dirty="0"/>
              <a:t>that sell directly to foreign customers are more likely to engage in community CSR, particularly firms that provide intermediate inputs to downstream foreign-owned firms located in Vietnam.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Interpretation </a:t>
            </a:r>
            <a:r>
              <a:rPr lang="en-US" sz="1600" dirty="0"/>
              <a:t>this as evidence of a ‘local’ backward linkage effect on community CSR that is not evident for firms selling output on export markets.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Evidence </a:t>
            </a:r>
            <a:r>
              <a:rPr lang="en-US" sz="1600" dirty="0"/>
              <a:t>of positive horizontal or within-sector spillovers from FDI on CSR activities but only in relation to compliance CSR: Firms in sectors with a dominance of foreign-owned firms are more likely to comply with labor standards.</a:t>
            </a:r>
          </a:p>
          <a:p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545797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US" sz="3200" b="0" cap="none" dirty="0" smtClean="0"/>
              <a:t>Conclusions and recommendations</a:t>
            </a:r>
            <a:endParaRPr lang="en-GB" sz="3200" b="0" cap="none" dirty="0" smtClean="0"/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755650" y="2420938"/>
            <a:ext cx="7772400" cy="1500187"/>
          </a:xfrm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39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023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44675"/>
            <a:ext cx="7704138" cy="4608513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GB" dirty="0" smtClean="0"/>
              <a:t>Vietnam’s economy has grown rapidly - between 2000 and 2013 growth was at a rate of </a:t>
            </a:r>
            <a:r>
              <a:rPr lang="en-GB" dirty="0" smtClean="0">
                <a:ea typeface="+mn-ea"/>
                <a:cs typeface="+mn-cs"/>
              </a:rPr>
              <a:t>6% per annum on average</a:t>
            </a:r>
            <a:endParaRPr lang="en-US" dirty="0" smtClean="0">
              <a:ea typeface="+mn-ea"/>
              <a:cs typeface="+mn-cs"/>
            </a:endParaRP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This has changed the nature of economic activity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Domestically, the quality of goods and services has increased and the range of choices available to consumers has expanded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Internationally, exports are expanding and foreign direct investment (FDI) into Vietnam is growing at a fast pace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The way in which output is </a:t>
            </a:r>
            <a:r>
              <a:rPr lang="en-US" dirty="0"/>
              <a:t>produced (=the production function) </a:t>
            </a:r>
            <a:r>
              <a:rPr lang="en-US" dirty="0" smtClean="0"/>
              <a:t>is changing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/>
              <a:t>The future success of the Vietnamese economy will depend on its ability to continue the remarkable growth and economic transformation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5F51CBF-CE8D-4E81-9629-77A32B2E01D9}" type="slidenum">
              <a:rPr lang="da-DK" altLang="en-US" smtClean="0"/>
              <a:pPr/>
              <a:t>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Conclusion and recommendations for the future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11560" y="1943100"/>
            <a:ext cx="8136904" cy="4726260"/>
          </a:xfrm>
        </p:spPr>
        <p:txBody>
          <a:bodyPr/>
          <a:lstStyle/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Technology adoption critical in promoting competitiveness at firm and economy level in the next stage of Vietnam’s development (not sufficient just to accumulate capital and </a:t>
            </a:r>
            <a:r>
              <a:rPr lang="en-US" altLang="en-US" sz="1600" dirty="0" err="1" smtClean="0"/>
              <a:t>labour</a:t>
            </a:r>
            <a:r>
              <a:rPr lang="en-US" altLang="en-US" sz="1600" dirty="0" smtClean="0"/>
              <a:t>)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Proper analysis of technology-productivity links require data – firm level panel data  to uncover causal links and underlying mechanisms (indispensable for formulating policy)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TCS provides insights on key firm-level trends and differences among types of firms</a:t>
            </a:r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/>
              <a:t>C</a:t>
            </a:r>
            <a:r>
              <a:rPr lang="en-US" altLang="en-US" sz="1600" dirty="0" smtClean="0"/>
              <a:t>ompetition increasing</a:t>
            </a:r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Exporting increasing</a:t>
            </a:r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Diversification of export markets taking place</a:t>
            </a:r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Decline in reliance on imported inputs</a:t>
            </a:r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Gradually things are changing but significant differences between foreign and Vietnamese firms and between large and small firms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endParaRPr lang="en-US" altLang="en-US" sz="1600" dirty="0" smtClean="0"/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endParaRPr lang="en-GB" altLang="en-US" sz="1600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8BAF88-1924-471C-A064-F5D093874CC9}" type="slidenum">
              <a:rPr lang="da-DK" altLang="en-US" smtClean="0"/>
              <a:pPr/>
              <a:t>40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recommendations for the future </a:t>
            </a:r>
            <a:r>
              <a:rPr lang="en-GB" altLang="en-US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14900"/>
          </a:xfrm>
        </p:spPr>
        <p:txBody>
          <a:bodyPr/>
          <a:lstStyle/>
          <a:p>
            <a:r>
              <a:rPr lang="en-US" dirty="0" smtClean="0"/>
              <a:t>Technology &amp; innovation</a:t>
            </a:r>
          </a:p>
          <a:p>
            <a:pPr lvl="1"/>
            <a:r>
              <a:rPr lang="en-US" dirty="0" smtClean="0"/>
              <a:t>Sophistication of technology use increasing</a:t>
            </a:r>
          </a:p>
          <a:p>
            <a:pPr lvl="1"/>
            <a:r>
              <a:rPr lang="en-US" dirty="0" smtClean="0"/>
              <a:t>Technology transfers among firms increasing</a:t>
            </a:r>
          </a:p>
          <a:p>
            <a:pPr lvl="1"/>
            <a:r>
              <a:rPr lang="en-US" dirty="0" smtClean="0"/>
              <a:t>Process and quality innovations increasing</a:t>
            </a:r>
          </a:p>
          <a:p>
            <a:pPr lvl="1"/>
            <a:r>
              <a:rPr lang="en-US" dirty="0" smtClean="0"/>
              <a:t>But: technology adaptation and R&amp;D in decline</a:t>
            </a:r>
          </a:p>
          <a:p>
            <a:r>
              <a:rPr lang="en-US" dirty="0" smtClean="0"/>
              <a:t>In-depth studies</a:t>
            </a:r>
          </a:p>
          <a:p>
            <a:pPr lvl="1"/>
            <a:r>
              <a:rPr lang="en-US" dirty="0" smtClean="0"/>
              <a:t>FDI spillovers: FDI suppliers of inputs help productivity spillovers – but technology linkages not the channel</a:t>
            </a:r>
          </a:p>
          <a:p>
            <a:pPr lvl="1"/>
            <a:r>
              <a:rPr lang="en-US" dirty="0" smtClean="0"/>
              <a:t>Exporting associated with learning effects</a:t>
            </a:r>
          </a:p>
          <a:p>
            <a:pPr lvl="1"/>
            <a:r>
              <a:rPr lang="en-US" dirty="0"/>
              <a:t>CSR </a:t>
            </a:r>
            <a:r>
              <a:rPr lang="en-US" dirty="0" smtClean="0"/>
              <a:t>strongly </a:t>
            </a:r>
            <a:r>
              <a:rPr lang="en-US" dirty="0"/>
              <a:t>related to linkages between domestic firms and the global supply </a:t>
            </a:r>
            <a:r>
              <a:rPr lang="en-US" dirty="0" smtClean="0"/>
              <a:t>chain.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BB7699-DB49-45C1-921D-7F9D5A1DA122}" type="slidenum">
              <a:rPr lang="da-DK" smtClean="0"/>
              <a:pPr>
                <a:defRPr/>
              </a:pPr>
              <a:t>41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700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recommendations for the future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43100"/>
            <a:ext cx="8136904" cy="4914900"/>
          </a:xfrm>
        </p:spPr>
        <p:txBody>
          <a:bodyPr/>
          <a:lstStyle/>
          <a:p>
            <a:r>
              <a:rPr lang="en-US" dirty="0" smtClean="0"/>
              <a:t>Lessons for policy – some examples:</a:t>
            </a:r>
          </a:p>
          <a:p>
            <a:r>
              <a:rPr lang="en-US" sz="1600" dirty="0" smtClean="0"/>
              <a:t>Lesson 1: firms continue to be constrained, especially private and small: reform job not yet done (alleviate financial constraints, education, access to high tech machinery and equipment)</a:t>
            </a:r>
          </a:p>
          <a:p>
            <a:r>
              <a:rPr lang="en-US" sz="1600" dirty="0" smtClean="0"/>
              <a:t>Lesson 2: limited frontier innovations – support for R&amp;D (patents law and subsidies/tax breaks)</a:t>
            </a:r>
          </a:p>
          <a:p>
            <a:r>
              <a:rPr lang="en-US" sz="1600" dirty="0" smtClean="0"/>
              <a:t>Lesson 3: FDI spillovers do not work through typical channels –investment promotion agencies should focus on targeting FDI into upstream sectors where spillovers the greatest.</a:t>
            </a:r>
          </a:p>
          <a:p>
            <a:r>
              <a:rPr lang="en-US" sz="1600" dirty="0" smtClean="0"/>
              <a:t>Lesson 4: Finding ways to help firms export promotes productivity</a:t>
            </a:r>
          </a:p>
          <a:p>
            <a:r>
              <a:rPr lang="da-DK" sz="1600" dirty="0" err="1" smtClean="0"/>
              <a:t>Lesson</a:t>
            </a:r>
            <a:r>
              <a:rPr lang="da-DK" sz="1600" dirty="0" smtClean="0"/>
              <a:t> 5: CSR </a:t>
            </a:r>
            <a:r>
              <a:rPr lang="en-US" sz="1600" dirty="0" smtClean="0"/>
              <a:t>is a </a:t>
            </a:r>
            <a:r>
              <a:rPr lang="en-US" sz="1600" dirty="0"/>
              <a:t>hidden spillover effect </a:t>
            </a:r>
            <a:r>
              <a:rPr lang="en-US" sz="1600" dirty="0" smtClean="0"/>
              <a:t>associated with trade/FDI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BB7699-DB49-45C1-921D-7F9D5A1DA122}" type="slidenum">
              <a:rPr lang="da-DK" smtClean="0"/>
              <a:pPr>
                <a:defRPr/>
              </a:pPr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1194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smtClean="0"/>
              <a:t>Introduction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568952" cy="4680521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What determines the growth rate? 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Quantity: tangible capital and labour (and land)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Total factor productivity</a:t>
            </a:r>
            <a:r>
              <a:rPr lang="en-GB" altLang="en-US" sz="1600" dirty="0"/>
              <a:t>: </a:t>
            </a:r>
            <a:r>
              <a:rPr lang="en-GB" altLang="en-US" sz="1600" dirty="0" smtClean="0"/>
              <a:t>more </a:t>
            </a:r>
            <a:r>
              <a:rPr lang="en-GB" altLang="en-US" sz="1600" dirty="0"/>
              <a:t>intangible </a:t>
            </a:r>
            <a:r>
              <a:rPr lang="en-GB" altLang="en-US" sz="1600" dirty="0" smtClean="0"/>
              <a:t>ranging </a:t>
            </a:r>
            <a:r>
              <a:rPr lang="en-GB" altLang="en-US" sz="1600" dirty="0"/>
              <a:t>from technology to knowledge of </a:t>
            </a:r>
            <a:r>
              <a:rPr lang="en-GB" altLang="en-US" sz="1600" dirty="0" smtClean="0"/>
              <a:t>labour (</a:t>
            </a:r>
            <a:r>
              <a:rPr lang="en-GB" altLang="en-US" sz="1600" dirty="0"/>
              <a:t>human capital</a:t>
            </a:r>
            <a:r>
              <a:rPr lang="en-GB" altLang="en-US" sz="1600" dirty="0" smtClean="0"/>
              <a:t>), and includes the way that capital interacts with labour (= </a:t>
            </a:r>
            <a:r>
              <a:rPr lang="en-GB" sz="1600" dirty="0" smtClean="0"/>
              <a:t>a </a:t>
            </a:r>
            <a:r>
              <a:rPr lang="en-GB" sz="1600" dirty="0"/>
              <a:t>measure of an economy’s long-term technological change or technological </a:t>
            </a:r>
            <a:r>
              <a:rPr lang="en-GB" sz="1600" dirty="0" smtClean="0"/>
              <a:t>dynamism)</a:t>
            </a:r>
            <a:endParaRPr lang="en-GB" altLang="en-US" sz="1600" dirty="0" smtClean="0"/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Vietnam has a large labour force and has experienced significant increases in the capital stock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There are high levels of domestic savings but also large inflows of FDI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Up to now ‘factor accumulation’ has played key role in Vietnam’s growth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None/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5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smtClean="0"/>
              <a:t>Introduction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17713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To further the transition from relying on ‘factor-accumulation’ to a ‘TFP’ driven’ economy increasing focus needs to be placed on productivity and technology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This is a necessary next step in the development process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Understanding the relationship between technology and productivity is crucial in designing policies that improve the technological readiness of firms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Illustrative estimates of macro-economic developments available, but developing a deep policy-relevant understanding of the productivity-technology relationship requires firm-level data over time that allows the complexities of the interplay to be uncovered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6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smtClean="0"/>
              <a:t>Introduction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53650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We aim to demonstrate the value of a unique source of data collected by the GSO in collaboration with the University of Copenhagen and CIEM (funded by </a:t>
            </a:r>
            <a:r>
              <a:rPr lang="en-GB" altLang="en-US" dirty="0" err="1" smtClean="0"/>
              <a:t>Danida</a:t>
            </a:r>
            <a:r>
              <a:rPr lang="en-GB" altLang="en-US" dirty="0" smtClean="0"/>
              <a:t>)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i="1" dirty="0" smtClean="0"/>
              <a:t>Technology and Competitiveness Survey (TCS) 2010-2013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smtClean="0"/>
              <a:t>Note: Survey also has material and data about corporate social responsibility (focus here is on technology and competitiveness)</a:t>
            </a: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Roadmap:</a:t>
            </a:r>
          </a:p>
          <a:p>
            <a:pPr marL="113157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International perspective on technology and competitiveness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Overview of the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Key trends emerging from the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Examples of in-depth studies using the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smtClean="0"/>
              <a:t>Recommendations for the future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i="1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7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55650" y="3705225"/>
            <a:ext cx="7772400" cy="1362075"/>
          </a:xfrm>
        </p:spPr>
        <p:txBody>
          <a:bodyPr/>
          <a:lstStyle/>
          <a:p>
            <a:r>
              <a:rPr lang="en-GB" sz="3200" b="0" cap="none" smtClean="0"/>
              <a:t>Technology and Competitiveness: An International Perspective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>
          <a:xfrm>
            <a:off x="755650" y="2205038"/>
            <a:ext cx="7772400" cy="1500187"/>
          </a:xfrm>
        </p:spPr>
        <p:txBody>
          <a:bodyPr/>
          <a:lstStyle/>
          <a:p>
            <a:endParaRPr lang="en-GB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734ECF-7C9B-44AB-9FF3-C166296EA349}" type="slidenum">
              <a:rPr lang="da-DK" altLang="en-US" smtClean="0"/>
              <a:pPr/>
              <a:t>8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smtClean="0"/>
              <a:t>Global Competitiveness Rankings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17713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smtClean="0"/>
              <a:t>World Economic Forum, </a:t>
            </a:r>
            <a:r>
              <a:rPr lang="en-US" altLang="en-US" i="1" dirty="0" smtClean="0"/>
              <a:t>Global Competitiveness Report</a:t>
            </a:r>
            <a:r>
              <a:rPr lang="en-US" altLang="en-US" dirty="0" smtClean="0"/>
              <a:t>, 2013-2014 - Vietnam ranked 70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in the world on the Global Competitiveness Index (which is rather low)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/>
              <a:t>Vietnam ranks highest on efficiency-enhancers overall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/>
              <a:t>Market size (36</a:t>
            </a:r>
            <a:r>
              <a:rPr lang="en-US" altLang="en-US" baseline="30000" dirty="0"/>
              <a:t>th</a:t>
            </a:r>
            <a:r>
              <a:rPr lang="en-US" altLang="en-US" dirty="0"/>
              <a:t>), labor market efficiency (56</a:t>
            </a:r>
            <a:r>
              <a:rPr lang="en-US" altLang="en-US" baseline="30000" dirty="0"/>
              <a:t>th</a:t>
            </a:r>
            <a:r>
              <a:rPr lang="en-US" altLang="en-US" dirty="0"/>
              <a:t>) and goods market efficiency (74</a:t>
            </a:r>
            <a:r>
              <a:rPr lang="en-US" altLang="en-US" baseline="30000" dirty="0"/>
              <a:t>th</a:t>
            </a:r>
            <a:r>
              <a:rPr lang="en-US" altLang="en-US" dirty="0"/>
              <a:t>)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/>
              <a:t>But ranks particularly poorly on technological readiness (102</a:t>
            </a:r>
            <a:r>
              <a:rPr lang="en-US" altLang="en-US" baseline="30000" dirty="0"/>
              <a:t>nd</a:t>
            </a:r>
            <a:r>
              <a:rPr lang="en-US" altLang="en-US" dirty="0"/>
              <a:t>)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/>
              <a:t>Vietnam also ranks comparatively well on </a:t>
            </a:r>
            <a:r>
              <a:rPr lang="en-US" altLang="en-US" dirty="0" smtClean="0"/>
              <a:t>innovation (76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) and </a:t>
            </a:r>
            <a:r>
              <a:rPr lang="en-US" altLang="en-US" dirty="0"/>
              <a:t>sophistication factors – suggesting promising potential for the future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smtClean="0"/>
              <a:t>However</a:t>
            </a:r>
            <a:r>
              <a:rPr lang="en-US" altLang="en-US" dirty="0"/>
              <a:t>, it is still one of the poorest ranking on most measures in the ASEAN region where most competitors are located, so beware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US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None/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9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f U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amf U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f UK 1">
        <a:dk1>
          <a:srgbClr val="6E6E6F"/>
        </a:dk1>
        <a:lt1>
          <a:srgbClr val="E1E7F1"/>
        </a:lt1>
        <a:dk2>
          <a:srgbClr val="6E6E6F"/>
        </a:dk2>
        <a:lt2>
          <a:srgbClr val="6E6E6F"/>
        </a:lt2>
        <a:accent1>
          <a:srgbClr val="365CA3"/>
        </a:accent1>
        <a:accent2>
          <a:srgbClr val="6885BA"/>
        </a:accent2>
        <a:accent3>
          <a:srgbClr val="EEF1F7"/>
        </a:accent3>
        <a:accent4>
          <a:srgbClr val="5D5D5E"/>
        </a:accent4>
        <a:accent5>
          <a:srgbClr val="AEB5CE"/>
        </a:accent5>
        <a:accent6>
          <a:srgbClr val="5E78A8"/>
        </a:accent6>
        <a:hlink>
          <a:srgbClr val="9AAFD1"/>
        </a:hlink>
        <a:folHlink>
          <a:srgbClr val="CDD6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G:\_Kunder\Fakulteter og Institutter\Samfundsvidenskab\Øk Inst\new powerpoint\SAM_skabeloner\Samf UK\Samf UK.pot</Template>
  <TotalTime>4163</TotalTime>
  <Words>2840</Words>
  <Application>Microsoft Office PowerPoint</Application>
  <PresentationFormat>On-screen Show (4:3)</PresentationFormat>
  <Paragraphs>534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Samf UK</vt:lpstr>
      <vt:lpstr>Slide 1</vt:lpstr>
      <vt:lpstr>Technology and Competitiveness in Vietnam  3 November 2014  John Rand and Finn Tarp</vt:lpstr>
      <vt:lpstr>Introduction</vt:lpstr>
      <vt:lpstr>Introduction</vt:lpstr>
      <vt:lpstr>Introduction</vt:lpstr>
      <vt:lpstr>Introduction</vt:lpstr>
      <vt:lpstr>Introduction</vt:lpstr>
      <vt:lpstr>Technology and Competitiveness: An International Perspective</vt:lpstr>
      <vt:lpstr>Global Competitiveness Rankings</vt:lpstr>
      <vt:lpstr>What is missing from this analysis?</vt:lpstr>
      <vt:lpstr>Vietnam Technology and Competitiveness Surveys 2010-2013</vt:lpstr>
      <vt:lpstr>Overview</vt:lpstr>
      <vt:lpstr>Slide 13</vt:lpstr>
      <vt:lpstr>TCS Key Trends 2010-2013</vt:lpstr>
      <vt:lpstr>Trends in constraints to doing business (average on scale 1-10)</vt:lpstr>
      <vt:lpstr>Trends in competition</vt:lpstr>
      <vt:lpstr>Trends in international engagement</vt:lpstr>
      <vt:lpstr>Trends in international engagement</vt:lpstr>
      <vt:lpstr>Trends in engagement with FDI firms</vt:lpstr>
      <vt:lpstr>Trends in engagement with FDI firms</vt:lpstr>
      <vt:lpstr>Trends in Technology Transfers</vt:lpstr>
      <vt:lpstr>Source of Technology Transfers (2012)</vt:lpstr>
      <vt:lpstr>Innovation Trends</vt:lpstr>
      <vt:lpstr>The CSR Index (1) </vt:lpstr>
      <vt:lpstr>The CSR index (2)</vt:lpstr>
      <vt:lpstr>Disaggregating by Size</vt:lpstr>
      <vt:lpstr>Disaggregating by Ownership</vt:lpstr>
      <vt:lpstr>CSR Summary</vt:lpstr>
      <vt:lpstr>TCS Indepth Studies  (from correlation to causation using GSO VES)</vt:lpstr>
      <vt:lpstr>Technology Transfer</vt:lpstr>
      <vt:lpstr>Technology transfer</vt:lpstr>
      <vt:lpstr>In-depth evidence on FDI spillovers</vt:lpstr>
      <vt:lpstr>Learning by exporting</vt:lpstr>
      <vt:lpstr>Learning by exporting </vt:lpstr>
      <vt:lpstr>Lessons from learning by exporting</vt:lpstr>
      <vt:lpstr>Transferring socially responsible behavior</vt:lpstr>
      <vt:lpstr>CSR spillovers</vt:lpstr>
      <vt:lpstr>Evidence of CSR transfers</vt:lpstr>
      <vt:lpstr>Conclusions and recommendations</vt:lpstr>
      <vt:lpstr>Conclusion and recommendations for the future (1)</vt:lpstr>
      <vt:lpstr>Conclusion and recommendations for the future (2)</vt:lpstr>
      <vt:lpstr>Conclusion and recommendations for the future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Land  Market- and non-market land transactions in rural   Vietnam  by  Thomas Markussen &amp; Finn Tarp Luu Duc Khai &amp; Nguyen Le Hoa</dc:title>
  <dc:creator>John Rand</dc:creator>
  <cp:lastModifiedBy>ADMIN</cp:lastModifiedBy>
  <cp:revision>321</cp:revision>
  <cp:lastPrinted>2012-11-10T13:16:24Z</cp:lastPrinted>
  <dcterms:created xsi:type="dcterms:W3CDTF">2005-07-15T13:21:13Z</dcterms:created>
  <dcterms:modified xsi:type="dcterms:W3CDTF">2014-10-30T08:19:32Z</dcterms:modified>
</cp:coreProperties>
</file>