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4" r:id="rId3"/>
    <p:sldId id="412" r:id="rId4"/>
    <p:sldId id="407" r:id="rId5"/>
    <p:sldId id="405" r:id="rId6"/>
    <p:sldId id="408" r:id="rId7"/>
    <p:sldId id="409" r:id="rId8"/>
    <p:sldId id="410" r:id="rId9"/>
    <p:sldId id="406" r:id="rId10"/>
    <p:sldId id="417" r:id="rId11"/>
    <p:sldId id="418" r:id="rId12"/>
    <p:sldId id="411" r:id="rId13"/>
    <p:sldId id="413" r:id="rId14"/>
    <p:sldId id="414" r:id="rId15"/>
    <p:sldId id="415" r:id="rId16"/>
    <p:sldId id="442" r:id="rId17"/>
    <p:sldId id="443" r:id="rId18"/>
    <p:sldId id="416" r:id="rId19"/>
    <p:sldId id="419" r:id="rId20"/>
    <p:sldId id="438" r:id="rId21"/>
    <p:sldId id="420" r:id="rId22"/>
    <p:sldId id="439" r:id="rId23"/>
    <p:sldId id="444" r:id="rId24"/>
    <p:sldId id="428" r:id="rId25"/>
    <p:sldId id="432" r:id="rId26"/>
    <p:sldId id="434" r:id="rId27"/>
    <p:sldId id="435" r:id="rId28"/>
    <p:sldId id="437" r:id="rId29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Lbls>
            <c:dLbl>
              <c:idx val="3"/>
              <c:delete val="1"/>
            </c:dLbl>
            <c:dLbl>
              <c:idx val="13"/>
              <c:layout>
                <c:manualLayout>
                  <c:x val="3.861936088910895E-3"/>
                  <c:y val="-6.1847692508856513E-3"/>
                </c:manualLayout>
              </c:layout>
              <c:showVal val="1"/>
            </c:dLbl>
            <c:dLbl>
              <c:idx val="14"/>
              <c:delete val="1"/>
            </c:dLbl>
            <c:txPr>
              <a:bodyPr/>
              <a:lstStyle/>
              <a:p>
                <a:pPr>
                  <a:defRPr lang="en-GB"/>
                </a:pPr>
                <a:endParaRPr lang="en-US"/>
              </a:p>
            </c:txPr>
            <c:showVal val="1"/>
          </c:dLbls>
          <c:cat>
            <c:strRef>
              <c:f>Sheet1!$U$35:$U$54</c:f>
              <c:strCache>
                <c:ptCount val="20"/>
                <c:pt idx="0">
                  <c:v>Micro</c:v>
                </c:pt>
                <c:pt idx="1">
                  <c:v>Small </c:v>
                </c:pt>
                <c:pt idx="2">
                  <c:v>Medium </c:v>
                </c:pt>
                <c:pt idx="4">
                  <c:v>HCMC</c:v>
                </c:pt>
                <c:pt idx="5">
                  <c:v>Nghe An</c:v>
                </c:pt>
                <c:pt idx="6">
                  <c:v>Ha Tay</c:v>
                </c:pt>
                <c:pt idx="7">
                  <c:v>Ha Noi </c:v>
                </c:pt>
                <c:pt idx="8">
                  <c:v>Phu Tho</c:v>
                </c:pt>
                <c:pt idx="9">
                  <c:v>Hai Phong</c:v>
                </c:pt>
                <c:pt idx="10">
                  <c:v>Quang Nam</c:v>
                </c:pt>
                <c:pt idx="11">
                  <c:v>Long An</c:v>
                </c:pt>
                <c:pt idx="12">
                  <c:v>Khanh Hoa</c:v>
                </c:pt>
                <c:pt idx="13">
                  <c:v>Lam Dong</c:v>
                </c:pt>
                <c:pt idx="15">
                  <c:v>Household </c:v>
                </c:pt>
                <c:pt idx="16">
                  <c:v>Limited liability </c:v>
                </c:pt>
                <c:pt idx="17">
                  <c:v>Private</c:v>
                </c:pt>
                <c:pt idx="18">
                  <c:v>Joint stock</c:v>
                </c:pt>
                <c:pt idx="19">
                  <c:v>Cooperative</c:v>
                </c:pt>
              </c:strCache>
            </c:strRef>
          </c:cat>
          <c:val>
            <c:numRef>
              <c:f>Sheet1!$V$35:$V$54</c:f>
              <c:numCache>
                <c:formatCode>0%</c:formatCode>
                <c:ptCount val="20"/>
                <c:pt idx="0">
                  <c:v>0.71640000000000004</c:v>
                </c:pt>
                <c:pt idx="1">
                  <c:v>0.23</c:v>
                </c:pt>
                <c:pt idx="2">
                  <c:v>5.3600000000000002E-2</c:v>
                </c:pt>
                <c:pt idx="3">
                  <c:v>0</c:v>
                </c:pt>
                <c:pt idx="4">
                  <c:v>0.24380333197887041</c:v>
                </c:pt>
                <c:pt idx="5">
                  <c:v>0.13937423811458757</c:v>
                </c:pt>
                <c:pt idx="6">
                  <c:v>0.13896789922795619</c:v>
                </c:pt>
                <c:pt idx="7">
                  <c:v>0.11377488825680622</c:v>
                </c:pt>
                <c:pt idx="8">
                  <c:v>0.10361641609101997</c:v>
                </c:pt>
                <c:pt idx="9">
                  <c:v>7.3953677366924014E-2</c:v>
                </c:pt>
                <c:pt idx="10">
                  <c:v>6.5014221861032145E-2</c:v>
                </c:pt>
                <c:pt idx="11">
                  <c:v>5.4449410808614415E-2</c:v>
                </c:pt>
                <c:pt idx="12">
                  <c:v>3.5757822023567677E-2</c:v>
                </c:pt>
                <c:pt idx="13">
                  <c:v>3.1288094270621715E-2</c:v>
                </c:pt>
                <c:pt idx="14">
                  <c:v>0</c:v>
                </c:pt>
                <c:pt idx="15">
                  <c:v>0.63100000000000034</c:v>
                </c:pt>
                <c:pt idx="16">
                  <c:v>0.22190000000000004</c:v>
                </c:pt>
                <c:pt idx="17">
                  <c:v>8.0500000000000058E-2</c:v>
                </c:pt>
                <c:pt idx="18">
                  <c:v>4.4300000000000027E-2</c:v>
                </c:pt>
                <c:pt idx="19">
                  <c:v>2.2300000000000011E-2</c:v>
                </c:pt>
              </c:numCache>
            </c:numRef>
          </c:val>
        </c:ser>
        <c:axId val="33890688"/>
        <c:axId val="33892992"/>
      </c:barChart>
      <c:catAx>
        <c:axId val="3389068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3892992"/>
        <c:crosses val="autoZero"/>
        <c:auto val="1"/>
        <c:lblAlgn val="ctr"/>
        <c:lblOffset val="100"/>
      </c:catAx>
      <c:valAx>
        <c:axId val="3389299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3389068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Sheet1!$Y$61</c:f>
              <c:strCache>
                <c:ptCount val="1"/>
                <c:pt idx="0">
                  <c:v>Percentage of firms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4"/>
              <c:layout/>
              <c:showVal val="1"/>
            </c:dLbl>
            <c:dLbl>
              <c:idx val="14"/>
              <c:layout/>
              <c:showVal val="1"/>
            </c:dLbl>
            <c:delete val="1"/>
          </c:dLbls>
          <c:cat>
            <c:strRef>
              <c:f>Sheet1!$X$62:$X$80</c:f>
              <c:strCache>
                <c:ptCount val="19"/>
                <c:pt idx="0">
                  <c:v>Food &amp; beverages</c:v>
                </c:pt>
                <c:pt idx="1">
                  <c:v>Fabricated metal </c:v>
                </c:pt>
                <c:pt idx="2">
                  <c:v>Wood </c:v>
                </c:pt>
                <c:pt idx="3">
                  <c:v>Furniture</c:v>
                </c:pt>
                <c:pt idx="4">
                  <c:v>Rubber and plastic </c:v>
                </c:pt>
                <c:pt idx="5">
                  <c:v>Apparel </c:v>
                </c:pt>
                <c:pt idx="6">
                  <c:v>Mineral products</c:v>
                </c:pt>
                <c:pt idx="7">
                  <c:v>Textiles</c:v>
                </c:pt>
                <c:pt idx="8">
                  <c:v>Paper </c:v>
                </c:pt>
                <c:pt idx="9">
                  <c:v>Publishing</c:v>
                </c:pt>
                <c:pt idx="10">
                  <c:v>Machinery </c:v>
                </c:pt>
                <c:pt idx="11">
                  <c:v>Chemical products </c:v>
                </c:pt>
                <c:pt idx="12">
                  <c:v>Leather</c:v>
                </c:pt>
                <c:pt idx="13">
                  <c:v>Services</c:v>
                </c:pt>
                <c:pt idx="14">
                  <c:v>Basic metals</c:v>
                </c:pt>
                <c:pt idx="15">
                  <c:v>Motor vehicles</c:v>
                </c:pt>
                <c:pt idx="16">
                  <c:v>Transport equipment</c:v>
                </c:pt>
                <c:pt idx="17">
                  <c:v>Refined petroleum </c:v>
                </c:pt>
                <c:pt idx="18">
                  <c:v>Recycling</c:v>
                </c:pt>
              </c:strCache>
            </c:strRef>
          </c:cat>
          <c:val>
            <c:numRef>
              <c:f>Sheet1!$Y$62:$Y$80</c:f>
              <c:numCache>
                <c:formatCode>0%</c:formatCode>
                <c:ptCount val="19"/>
                <c:pt idx="0">
                  <c:v>0.30700000000000016</c:v>
                </c:pt>
                <c:pt idx="1">
                  <c:v>0.17100000000000001</c:v>
                </c:pt>
                <c:pt idx="2">
                  <c:v>0.1</c:v>
                </c:pt>
                <c:pt idx="3">
                  <c:v>8.0000000000000043E-2</c:v>
                </c:pt>
                <c:pt idx="4">
                  <c:v>5.3000000000000012E-2</c:v>
                </c:pt>
                <c:pt idx="5">
                  <c:v>4.7000000000000014E-2</c:v>
                </c:pt>
                <c:pt idx="6">
                  <c:v>4.1000000000000002E-2</c:v>
                </c:pt>
                <c:pt idx="7">
                  <c:v>3.9000000000000014E-2</c:v>
                </c:pt>
                <c:pt idx="8">
                  <c:v>2.8999999999999998E-2</c:v>
                </c:pt>
                <c:pt idx="9">
                  <c:v>2.6000000000000002E-2</c:v>
                </c:pt>
                <c:pt idx="10">
                  <c:v>2.6000000000000002E-2</c:v>
                </c:pt>
                <c:pt idx="11">
                  <c:v>2.1000000000000012E-2</c:v>
                </c:pt>
                <c:pt idx="12">
                  <c:v>2.0000000000000011E-2</c:v>
                </c:pt>
                <c:pt idx="13">
                  <c:v>1.3000000000000001E-2</c:v>
                </c:pt>
                <c:pt idx="14">
                  <c:v>1.1000000000000006E-2</c:v>
                </c:pt>
                <c:pt idx="15">
                  <c:v>5.0000000000000027E-3</c:v>
                </c:pt>
                <c:pt idx="16">
                  <c:v>4.0000000000000027E-3</c:v>
                </c:pt>
                <c:pt idx="17">
                  <c:v>3.0000000000000014E-3</c:v>
                </c:pt>
                <c:pt idx="18">
                  <c:v>2.0000000000000013E-3</c:v>
                </c:pt>
              </c:numCache>
            </c:numRef>
          </c:val>
        </c:ser>
        <c:axId val="70999424"/>
        <c:axId val="78000896"/>
      </c:barChart>
      <c:catAx>
        <c:axId val="709994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78000896"/>
        <c:crosses val="autoZero"/>
        <c:auto val="1"/>
        <c:lblAlgn val="ctr"/>
        <c:lblOffset val="100"/>
      </c:catAx>
      <c:valAx>
        <c:axId val="78000896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70999424"/>
        <c:crosses val="autoZero"/>
        <c:crossBetween val="between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DA53E-70AD-499B-8DD7-E4B327356331}" type="datetimeFigureOut">
              <a:rPr lang="da-DK" smtClean="0"/>
              <a:pPr/>
              <a:t>31-10-2014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F3197-2CE7-473A-A16E-D75341E2E992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1917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247DB-0C8D-4E0C-8F99-1F088FC920B0}" type="datetimeFigureOut">
              <a:rPr lang="da-DK" smtClean="0"/>
              <a:pPr/>
              <a:t>31-10-2014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30AD5-68EA-4802-8E18-BF7A44AF8E5C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2068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30AD5-68EA-4802-8E18-BF7A44AF8E5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7574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4% of firms in the whole sample</a:t>
            </a:r>
            <a:r>
              <a:rPr lang="en-GB" baseline="0" dirty="0" smtClean="0"/>
              <a:t> have changed legal form since 2011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30AD5-68EA-4802-8E18-BF7A44AF8E5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7623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KU_new_power_top4u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ine 16"/>
          <p:cNvSpPr>
            <a:spLocks noChangeShapeType="1"/>
          </p:cNvSpPr>
          <p:nvPr/>
        </p:nvSpPr>
        <p:spPr bwMode="auto">
          <a:xfrm flipH="1">
            <a:off x="0" y="1131888"/>
            <a:ext cx="9148763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4000" y="2065338"/>
            <a:ext cx="6496050" cy="6858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a-DK" noProof="0" smtClean="0"/>
              <a:t>Klik for at redigere i master</a:t>
            </a:r>
            <a:endParaRPr lang="da-DK" noProof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44000" y="2930525"/>
            <a:ext cx="6486525" cy="2803525"/>
          </a:xfrm>
        </p:spPr>
        <p:txBody>
          <a:bodyPr/>
          <a:lstStyle>
            <a:lvl1pPr>
              <a:defRPr sz="1400"/>
            </a:lvl1pPr>
          </a:lstStyle>
          <a:p>
            <a:r>
              <a:rPr lang="da-DK" noProof="0" smtClean="0"/>
              <a:t>Klik for at redigere i master</a:t>
            </a:r>
            <a:endParaRPr lang="da-DK" noProof="0"/>
          </a:p>
        </p:txBody>
      </p:sp>
      <p:sp>
        <p:nvSpPr>
          <p:cNvPr id="10" name="Rectangle 5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12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703096" y="6596607"/>
            <a:ext cx="405408" cy="2167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Dias </a:t>
            </a:r>
            <a:fld id="{C4E2ABC5-E713-4A74-8161-D2A0767D215B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35646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top_uk_58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20"/>
          <p:cNvSpPr>
            <a:spLocks noChangeShapeType="1"/>
          </p:cNvSpPr>
          <p:nvPr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6" name="Picture 40" descr="KU_new_bot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1439" y="6669360"/>
            <a:ext cx="359073" cy="19987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Dias </a:t>
            </a:r>
            <a:fld id="{A39CBD32-5680-4760-99C4-234CE286DC49}" type="slidenum">
              <a:rPr lang="da-DK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5434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4" descr="top_uk_58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0"/>
          <p:cNvSpPr>
            <a:spLocks noChangeShapeType="1"/>
          </p:cNvSpPr>
          <p:nvPr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7" name="Picture 40" descr="KU_new_bot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fke3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7"/>
          <p:cNvSpPr txBox="1"/>
          <p:nvPr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da-DK" sz="1100">
                <a:solidFill>
                  <a:schemeClr val="bg1"/>
                </a:solidFill>
                <a:cs typeface="Arial" charset="0"/>
              </a:rPr>
            </a:br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For at få punkt-opstilling på teksten, brug forøg indrykning</a:t>
            </a:r>
          </a:p>
          <a:p>
            <a:pPr eaLnBrk="1" hangingPunct="1"/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10" name="Line 37"/>
          <p:cNvSpPr>
            <a:spLocks noChangeShapeType="1"/>
          </p:cNvSpPr>
          <p:nvPr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13" name="Picture 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41"/>
          <p:cNvSpPr>
            <a:spLocks noChangeShapeType="1"/>
          </p:cNvSpPr>
          <p:nvPr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7" name="Line 44"/>
          <p:cNvSpPr>
            <a:spLocks noChangeShapeType="1"/>
          </p:cNvSpPr>
          <p:nvPr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8" name="Line 45"/>
          <p:cNvSpPr>
            <a:spLocks noChangeShapeType="1"/>
          </p:cNvSpPr>
          <p:nvPr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9" name="Line 46"/>
          <p:cNvSpPr>
            <a:spLocks noChangeShapeType="1"/>
          </p:cNvSpPr>
          <p:nvPr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20" name="Line 48"/>
          <p:cNvSpPr>
            <a:spLocks noChangeShapeType="1"/>
          </p:cNvSpPr>
          <p:nvPr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pPr eaLnBrk="1" hangingPunct="1"/>
            <a:endParaRPr lang="da-DK" sz="1100">
              <a:solidFill>
                <a:schemeClr val="bg1"/>
              </a:solidFill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vælg ”Indsæt” &gt; ”Sidehoved / Sidefod”.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Indføj ”Sted og dato” i feltet for dato og ”Enhedens navn” i Sidefod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577012" cy="1911349"/>
          </a:xfrm>
        </p:spPr>
        <p:txBody>
          <a:bodyPr/>
          <a:lstStyle/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044000" y="3358800"/>
            <a:ext cx="3744000" cy="2487600"/>
          </a:xfrm>
        </p:spPr>
        <p:txBody>
          <a:bodyPr/>
          <a:lstStyle/>
          <a:p>
            <a:pPr lv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24" name="Date Placeholder 4"/>
          <p:cNvSpPr>
            <a:spLocks noGrp="1"/>
          </p:cNvSpPr>
          <p:nvPr>
            <p:ph type="dt" sz="half" idx="15"/>
          </p:nvPr>
        </p:nvSpPr>
        <p:spPr>
          <a:xfrm>
            <a:off x="1044575" y="6350000"/>
            <a:ext cx="6577013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1044575" y="6508750"/>
            <a:ext cx="2133600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Dias </a:t>
            </a:r>
            <a:fld id="{6CBC18EB-9747-4EB7-B562-1397339714EF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3539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5" descr="top_uk_58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0"/>
          <p:cNvSpPr>
            <a:spLocks noChangeShapeType="1"/>
          </p:cNvSpPr>
          <p:nvPr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7" name="Picture 40" descr="KU_new_bot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 descr="fke3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7"/>
          <p:cNvSpPr txBox="1"/>
          <p:nvPr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da-DK" sz="1100">
                <a:solidFill>
                  <a:schemeClr val="bg1"/>
                </a:solidFill>
                <a:cs typeface="Arial" charset="0"/>
              </a:rPr>
            </a:br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For at få punkt-opstilling på teksten, brug forøg indrykning</a:t>
            </a:r>
          </a:p>
          <a:p>
            <a:pPr eaLnBrk="1" hangingPunct="1"/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endParaRPr lang="da-DK" sz="1100">
              <a:solidFill>
                <a:schemeClr val="bg1"/>
              </a:solidFill>
              <a:cs typeface="Arial" charset="0"/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10" name="Line 37"/>
          <p:cNvSpPr>
            <a:spLocks noChangeShapeType="1"/>
          </p:cNvSpPr>
          <p:nvPr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13" name="Picture 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Line 41"/>
          <p:cNvSpPr>
            <a:spLocks noChangeShapeType="1"/>
          </p:cNvSpPr>
          <p:nvPr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7" name="Line 44"/>
          <p:cNvSpPr>
            <a:spLocks noChangeShapeType="1"/>
          </p:cNvSpPr>
          <p:nvPr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8" name="Line 45"/>
          <p:cNvSpPr>
            <a:spLocks noChangeShapeType="1"/>
          </p:cNvSpPr>
          <p:nvPr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9" name="Line 46"/>
          <p:cNvSpPr>
            <a:spLocks noChangeShapeType="1"/>
          </p:cNvSpPr>
          <p:nvPr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20" name="Line 48"/>
          <p:cNvSpPr>
            <a:spLocks noChangeShapeType="1"/>
          </p:cNvSpPr>
          <p:nvPr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pPr eaLnBrk="1" hangingPunct="1"/>
            <a:endParaRPr lang="da-DK" sz="1100">
              <a:solidFill>
                <a:schemeClr val="bg1"/>
              </a:solidFill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vælg ”Indsæt” &gt; ”Sidehoved / Sidefod”.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Indføj ”Sted og dato” i feltet for dato og ”Enhedens navn” i Sidefod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da-DK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74774"/>
            <a:ext cx="3211512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6900" y="1374774"/>
            <a:ext cx="3213100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23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1044575" y="6508750"/>
            <a:ext cx="2133600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Dias </a:t>
            </a:r>
            <a:fld id="{A860B6AD-F8CE-4DBE-8FF8-1EA52563BE44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24" name="Date Placeholder 5"/>
          <p:cNvSpPr>
            <a:spLocks noGrp="1"/>
          </p:cNvSpPr>
          <p:nvPr>
            <p:ph type="dt" sz="half" idx="12"/>
          </p:nvPr>
        </p:nvSpPr>
        <p:spPr>
          <a:xfrm>
            <a:off x="1044575" y="6350000"/>
            <a:ext cx="6577013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16331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da-DK">
              <a:solidFill>
                <a:srgbClr val="FFFFFF"/>
              </a:solidFill>
              <a:ea typeface="ＭＳ Ｐゴシック" pitchFamily="-65" charset="-128"/>
            </a:endParaRPr>
          </a:p>
        </p:txBody>
      </p:sp>
      <p:pic>
        <p:nvPicPr>
          <p:cNvPr id="4" name="Picture 18" descr="top_uk_58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20"/>
          <p:cNvSpPr>
            <a:spLocks noChangeShapeType="1"/>
          </p:cNvSpPr>
          <p:nvPr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pic>
        <p:nvPicPr>
          <p:cNvPr id="7" name="Picture 40" descr="KU_new_bot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8"/>
          <p:cNvSpPr txBox="1">
            <a:spLocks noChangeArrowheads="1"/>
          </p:cNvSpPr>
          <p:nvPr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pPr eaLnBrk="1" hangingPunct="1"/>
            <a:endParaRPr lang="da-DK" sz="1100">
              <a:solidFill>
                <a:schemeClr val="bg1"/>
              </a:solidFill>
            </a:endParaRP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vælg ”Indsæt” &gt; ”Sidehoved / Sidefod”.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</a:rPr>
              <a:t>Indføj ”Sted og dato” i feltet for dato og ”Enhedens navn” i Sidefod</a:t>
            </a:r>
          </a:p>
        </p:txBody>
      </p:sp>
      <p:sp>
        <p:nvSpPr>
          <p:cNvPr id="9" name="Line 89"/>
          <p:cNvSpPr>
            <a:spLocks noChangeShapeType="1"/>
          </p:cNvSpPr>
          <p:nvPr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10" name="TextBox 17"/>
          <p:cNvSpPr txBox="1"/>
          <p:nvPr/>
        </p:nvSpPr>
        <p:spPr>
          <a:xfrm>
            <a:off x="-1357313" y="1133475"/>
            <a:ext cx="1296988" cy="6778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Byt billede:</a:t>
            </a:r>
          </a:p>
          <a:p>
            <a:pPr eaLnBrk="1" hangingPunct="1"/>
            <a:r>
              <a:rPr lang="da-DK" sz="1100">
                <a:solidFill>
                  <a:schemeClr val="bg1"/>
                </a:solidFill>
                <a:cs typeface="Arial" charset="0"/>
              </a:rPr>
              <a:t>Ny slide og klik på ikon, indsæt billede</a:t>
            </a:r>
          </a:p>
        </p:txBody>
      </p:sp>
      <p:sp>
        <p:nvSpPr>
          <p:cNvPr id="11" name="Line 36"/>
          <p:cNvSpPr>
            <a:spLocks noChangeShapeType="1"/>
          </p:cNvSpPr>
          <p:nvPr/>
        </p:nvSpPr>
        <p:spPr bwMode="auto">
          <a:xfrm>
            <a:off x="-1357313" y="1071563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44000" y="1051200"/>
            <a:ext cx="7059600" cy="4698000"/>
          </a:xfrm>
        </p:spPr>
        <p:txBody>
          <a:bodyPr/>
          <a:lstStyle/>
          <a:p>
            <a:pPr lvl="0"/>
            <a:r>
              <a:rPr lang="da-DK" noProof="0" smtClean="0"/>
              <a:t>Klik på ikonet for at tilføje et billede</a:t>
            </a:r>
            <a:endParaRPr lang="da-DK" noProof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3"/>
          </p:nvPr>
        </p:nvSpPr>
        <p:spPr>
          <a:xfrm>
            <a:off x="1044575" y="6508750"/>
            <a:ext cx="2133600" cy="144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a-DK"/>
              <a:t>Dias </a:t>
            </a:r>
            <a:fld id="{B19A4AF4-2021-4DFC-B304-525D6133BB5B}" type="slidenum">
              <a:rPr lang="da-DK"/>
              <a:pPr/>
              <a:t>‹#›</a:t>
            </a:fld>
            <a:endParaRPr lang="da-DK"/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14"/>
          </p:nvPr>
        </p:nvSpPr>
        <p:spPr>
          <a:xfrm>
            <a:off x="1044575" y="6350000"/>
            <a:ext cx="6577013" cy="144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0977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Date Placeholder 22"/>
          <p:cNvSpPr>
            <a:spLocks noGrp="1"/>
          </p:cNvSpPr>
          <p:nvPr>
            <p:ph type="dt" sz="half" idx="11"/>
          </p:nvPr>
        </p:nvSpPr>
        <p:spPr>
          <a:xfrm>
            <a:off x="1044575" y="6350000"/>
            <a:ext cx="6577013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1044575" y="6508750"/>
            <a:ext cx="2133600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Dias </a:t>
            </a:r>
            <a:fld id="{D221FE99-5D5C-4241-B84C-35CFB65CDE71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41112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Date Placeholder 22"/>
          <p:cNvSpPr>
            <a:spLocks noGrp="1"/>
          </p:cNvSpPr>
          <p:nvPr>
            <p:ph type="dt" sz="half" idx="11"/>
          </p:nvPr>
        </p:nvSpPr>
        <p:spPr>
          <a:xfrm>
            <a:off x="1044575" y="6350000"/>
            <a:ext cx="6577013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1044575" y="6508750"/>
            <a:ext cx="2133600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Dias </a:t>
            </a:r>
            <a:fld id="{E7B59A8B-EAA8-4702-8BF8-216ED7C6D670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963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top_uk_58_0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a-DK">
              <a:latin typeface="Verdana" pitchFamily="34" charset="0"/>
              <a:ea typeface="+mn-ea"/>
            </a:endParaRPr>
          </a:p>
        </p:txBody>
      </p:sp>
      <p:sp>
        <p:nvSpPr>
          <p:cNvPr id="66591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9088" y="-3175"/>
            <a:ext cx="625316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8F8F8"/>
                </a:solidFill>
              </a:defRPr>
            </a:lvl1pPr>
          </a:lstStyle>
          <a:p>
            <a:endParaRPr lang="da-DK"/>
          </a:p>
        </p:txBody>
      </p:sp>
      <p:sp>
        <p:nvSpPr>
          <p:cNvPr id="1029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60375"/>
            <a:ext cx="65770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74775"/>
            <a:ext cx="6577012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pic>
        <p:nvPicPr>
          <p:cNvPr id="1031" name="Picture 40" descr="KU_new_bot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ＭＳ Ｐゴシック" pitchFamily="-65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  <a:ea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  <a:ea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  <a:ea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  <a:ea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212121"/>
          </a:solidFill>
          <a:latin typeface="+mn-lt"/>
          <a:ea typeface="ＭＳ Ｐゴシック" pitchFamily="-65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  <a:ea typeface="ＭＳ Ｐゴシック" pitchFamily="-65" charset="-128"/>
        </a:defRPr>
      </a:lvl2pPr>
      <a:lvl3pPr marL="1146175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1212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Undertitel 2"/>
          <p:cNvSpPr>
            <a:spLocks noGrp="1"/>
          </p:cNvSpPr>
          <p:nvPr>
            <p:ph type="subTitle" sz="quarter" idx="1"/>
          </p:nvPr>
        </p:nvSpPr>
        <p:spPr>
          <a:xfrm>
            <a:off x="1043608" y="2708920"/>
            <a:ext cx="6486525" cy="3240360"/>
          </a:xfrm>
        </p:spPr>
        <p:txBody>
          <a:bodyPr/>
          <a:lstStyle/>
          <a:p>
            <a:pPr algn="ctr" eaLnBrk="1" hangingPunct="1"/>
            <a:endParaRPr lang="en-US" sz="1600" dirty="0" smtClean="0"/>
          </a:p>
          <a:p>
            <a:pPr algn="ctr" eaLnBrk="1" hangingPunct="1"/>
            <a:endParaRPr lang="en-US" sz="1600" dirty="0" smtClean="0"/>
          </a:p>
          <a:p>
            <a:pPr algn="ctr" eaLnBrk="1" hangingPunct="1"/>
            <a:endParaRPr lang="en-US" sz="1600" dirty="0"/>
          </a:p>
          <a:p>
            <a:pPr algn="ctr" eaLnBrk="1" hangingPunct="1"/>
            <a:r>
              <a:rPr lang="en-US" sz="16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 November, 2014</a:t>
            </a:r>
            <a:endParaRPr lang="en-US" dirty="0" smtClean="0"/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John Rand and Finn Tarp 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Đặc điểm môi trường kinh doanh ở Việt Nam:</a:t>
            </a:r>
            <a:br>
              <a:rPr lang="en-US" dirty="0" smtClean="0"/>
            </a:br>
            <a:r>
              <a:rPr lang="en-US" dirty="0" smtClean="0"/>
              <a:t>Kết quả điều tra doanh nghiệp NVV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Tỷ lệ </a:t>
            </a:r>
            <a:r>
              <a:rPr lang="en-US" altLang="en-US" dirty="0" smtClean="0"/>
              <a:t>DN tồn tại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1283699"/>
              </p:ext>
            </p:extLst>
          </p:nvPr>
        </p:nvGraphicFramePr>
        <p:xfrm>
          <a:off x="1371600" y="1700810"/>
          <a:ext cx="5720679" cy="2569268"/>
        </p:xfrm>
        <a:graphic>
          <a:graphicData uri="http://schemas.openxmlformats.org/drawingml/2006/table">
            <a:tbl>
              <a:tblPr/>
              <a:tblGrid>
                <a:gridCol w="1324684"/>
                <a:gridCol w="1211825"/>
                <a:gridCol w="1572871"/>
                <a:gridCol w="1611299"/>
              </a:tblGrid>
              <a:tr h="327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2011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2013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Điều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tra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2011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DN tồn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tại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2,419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(2,449)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1,988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DN thoát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khỏi thị trường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431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1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Tỷ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lệ DN tồn tại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82.2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38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Tỷ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lệ DN tồn tại hàng năm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90.6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3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DN điều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tra mới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473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38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Tổng</a:t>
                      </a:r>
                      <a:r>
                        <a:rPr lang="en-GB" sz="14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DN điều tra năm </a:t>
                      </a:r>
                      <a:r>
                        <a:rPr lang="en-GB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2013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n-GB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2,461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Pladsholder til indhold 2"/>
          <p:cNvSpPr txBox="1">
            <a:spLocks/>
          </p:cNvSpPr>
          <p:nvPr/>
        </p:nvSpPr>
        <p:spPr bwMode="auto">
          <a:xfrm>
            <a:off x="1042988" y="4941168"/>
            <a:ext cx="72734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1400" dirty="0" err="1" smtClean="0"/>
              <a:t>Tỷ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lệ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sống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sót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hàng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năm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giữa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điều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tra</a:t>
            </a:r>
            <a:r>
              <a:rPr lang="en-GB" altLang="en-US" sz="1400" dirty="0" smtClean="0"/>
              <a:t> 2009 </a:t>
            </a:r>
            <a:r>
              <a:rPr lang="en-GB" altLang="en-US" sz="1400" dirty="0" err="1" smtClean="0"/>
              <a:t>và</a:t>
            </a:r>
            <a:r>
              <a:rPr lang="en-GB" altLang="en-US" sz="1400" dirty="0" smtClean="0"/>
              <a:t> 2011 = 92.2%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400" dirty="0" err="1" smtClean="0"/>
              <a:t>Tỷ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lệ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sống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sót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hàng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năm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giữa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điều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tra</a:t>
            </a:r>
            <a:r>
              <a:rPr lang="en-GB" altLang="en-US" sz="1400" dirty="0" smtClean="0"/>
              <a:t> 2007 </a:t>
            </a:r>
            <a:r>
              <a:rPr lang="en-GB" altLang="en-US" sz="1400" dirty="0" err="1" smtClean="0"/>
              <a:t>và</a:t>
            </a:r>
            <a:r>
              <a:rPr lang="en-GB" altLang="en-US" sz="1400" dirty="0" smtClean="0"/>
              <a:t> 2009 = 91.6%</a:t>
            </a:r>
            <a:r>
              <a:rPr lang="en-GB" sz="1400" dirty="0" smtClean="0"/>
              <a:t> </a:t>
            </a:r>
            <a:endParaRPr lang="en-US" sz="1400" kern="0" dirty="0"/>
          </a:p>
        </p:txBody>
      </p:sp>
      <p:sp>
        <p:nvSpPr>
          <p:cNvPr id="9" name="Oval 8"/>
          <p:cNvSpPr/>
          <p:nvPr/>
        </p:nvSpPr>
        <p:spPr>
          <a:xfrm>
            <a:off x="5940152" y="3212976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353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Xác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suất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thoát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khỏi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thị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trường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10784183"/>
              </p:ext>
            </p:extLst>
          </p:nvPr>
        </p:nvGraphicFramePr>
        <p:xfrm>
          <a:off x="914400" y="1590346"/>
          <a:ext cx="7162800" cy="3666559"/>
        </p:xfrm>
        <a:graphic>
          <a:graphicData uri="http://schemas.openxmlformats.org/drawingml/2006/table">
            <a:tbl>
              <a:tblPr firstRow="1" firstCol="1" bandRow="1"/>
              <a:tblGrid>
                <a:gridCol w="3660900"/>
                <a:gridCol w="1733356"/>
                <a:gridCol w="1768544"/>
              </a:tblGrid>
              <a:tr h="554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Biến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phụ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thuộc</a:t>
                      </a:r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: DN </a:t>
                      </a: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thoát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khỏi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thị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trường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Hiệu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ứng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biên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Nhỏ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-0.030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-0.035*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Vừa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-0.060**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-0.072**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Hà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Nội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0.047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0.057*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Nghệ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An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-0.058**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-0.063***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Quảng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Nam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-0.084***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-0.086***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Long An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-0.100***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-0.102***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Hợp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danh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/HTX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0.109*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0.118*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4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TNHH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0.051*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0.050*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Biến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giả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khu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vực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No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</a:rPr>
                        <a:t>Yes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Số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quan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sát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2,419</a:t>
                      </a:r>
                      <a:endParaRPr lang="en-GB" sz="280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2,419</a:t>
                      </a:r>
                      <a:endParaRPr lang="en-GB" sz="2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Pladsholder til indhold 2"/>
          <p:cNvSpPr txBox="1">
            <a:spLocks/>
          </p:cNvSpPr>
          <p:nvPr/>
        </p:nvSpPr>
        <p:spPr bwMode="auto">
          <a:xfrm>
            <a:off x="683568" y="5301208"/>
            <a:ext cx="763284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vừa</a:t>
            </a:r>
            <a:r>
              <a:rPr lang="en-GB" sz="1400" dirty="0" smtClean="0"/>
              <a:t> </a:t>
            </a:r>
            <a:r>
              <a:rPr lang="en-GB" sz="1400" dirty="0" err="1" smtClean="0"/>
              <a:t>có</a:t>
            </a:r>
            <a:r>
              <a:rPr lang="en-GB" sz="1400" dirty="0" smtClean="0"/>
              <a:t> </a:t>
            </a:r>
            <a:r>
              <a:rPr lang="en-GB" sz="1400" dirty="0" err="1" smtClean="0"/>
              <a:t>xác</a:t>
            </a:r>
            <a:r>
              <a:rPr lang="en-GB" sz="1400" dirty="0" smtClean="0"/>
              <a:t> </a:t>
            </a:r>
            <a:r>
              <a:rPr lang="en-GB" sz="1400" dirty="0" err="1" smtClean="0"/>
              <a:t>suất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</a:t>
            </a:r>
            <a:r>
              <a:rPr lang="en-GB" sz="1400" dirty="0" err="1" smtClean="0"/>
              <a:t>từ</a:t>
            </a:r>
            <a:r>
              <a:rPr lang="en-GB" sz="1400" dirty="0" smtClean="0"/>
              <a:t> 3% </a:t>
            </a:r>
            <a:r>
              <a:rPr lang="en-GB" sz="1400" dirty="0" err="1" smtClean="0"/>
              <a:t>đến</a:t>
            </a:r>
            <a:r>
              <a:rPr lang="en-GB" sz="1400" dirty="0" smtClean="0"/>
              <a:t> 6% </a:t>
            </a:r>
            <a:r>
              <a:rPr lang="en-GB" sz="1400" dirty="0" err="1" smtClean="0"/>
              <a:t>hơn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 smtClean="0"/>
              <a:t>Nghệ</a:t>
            </a:r>
            <a:r>
              <a:rPr lang="en-GB" sz="1400" dirty="0" smtClean="0"/>
              <a:t> An, </a:t>
            </a:r>
            <a:r>
              <a:rPr lang="en-GB" sz="1400" dirty="0" err="1" smtClean="0"/>
              <a:t>Quảng</a:t>
            </a:r>
            <a:r>
              <a:rPr lang="en-GB" sz="1400" dirty="0" smtClean="0"/>
              <a:t> Nam </a:t>
            </a:r>
            <a:r>
              <a:rPr lang="en-GB" sz="1400" dirty="0" err="1" smtClean="0"/>
              <a:t>và</a:t>
            </a:r>
            <a:r>
              <a:rPr lang="en-GB" sz="1400" dirty="0" smtClean="0"/>
              <a:t> Long An </a:t>
            </a:r>
            <a:r>
              <a:rPr lang="en-GB" sz="1400" dirty="0" err="1" smtClean="0"/>
              <a:t>có</a:t>
            </a:r>
            <a:r>
              <a:rPr lang="en-GB" sz="1400" dirty="0" smtClean="0"/>
              <a:t> </a:t>
            </a:r>
            <a:r>
              <a:rPr lang="en-GB" sz="1400" dirty="0" err="1" smtClean="0"/>
              <a:t>xác</a:t>
            </a:r>
            <a:r>
              <a:rPr lang="en-GB" sz="1400" dirty="0" smtClean="0"/>
              <a:t> </a:t>
            </a:r>
            <a:r>
              <a:rPr lang="en-GB" sz="1400" dirty="0" err="1" smtClean="0"/>
              <a:t>suất</a:t>
            </a:r>
            <a:r>
              <a:rPr lang="en-GB" sz="1400" dirty="0" smtClean="0"/>
              <a:t> </a:t>
            </a:r>
            <a:r>
              <a:rPr lang="en-GB" sz="1400" dirty="0" err="1" smtClean="0"/>
              <a:t>thấp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</a:t>
            </a:r>
            <a:r>
              <a:rPr lang="en-GB" sz="1400" dirty="0" err="1" smtClean="0"/>
              <a:t>tp</a:t>
            </a:r>
            <a:r>
              <a:rPr lang="en-GB" sz="1400" dirty="0" smtClean="0"/>
              <a:t> </a:t>
            </a:r>
            <a:r>
              <a:rPr lang="en-GB" sz="1400" dirty="0" err="1" smtClean="0"/>
              <a:t>Hồ</a:t>
            </a:r>
            <a:r>
              <a:rPr lang="en-GB" sz="1400" dirty="0" smtClean="0"/>
              <a:t> </a:t>
            </a:r>
            <a:r>
              <a:rPr lang="en-GB" sz="1400" dirty="0" err="1" smtClean="0"/>
              <a:t>Chí</a:t>
            </a:r>
            <a:r>
              <a:rPr lang="en-GB" sz="1400" dirty="0" smtClean="0"/>
              <a:t> </a:t>
            </a:r>
            <a:r>
              <a:rPr lang="en-GB" sz="1400" dirty="0" err="1" smtClean="0"/>
              <a:t>Minh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kern="0" dirty="0" err="1" smtClean="0"/>
              <a:t>Hà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Nội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có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xác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suất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cao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nhất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356 DNNVV (14.4%) </a:t>
            </a:r>
            <a:r>
              <a:rPr lang="en-GB" sz="1400" dirty="0" err="1" smtClean="0"/>
              <a:t>đóng</a:t>
            </a:r>
            <a:r>
              <a:rPr lang="en-GB" sz="1400" dirty="0" smtClean="0"/>
              <a:t> </a:t>
            </a:r>
            <a:r>
              <a:rPr lang="en-GB" sz="1400" dirty="0" err="1" smtClean="0"/>
              <a:t>cửa</a:t>
            </a:r>
            <a:r>
              <a:rPr lang="en-GB" sz="1400" dirty="0" smtClean="0"/>
              <a:t> </a:t>
            </a:r>
            <a:r>
              <a:rPr lang="en-GB" sz="1400" dirty="0" err="1" smtClean="0"/>
              <a:t>tạm</a:t>
            </a:r>
            <a:r>
              <a:rPr lang="en-GB" sz="1400" dirty="0" smtClean="0"/>
              <a:t> </a:t>
            </a:r>
            <a:r>
              <a:rPr lang="en-GB" sz="1400" dirty="0" err="1" smtClean="0"/>
              <a:t>thời</a:t>
            </a:r>
            <a:r>
              <a:rPr lang="en-GB" sz="1400" dirty="0" smtClean="0"/>
              <a:t> </a:t>
            </a:r>
            <a:r>
              <a:rPr lang="en-GB" sz="1400" dirty="0" err="1" smtClean="0"/>
              <a:t>trong</a:t>
            </a:r>
            <a:r>
              <a:rPr lang="en-GB" sz="1400" dirty="0" smtClean="0"/>
              <a:t> </a:t>
            </a:r>
            <a:r>
              <a:rPr lang="en-GB" sz="1400" dirty="0" err="1" smtClean="0"/>
              <a:t>giai</a:t>
            </a:r>
            <a:r>
              <a:rPr lang="en-GB" sz="1400" dirty="0" smtClean="0"/>
              <a:t> </a:t>
            </a:r>
            <a:r>
              <a:rPr lang="en-GB" sz="1400" dirty="0" err="1" smtClean="0"/>
              <a:t>đoạn</a:t>
            </a:r>
            <a:r>
              <a:rPr lang="en-GB" sz="1400" dirty="0" smtClean="0"/>
              <a:t> 2011-2013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kern="0" dirty="0" smtClean="0"/>
              <a:t>24% </a:t>
            </a:r>
            <a:r>
              <a:rPr lang="en-GB" sz="1400" kern="0" dirty="0" err="1" smtClean="0"/>
              <a:t>thoát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khỏi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thị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trường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năm</a:t>
            </a:r>
            <a:r>
              <a:rPr lang="en-GB" sz="1400" kern="0" dirty="0" smtClean="0"/>
              <a:t> 2013; 19% </a:t>
            </a:r>
            <a:r>
              <a:rPr lang="en-GB" sz="1400" kern="0" dirty="0" err="1" smtClean="0"/>
              <a:t>thay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đổi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ngành</a:t>
            </a:r>
            <a:r>
              <a:rPr lang="en-GB" sz="1400" kern="0" dirty="0" smtClean="0"/>
              <a:t> </a:t>
            </a:r>
            <a:r>
              <a:rPr lang="en-GB" sz="1400" kern="0" dirty="0" err="1" smtClean="0"/>
              <a:t>nghề</a:t>
            </a:r>
            <a:endParaRPr lang="en-US" sz="1400" kern="0" dirty="0"/>
          </a:p>
        </p:txBody>
      </p:sp>
      <p:sp>
        <p:nvSpPr>
          <p:cNvPr id="8" name="Rectangle 7"/>
          <p:cNvSpPr/>
          <p:nvPr/>
        </p:nvSpPr>
        <p:spPr>
          <a:xfrm>
            <a:off x="4788024" y="2057400"/>
            <a:ext cx="2908176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216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năng</a:t>
            </a:r>
            <a:r>
              <a:rPr lang="en-GB" dirty="0" smtClean="0"/>
              <a:t> </a:t>
            </a:r>
            <a:r>
              <a:rPr lang="en-GB" dirty="0" err="1" smtClean="0"/>
              <a:t>động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04241446"/>
              </p:ext>
            </p:extLst>
          </p:nvPr>
        </p:nvGraphicFramePr>
        <p:xfrm>
          <a:off x="1042988" y="1765275"/>
          <a:ext cx="6577012" cy="2478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948"/>
                <a:gridCol w="1152128"/>
                <a:gridCol w="1152128"/>
                <a:gridCol w="1319808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Số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lượng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lao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động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Thay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đổi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Tổng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số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23,589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27,509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-14.2%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</a:tr>
              <a:tr h="129957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Trung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bình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-13.8%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Siêu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Vừa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101.2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6588224" y="3861048"/>
            <a:ext cx="72008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606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 </a:t>
            </a:r>
            <a:r>
              <a:rPr lang="en-GB" dirty="0" err="1" smtClean="0"/>
              <a:t>trận</a:t>
            </a:r>
            <a:r>
              <a:rPr lang="en-GB" dirty="0" smtClean="0"/>
              <a:t> </a:t>
            </a:r>
            <a:r>
              <a:rPr lang="en-GB" dirty="0" err="1" smtClean="0"/>
              <a:t>chuyển</a:t>
            </a:r>
            <a:r>
              <a:rPr lang="en-GB" dirty="0" smtClean="0"/>
              <a:t> </a:t>
            </a:r>
            <a:r>
              <a:rPr lang="en-GB" dirty="0" err="1" smtClean="0"/>
              <a:t>đổi</a:t>
            </a:r>
            <a:r>
              <a:rPr lang="en-GB" dirty="0" smtClean="0"/>
              <a:t> </a:t>
            </a:r>
            <a:r>
              <a:rPr lang="en-GB" dirty="0" err="1" smtClean="0"/>
              <a:t>việc</a:t>
            </a:r>
            <a:r>
              <a:rPr lang="en-GB" dirty="0" smtClean="0"/>
              <a:t> </a:t>
            </a:r>
            <a:r>
              <a:rPr lang="en-GB" dirty="0" err="1" smtClean="0"/>
              <a:t>làm</a:t>
            </a:r>
            <a:r>
              <a:rPr lang="en-GB" dirty="0" smtClean="0"/>
              <a:t> 2011-2013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3820641"/>
              </p:ext>
            </p:extLst>
          </p:nvPr>
        </p:nvGraphicFramePr>
        <p:xfrm>
          <a:off x="1042988" y="1934840"/>
          <a:ext cx="65770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412"/>
                <a:gridCol w="1566664"/>
                <a:gridCol w="1152128"/>
                <a:gridCol w="1319808"/>
              </a:tblGrid>
              <a:tr h="37084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trận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chuyển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đổi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việc</a:t>
                      </a:r>
                      <a:r>
                        <a:rPr lang="en-GB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làm</a:t>
                      </a:r>
                      <a:r>
                        <a:rPr lang="en-GB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Siêu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Vừa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Siêu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94.6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Vừa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274443" y="2655962"/>
            <a:ext cx="57606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436096" y="2995414"/>
            <a:ext cx="57606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6684615" y="3376042"/>
            <a:ext cx="576064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130427" y="3465562"/>
            <a:ext cx="2016224" cy="2705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Pladsholder til indhold 2"/>
          <p:cNvSpPr txBox="1">
            <a:spLocks/>
          </p:cNvSpPr>
          <p:nvPr/>
        </p:nvSpPr>
        <p:spPr bwMode="auto">
          <a:xfrm>
            <a:off x="1042988" y="4797152"/>
            <a:ext cx="727342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vừa</a:t>
            </a:r>
            <a:r>
              <a:rPr lang="en-GB" sz="1400" dirty="0" smtClean="0"/>
              <a:t> </a:t>
            </a:r>
            <a:r>
              <a:rPr lang="en-GB" sz="1400" dirty="0" err="1" smtClean="0"/>
              <a:t>năng</a:t>
            </a:r>
            <a:r>
              <a:rPr lang="en-GB" sz="1400" dirty="0" smtClean="0"/>
              <a:t> </a:t>
            </a:r>
            <a:r>
              <a:rPr lang="en-GB" sz="1400" dirty="0" err="1" smtClean="0"/>
              <a:t>động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 smtClean="0"/>
              <a:t>Không</a:t>
            </a:r>
            <a:r>
              <a:rPr lang="en-GB" sz="1400" dirty="0" smtClean="0"/>
              <a:t> </a:t>
            </a:r>
            <a:r>
              <a:rPr lang="en-GB" sz="1400" dirty="0" err="1" smtClean="0"/>
              <a:t>có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nào</a:t>
            </a:r>
            <a:r>
              <a:rPr lang="en-GB" sz="1400" dirty="0" smtClean="0"/>
              <a:t> </a:t>
            </a:r>
            <a:r>
              <a:rPr lang="en-GB" sz="1400" dirty="0" err="1" smtClean="0"/>
              <a:t>chuyển</a:t>
            </a:r>
            <a:r>
              <a:rPr lang="en-GB" sz="1400" dirty="0" smtClean="0"/>
              <a:t> </a:t>
            </a:r>
            <a:r>
              <a:rPr lang="en-GB" sz="1400" dirty="0" err="1" smtClean="0"/>
              <a:t>thành</a:t>
            </a:r>
            <a:r>
              <a:rPr lang="en-GB" sz="1400" dirty="0" smtClean="0"/>
              <a:t> DN </a:t>
            </a:r>
            <a:r>
              <a:rPr lang="en-GB" sz="1400" dirty="0" err="1" smtClean="0"/>
              <a:t>vừa</a:t>
            </a:r>
            <a:r>
              <a:rPr lang="en-GB" sz="1400" dirty="0" smtClean="0"/>
              <a:t>, </a:t>
            </a:r>
            <a:r>
              <a:rPr lang="en-GB" sz="1400" dirty="0" err="1" smtClean="0"/>
              <a:t>chỉ</a:t>
            </a:r>
            <a:r>
              <a:rPr lang="en-GB" sz="1400" dirty="0" smtClean="0"/>
              <a:t> </a:t>
            </a:r>
            <a:r>
              <a:rPr lang="en-GB" sz="1400" dirty="0" err="1" smtClean="0"/>
              <a:t>chuyển</a:t>
            </a:r>
            <a:r>
              <a:rPr lang="en-GB" sz="1400" dirty="0" smtClean="0"/>
              <a:t> sang DN </a:t>
            </a:r>
            <a:r>
              <a:rPr lang="en-GB" sz="1400" dirty="0" err="1" smtClean="0"/>
              <a:t>nhỏ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2.2% DN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chuyển</a:t>
            </a:r>
            <a:r>
              <a:rPr lang="en-GB" sz="1400" dirty="0" smtClean="0"/>
              <a:t> </a:t>
            </a:r>
            <a:r>
              <a:rPr lang="en-GB" sz="1400" dirty="0" err="1" smtClean="0"/>
              <a:t>thành</a:t>
            </a:r>
            <a:r>
              <a:rPr lang="en-GB" sz="1400" dirty="0" smtClean="0"/>
              <a:t> DN </a:t>
            </a:r>
            <a:r>
              <a:rPr lang="en-GB" sz="1400" dirty="0" err="1" smtClean="0"/>
              <a:t>vừa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 smtClean="0"/>
              <a:t>Khoảng</a:t>
            </a:r>
            <a:r>
              <a:rPr lang="en-GB" sz="1400" dirty="0" smtClean="0"/>
              <a:t> 25% DN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vừa</a:t>
            </a:r>
            <a:r>
              <a:rPr lang="en-GB" sz="1400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quy</a:t>
            </a:r>
            <a:r>
              <a:rPr lang="en-GB" sz="1400" dirty="0" smtClean="0"/>
              <a:t> </a:t>
            </a:r>
            <a:r>
              <a:rPr lang="en-GB" sz="1400" dirty="0" err="1" smtClean="0"/>
              <a:t>mô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xmlns="" val="150628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việc</a:t>
            </a:r>
            <a:r>
              <a:rPr lang="en-GB" dirty="0" smtClean="0"/>
              <a:t> </a:t>
            </a:r>
            <a:r>
              <a:rPr lang="en-GB" dirty="0" err="1" smtClean="0"/>
              <a:t>làm</a:t>
            </a:r>
            <a:endParaRPr lang="en-GB" dirty="0"/>
          </a:p>
        </p:txBody>
      </p:sp>
      <p:sp>
        <p:nvSpPr>
          <p:cNvPr id="4" name="Pladsholder til indhold 2"/>
          <p:cNvSpPr txBox="1">
            <a:spLocks noGrp="1"/>
          </p:cNvSpPr>
          <p:nvPr>
            <p:ph idx="1"/>
          </p:nvPr>
        </p:nvSpPr>
        <p:spPr bwMode="auto">
          <a:xfrm>
            <a:off x="1042988" y="1374775"/>
            <a:ext cx="7273428" cy="46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Tăng trưởng việc làm bình quân âm (-</a:t>
            </a:r>
            <a:r>
              <a:rPr lang="en-GB" dirty="0" smtClean="0"/>
              <a:t>1.3%)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Toàn</a:t>
            </a:r>
            <a:r>
              <a:rPr lang="en-GB" dirty="0" smtClean="0"/>
              <a:t> </a:t>
            </a:r>
            <a:r>
              <a:rPr lang="en-GB" dirty="0" err="1" smtClean="0"/>
              <a:t>bộ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địa</a:t>
            </a:r>
            <a:r>
              <a:rPr lang="en-GB" dirty="0" smtClean="0"/>
              <a:t> </a:t>
            </a:r>
            <a:r>
              <a:rPr lang="en-GB" dirty="0" err="1" smtClean="0"/>
              <a:t>phương</a:t>
            </a:r>
            <a:r>
              <a:rPr lang="en-GB" dirty="0" smtClean="0"/>
              <a:t> </a:t>
            </a:r>
            <a:r>
              <a:rPr lang="en-GB" dirty="0" err="1" smtClean="0"/>
              <a:t>điều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</a:t>
            </a:r>
            <a:r>
              <a:rPr lang="en-GB" dirty="0" err="1" smtClean="0"/>
              <a:t>trừ</a:t>
            </a:r>
            <a:r>
              <a:rPr lang="en-GB" dirty="0" smtClean="0"/>
              <a:t> </a:t>
            </a:r>
            <a:r>
              <a:rPr lang="en-GB" dirty="0" err="1" smtClean="0"/>
              <a:t>Quảng</a:t>
            </a:r>
            <a:r>
              <a:rPr lang="en-GB" dirty="0" smtClean="0"/>
              <a:t> </a:t>
            </a:r>
            <a:r>
              <a:rPr lang="en-GB" dirty="0"/>
              <a:t>Nam, </a:t>
            </a:r>
            <a:r>
              <a:rPr lang="en-GB" dirty="0" err="1" smtClean="0"/>
              <a:t>Lâm</a:t>
            </a:r>
            <a:r>
              <a:rPr lang="en-GB" dirty="0" smtClean="0"/>
              <a:t> </a:t>
            </a:r>
            <a:r>
              <a:rPr lang="en-GB" dirty="0" err="1" smtClean="0"/>
              <a:t>Đồng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Nghệ</a:t>
            </a:r>
            <a:r>
              <a:rPr lang="en-GB" dirty="0" smtClean="0"/>
              <a:t> An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DN </a:t>
            </a:r>
            <a:r>
              <a:rPr lang="en-GB" dirty="0" err="1" smtClean="0"/>
              <a:t>nhỏ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DN </a:t>
            </a:r>
            <a:r>
              <a:rPr lang="en-GB" dirty="0" err="1" smtClean="0"/>
              <a:t>vừa</a:t>
            </a:r>
            <a:r>
              <a:rPr lang="en-GB" dirty="0" smtClean="0"/>
              <a:t> </a:t>
            </a:r>
            <a:r>
              <a:rPr lang="en-GB" dirty="0" err="1" smtClean="0"/>
              <a:t>giảm</a:t>
            </a:r>
            <a:r>
              <a:rPr lang="en-GB" dirty="0" smtClean="0"/>
              <a:t> </a:t>
            </a:r>
            <a:r>
              <a:rPr lang="en-GB" dirty="0" err="1" smtClean="0"/>
              <a:t>việc</a:t>
            </a:r>
            <a:r>
              <a:rPr lang="en-GB" dirty="0" smtClean="0"/>
              <a:t> </a:t>
            </a:r>
            <a:r>
              <a:rPr lang="en-GB" dirty="0" err="1" smtClean="0"/>
              <a:t>làm</a:t>
            </a:r>
            <a:r>
              <a:rPr lang="en-GB" dirty="0" smtClean="0"/>
              <a:t> </a:t>
            </a:r>
            <a:r>
              <a:rPr lang="en-GB" dirty="0" err="1" smtClean="0"/>
              <a:t>từ</a:t>
            </a:r>
            <a:r>
              <a:rPr lang="en-GB" dirty="0" smtClean="0"/>
              <a:t> 9 </a:t>
            </a:r>
            <a:r>
              <a:rPr lang="en-GB" dirty="0" err="1" smtClean="0"/>
              <a:t>đến</a:t>
            </a:r>
            <a:r>
              <a:rPr lang="en-GB" dirty="0" smtClean="0"/>
              <a:t> 13%</a:t>
            </a:r>
          </a:p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DN siêu nhỏ tăng số lượng lao động toàn thời gian </a:t>
            </a:r>
            <a:r>
              <a:rPr lang="en-GB" dirty="0" smtClean="0"/>
              <a:t>3%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Tất</a:t>
            </a:r>
            <a:r>
              <a:rPr lang="en-GB" dirty="0" smtClean="0"/>
              <a:t> </a:t>
            </a:r>
            <a:r>
              <a:rPr lang="en-GB" dirty="0" err="1" smtClean="0"/>
              <a:t>cả</a:t>
            </a:r>
            <a:r>
              <a:rPr lang="en-GB" dirty="0" smtClean="0"/>
              <a:t>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ngành</a:t>
            </a:r>
            <a:r>
              <a:rPr lang="en-GB" dirty="0" smtClean="0"/>
              <a:t> </a:t>
            </a:r>
            <a:r>
              <a:rPr lang="en-GB" dirty="0" err="1" smtClean="0"/>
              <a:t>nghề</a:t>
            </a:r>
            <a:r>
              <a:rPr lang="en-GB" dirty="0" smtClean="0"/>
              <a:t> </a:t>
            </a:r>
            <a:r>
              <a:rPr lang="en-GB" dirty="0" err="1" smtClean="0"/>
              <a:t>đều</a:t>
            </a:r>
            <a:r>
              <a:rPr lang="en-GB" dirty="0" smtClean="0"/>
              <a:t> </a:t>
            </a:r>
            <a:r>
              <a:rPr lang="en-GB" dirty="0" err="1" smtClean="0"/>
              <a:t>giảm</a:t>
            </a:r>
            <a:r>
              <a:rPr lang="en-GB" dirty="0" smtClean="0"/>
              <a:t> </a:t>
            </a:r>
            <a:r>
              <a:rPr lang="en-GB" dirty="0" err="1" smtClean="0"/>
              <a:t>lao</a:t>
            </a:r>
            <a:r>
              <a:rPr lang="en-GB" dirty="0" smtClean="0"/>
              <a:t> </a:t>
            </a:r>
            <a:r>
              <a:rPr lang="en-GB" dirty="0" err="1" smtClean="0"/>
              <a:t>động</a:t>
            </a:r>
            <a:r>
              <a:rPr lang="en-GB" dirty="0" smtClean="0"/>
              <a:t> </a:t>
            </a:r>
            <a:r>
              <a:rPr lang="en-GB" dirty="0" err="1" smtClean="0"/>
              <a:t>trừ</a:t>
            </a:r>
            <a:r>
              <a:rPr lang="en-GB" dirty="0" smtClean="0"/>
              <a:t> </a:t>
            </a:r>
            <a:r>
              <a:rPr lang="en-GB" dirty="0" err="1" smtClean="0"/>
              <a:t>thực</a:t>
            </a:r>
            <a:r>
              <a:rPr lang="en-GB" dirty="0" smtClean="0"/>
              <a:t> </a:t>
            </a:r>
            <a:r>
              <a:rPr lang="en-GB" dirty="0" err="1" smtClean="0"/>
              <a:t>phẩm</a:t>
            </a:r>
            <a:r>
              <a:rPr lang="en-GB" dirty="0" smtClean="0"/>
              <a:t>, </a:t>
            </a:r>
            <a:r>
              <a:rPr lang="en-GB" dirty="0" err="1" smtClean="0"/>
              <a:t>dệt</a:t>
            </a:r>
            <a:r>
              <a:rPr lang="en-GB" dirty="0" smtClean="0"/>
              <a:t> may, </a:t>
            </a:r>
            <a:r>
              <a:rPr lang="en-GB" dirty="0" err="1" smtClean="0"/>
              <a:t>cao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hóa</a:t>
            </a:r>
            <a:r>
              <a:rPr lang="en-GB" dirty="0" smtClean="0"/>
              <a:t> </a:t>
            </a:r>
            <a:r>
              <a:rPr lang="en-GB" dirty="0" err="1" smtClean="0"/>
              <a:t>chất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 smtClean="0"/>
              <a:t>Mức</a:t>
            </a:r>
            <a:r>
              <a:rPr lang="en-GB" dirty="0" smtClean="0"/>
              <a:t> </a:t>
            </a:r>
            <a:r>
              <a:rPr lang="en-GB" dirty="0" err="1" smtClean="0"/>
              <a:t>giảm</a:t>
            </a:r>
            <a:r>
              <a:rPr lang="en-GB" dirty="0" smtClean="0"/>
              <a:t> </a:t>
            </a:r>
            <a:r>
              <a:rPr lang="en-GB" dirty="0" err="1" smtClean="0"/>
              <a:t>lớn</a:t>
            </a:r>
            <a:r>
              <a:rPr lang="en-GB" dirty="0" smtClean="0"/>
              <a:t> </a:t>
            </a:r>
            <a:r>
              <a:rPr lang="en-GB" dirty="0" err="1" smtClean="0"/>
              <a:t>nhất</a:t>
            </a:r>
            <a:r>
              <a:rPr lang="en-GB" dirty="0" smtClean="0"/>
              <a:t> (</a:t>
            </a:r>
            <a:r>
              <a:rPr lang="en-GB" dirty="0" err="1" smtClean="0"/>
              <a:t>hơn</a:t>
            </a:r>
            <a:r>
              <a:rPr lang="en-GB" dirty="0" smtClean="0"/>
              <a:t> 6%): </a:t>
            </a:r>
            <a:r>
              <a:rPr lang="en-GB" dirty="0" err="1" smtClean="0"/>
              <a:t>sản</a:t>
            </a:r>
            <a:r>
              <a:rPr lang="en-GB" dirty="0" smtClean="0"/>
              <a:t> </a:t>
            </a:r>
            <a:r>
              <a:rPr lang="en-GB" dirty="0" err="1" smtClean="0"/>
              <a:t>xuất</a:t>
            </a:r>
            <a:r>
              <a:rPr lang="en-GB" dirty="0" smtClean="0"/>
              <a:t> </a:t>
            </a:r>
            <a:r>
              <a:rPr lang="en-GB" dirty="0" err="1" smtClean="0"/>
              <a:t>đồ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, </a:t>
            </a:r>
            <a:r>
              <a:rPr lang="en-GB" dirty="0" err="1" smtClean="0"/>
              <a:t>máy</a:t>
            </a:r>
            <a:r>
              <a:rPr lang="en-GB" dirty="0" smtClean="0"/>
              <a:t> </a:t>
            </a:r>
            <a:r>
              <a:rPr lang="en-GB" dirty="0" err="1" smtClean="0"/>
              <a:t>móc</a:t>
            </a:r>
            <a:r>
              <a:rPr lang="en-GB" dirty="0" smtClean="0"/>
              <a:t> </a:t>
            </a:r>
            <a:r>
              <a:rPr lang="en-GB" dirty="0" err="1" smtClean="0"/>
              <a:t>điện</a:t>
            </a:r>
            <a:r>
              <a:rPr lang="en-GB" dirty="0" smtClean="0"/>
              <a:t> </a:t>
            </a:r>
            <a:r>
              <a:rPr lang="en-GB" dirty="0" err="1" smtClean="0"/>
              <a:t>tử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phương</a:t>
            </a:r>
            <a:r>
              <a:rPr lang="en-GB" dirty="0" smtClean="0"/>
              <a:t> </a:t>
            </a:r>
            <a:r>
              <a:rPr lang="en-GB" dirty="0" err="1" smtClean="0"/>
              <a:t>tiện</a:t>
            </a:r>
            <a:r>
              <a:rPr lang="en-GB" dirty="0" smtClean="0"/>
              <a:t> </a:t>
            </a:r>
            <a:r>
              <a:rPr lang="en-GB" dirty="0" err="1" smtClean="0"/>
              <a:t>vận</a:t>
            </a:r>
            <a:r>
              <a:rPr lang="en-GB" dirty="0" smtClean="0"/>
              <a:t> </a:t>
            </a:r>
            <a:r>
              <a:rPr lang="en-GB" dirty="0" err="1" smtClean="0"/>
              <a:t>chuyển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xmlns="" val="40786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60375"/>
            <a:ext cx="6769372" cy="592361"/>
          </a:xfrm>
        </p:spPr>
        <p:txBody>
          <a:bodyPr/>
          <a:lstStyle/>
          <a:p>
            <a:r>
              <a:rPr lang="en-GB" sz="1800" dirty="0" smtClean="0"/>
              <a:t>Phân tích hồi quy: Nhân </a:t>
            </a:r>
            <a:r>
              <a:rPr lang="en-GB" sz="1800" dirty="0" smtClean="0"/>
              <a:t>tố </a:t>
            </a:r>
            <a:r>
              <a:rPr lang="en-GB" sz="1800" dirty="0" smtClean="0"/>
              <a:t>xác định tăng trưởng việc làm</a:t>
            </a:r>
            <a:endParaRPr lang="en-GB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35701022"/>
              </p:ext>
            </p:extLst>
          </p:nvPr>
        </p:nvGraphicFramePr>
        <p:xfrm>
          <a:off x="2057400" y="1477925"/>
          <a:ext cx="5638800" cy="3210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1660"/>
                <a:gridCol w="1423862"/>
                <a:gridCol w="1273278"/>
              </a:tblGrid>
              <a:tr h="509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Biến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kiểm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soát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Không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có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biến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kiểm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soát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ngành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nghề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ó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biến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kiểm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soát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ngành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nghề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Nhỏ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-0.166***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-0.171***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3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Vừa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-0.231***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-0.237***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Phú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Thọ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-0.057**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-0.051**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Hải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Phòng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-0.059**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-0.045*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3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Quảng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Nam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0.060**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0.074**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Long An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-0.073***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-0.067**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Tư</a:t>
                      </a:r>
                      <a:r>
                        <a:rPr lang="en-GB" sz="12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nhân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0.074***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0.075***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Hợp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danh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/HTX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0.083*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0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TNHH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0.085***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0.082***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Cổ</a:t>
                      </a:r>
                      <a:r>
                        <a:rPr lang="en-GB" sz="1200" b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phần</a:t>
                      </a:r>
                      <a:endParaRPr lang="en-GB" sz="1200" b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0.070**</a:t>
                      </a:r>
                      <a:endParaRPr lang="en-GB" sz="1200" b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0.065*</a:t>
                      </a:r>
                      <a:endParaRPr lang="en-GB" sz="1200" b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0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Số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quan</a:t>
                      </a:r>
                      <a:r>
                        <a:rPr lang="en-GB" sz="1200" b="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sát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1988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1988</a:t>
                      </a:r>
                      <a:endParaRPr lang="en-GB" sz="1200" b="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Pladsholder til indhold 2"/>
          <p:cNvSpPr txBox="1">
            <a:spLocks noGrp="1"/>
          </p:cNvSpPr>
          <p:nvPr>
            <p:ph idx="1"/>
          </p:nvPr>
        </p:nvSpPr>
        <p:spPr bwMode="auto">
          <a:xfrm>
            <a:off x="1042988" y="5085184"/>
            <a:ext cx="72734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tăng</a:t>
            </a:r>
            <a:r>
              <a:rPr lang="en-GB" sz="1400" dirty="0" smtClean="0"/>
              <a:t> </a:t>
            </a:r>
            <a:r>
              <a:rPr lang="en-GB" sz="1400" dirty="0" err="1" smtClean="0"/>
              <a:t>trưởng</a:t>
            </a:r>
            <a:r>
              <a:rPr lang="en-GB" sz="1400" dirty="0" smtClean="0"/>
              <a:t> </a:t>
            </a:r>
            <a:r>
              <a:rPr lang="en-GB" sz="1400" dirty="0" err="1" smtClean="0"/>
              <a:t>lao</a:t>
            </a:r>
            <a:r>
              <a:rPr lang="en-GB" sz="1400" dirty="0" smtClean="0"/>
              <a:t> </a:t>
            </a:r>
            <a:r>
              <a:rPr lang="en-GB" sz="1400" dirty="0" err="1" smtClean="0"/>
              <a:t>động</a:t>
            </a:r>
            <a:r>
              <a:rPr lang="en-GB" sz="1400" dirty="0" smtClean="0"/>
              <a:t> </a:t>
            </a:r>
            <a:r>
              <a:rPr lang="en-GB" sz="1400" dirty="0" err="1" smtClean="0"/>
              <a:t>toàn</a:t>
            </a:r>
            <a:r>
              <a:rPr lang="en-GB" sz="1400" dirty="0" smtClean="0"/>
              <a:t> </a:t>
            </a:r>
            <a:r>
              <a:rPr lang="en-GB" sz="1400" dirty="0" err="1" smtClean="0"/>
              <a:t>thời</a:t>
            </a:r>
            <a:r>
              <a:rPr lang="en-GB" sz="1400" dirty="0" smtClean="0"/>
              <a:t> </a:t>
            </a:r>
            <a:r>
              <a:rPr lang="en-GB" sz="1400" dirty="0" err="1" smtClean="0"/>
              <a:t>gian</a:t>
            </a:r>
            <a:r>
              <a:rPr lang="en-GB" sz="1400" dirty="0" smtClean="0"/>
              <a:t> </a:t>
            </a:r>
            <a:r>
              <a:rPr lang="en-GB" sz="1400" dirty="0" err="1" smtClean="0"/>
              <a:t>cao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</a:t>
            </a:r>
            <a:r>
              <a:rPr lang="en-GB" sz="1400" dirty="0" err="1" smtClean="0"/>
              <a:t>từ</a:t>
            </a:r>
            <a:r>
              <a:rPr lang="en-GB" sz="1400" dirty="0" smtClean="0"/>
              <a:t> 17 </a:t>
            </a:r>
            <a:r>
              <a:rPr lang="en-GB" sz="1400" dirty="0" err="1" smtClean="0"/>
              <a:t>đến</a:t>
            </a:r>
            <a:r>
              <a:rPr lang="en-GB" sz="1400" dirty="0" smtClean="0"/>
              <a:t> 23% so </a:t>
            </a:r>
            <a:r>
              <a:rPr lang="en-GB" sz="1400" dirty="0" err="1" smtClean="0"/>
              <a:t>với</a:t>
            </a:r>
            <a:r>
              <a:rPr lang="en-GB" sz="1400" dirty="0" smtClean="0"/>
              <a:t> DN </a:t>
            </a:r>
            <a:r>
              <a:rPr lang="en-GB" sz="1400" dirty="0" err="1" smtClean="0"/>
              <a:t>nhỏ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DN </a:t>
            </a:r>
            <a:r>
              <a:rPr lang="en-GB" sz="1400" dirty="0" err="1" smtClean="0"/>
              <a:t>vừa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So </a:t>
            </a:r>
            <a:r>
              <a:rPr lang="en-GB" sz="1400" dirty="0" err="1" smtClean="0"/>
              <a:t>sánh</a:t>
            </a:r>
            <a:r>
              <a:rPr lang="en-GB" sz="1400" dirty="0" smtClean="0"/>
              <a:t> </a:t>
            </a:r>
            <a:r>
              <a:rPr lang="en-GB" sz="1400" dirty="0" err="1" smtClean="0"/>
              <a:t>với</a:t>
            </a:r>
            <a:r>
              <a:rPr lang="en-GB" sz="1400" dirty="0" smtClean="0"/>
              <a:t> </a:t>
            </a:r>
            <a:r>
              <a:rPr lang="en-GB" sz="1400" dirty="0" err="1" smtClean="0"/>
              <a:t>tp</a:t>
            </a:r>
            <a:r>
              <a:rPr lang="en-GB" sz="1400" dirty="0" smtClean="0"/>
              <a:t> </a:t>
            </a:r>
            <a:r>
              <a:rPr lang="en-GB" sz="1400" dirty="0" err="1" smtClean="0"/>
              <a:t>Hồ</a:t>
            </a:r>
            <a:r>
              <a:rPr lang="en-GB" sz="1400" dirty="0" smtClean="0"/>
              <a:t> </a:t>
            </a:r>
            <a:r>
              <a:rPr lang="en-GB" sz="1400" dirty="0" err="1" smtClean="0"/>
              <a:t>Chí</a:t>
            </a:r>
            <a:r>
              <a:rPr lang="en-GB" sz="1400" dirty="0" smtClean="0"/>
              <a:t> </a:t>
            </a:r>
            <a:r>
              <a:rPr lang="en-GB" sz="1400" dirty="0" err="1" smtClean="0"/>
              <a:t>Minh</a:t>
            </a:r>
            <a:r>
              <a:rPr lang="en-GB" sz="1400" dirty="0" smtClean="0"/>
              <a:t>, DN ở </a:t>
            </a:r>
            <a:r>
              <a:rPr lang="en-GB" sz="1400" dirty="0" err="1" smtClean="0"/>
              <a:t>Quảng</a:t>
            </a:r>
            <a:r>
              <a:rPr lang="en-GB" sz="1400" dirty="0" smtClean="0"/>
              <a:t> Nam </a:t>
            </a:r>
            <a:r>
              <a:rPr lang="en-GB" sz="1400" dirty="0" err="1" smtClean="0"/>
              <a:t>có</a:t>
            </a:r>
            <a:r>
              <a:rPr lang="en-GB" sz="1400" dirty="0" smtClean="0"/>
              <a:t> </a:t>
            </a:r>
            <a:r>
              <a:rPr lang="en-GB" sz="1400" dirty="0" err="1" smtClean="0"/>
              <a:t>tỷ</a:t>
            </a:r>
            <a:r>
              <a:rPr lang="en-GB" sz="1400" dirty="0" smtClean="0"/>
              <a:t> </a:t>
            </a:r>
            <a:r>
              <a:rPr lang="en-GB" sz="1400" dirty="0" err="1" smtClean="0"/>
              <a:t>lệ</a:t>
            </a:r>
            <a:r>
              <a:rPr lang="en-GB" sz="1400" dirty="0" smtClean="0"/>
              <a:t> </a:t>
            </a:r>
            <a:r>
              <a:rPr lang="en-GB" sz="1400" dirty="0" err="1" smtClean="0"/>
              <a:t>tăng</a:t>
            </a:r>
            <a:r>
              <a:rPr lang="en-GB" sz="1400" dirty="0" smtClean="0"/>
              <a:t> </a:t>
            </a:r>
            <a:r>
              <a:rPr lang="en-GB" sz="1400" dirty="0" err="1" smtClean="0"/>
              <a:t>trưởng</a:t>
            </a:r>
            <a:r>
              <a:rPr lang="en-GB" sz="1400" dirty="0" smtClean="0"/>
              <a:t> </a:t>
            </a:r>
            <a:r>
              <a:rPr lang="en-GB" sz="1400" dirty="0" err="1" smtClean="0"/>
              <a:t>lao</a:t>
            </a:r>
            <a:r>
              <a:rPr lang="en-GB" sz="1400" dirty="0" smtClean="0"/>
              <a:t> </a:t>
            </a:r>
            <a:r>
              <a:rPr lang="en-GB" sz="1400" dirty="0" err="1" smtClean="0"/>
              <a:t>động</a:t>
            </a:r>
            <a:r>
              <a:rPr lang="en-GB" sz="1400" dirty="0" smtClean="0"/>
              <a:t> </a:t>
            </a:r>
            <a:r>
              <a:rPr lang="en-GB" sz="1400" dirty="0" err="1" smtClean="0"/>
              <a:t>cao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6%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hộ</a:t>
            </a:r>
            <a:r>
              <a:rPr lang="en-GB" sz="1400" dirty="0" smtClean="0"/>
              <a:t> </a:t>
            </a:r>
            <a:r>
              <a:rPr lang="en-GB" sz="1400" dirty="0" err="1" smtClean="0"/>
              <a:t>gia</a:t>
            </a:r>
            <a:r>
              <a:rPr lang="en-GB" sz="1400" dirty="0" smtClean="0"/>
              <a:t> </a:t>
            </a:r>
            <a:r>
              <a:rPr lang="en-GB" sz="1400" dirty="0" err="1" smtClean="0"/>
              <a:t>đình</a:t>
            </a:r>
            <a:r>
              <a:rPr lang="en-GB" sz="1400" dirty="0" smtClean="0"/>
              <a:t> </a:t>
            </a:r>
            <a:r>
              <a:rPr lang="en-GB" sz="1400" dirty="0" err="1" smtClean="0"/>
              <a:t>đóng</a:t>
            </a:r>
            <a:r>
              <a:rPr lang="en-GB" sz="1400" dirty="0" smtClean="0"/>
              <a:t> </a:t>
            </a:r>
            <a:r>
              <a:rPr lang="en-GB" sz="1400" dirty="0" err="1" smtClean="0"/>
              <a:t>góp</a:t>
            </a:r>
            <a:r>
              <a:rPr lang="en-GB" sz="1400" dirty="0" smtClean="0"/>
              <a:t> </a:t>
            </a:r>
            <a:r>
              <a:rPr lang="en-GB" sz="1400" dirty="0" err="1" smtClean="0"/>
              <a:t>ít</a:t>
            </a:r>
            <a:r>
              <a:rPr lang="en-GB" sz="1400" dirty="0" smtClean="0"/>
              <a:t> </a:t>
            </a:r>
            <a:r>
              <a:rPr lang="en-GB" sz="1400" dirty="0" err="1" smtClean="0"/>
              <a:t>vào</a:t>
            </a:r>
            <a:r>
              <a:rPr lang="en-GB" sz="1400" dirty="0" smtClean="0"/>
              <a:t> </a:t>
            </a:r>
            <a:r>
              <a:rPr lang="en-GB" sz="1400" dirty="0" err="1" smtClean="0"/>
              <a:t>tạo</a:t>
            </a:r>
            <a:r>
              <a:rPr lang="en-GB" sz="1400" dirty="0" smtClean="0"/>
              <a:t> </a:t>
            </a:r>
            <a:r>
              <a:rPr lang="en-GB" sz="1400" dirty="0" err="1" smtClean="0"/>
              <a:t>việc</a:t>
            </a:r>
            <a:r>
              <a:rPr lang="en-GB" sz="1400" dirty="0" smtClean="0"/>
              <a:t> </a:t>
            </a:r>
            <a:r>
              <a:rPr lang="en-GB" sz="1400" dirty="0" err="1" smtClean="0"/>
              <a:t>làm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</a:t>
            </a:r>
            <a:r>
              <a:rPr lang="en-GB" sz="1400" dirty="0" err="1" smtClean="0"/>
              <a:t>các</a:t>
            </a:r>
            <a:r>
              <a:rPr lang="en-GB" sz="1400" dirty="0" smtClean="0"/>
              <a:t> DN </a:t>
            </a:r>
            <a:r>
              <a:rPr lang="en-GB" sz="1400" dirty="0" err="1" smtClean="0"/>
              <a:t>khác</a:t>
            </a:r>
            <a:r>
              <a:rPr lang="en-GB" sz="1400" dirty="0" smtClean="0"/>
              <a:t> </a:t>
            </a:r>
            <a:r>
              <a:rPr lang="en-GB" sz="1400" dirty="0" err="1" smtClean="0"/>
              <a:t>trong</a:t>
            </a:r>
            <a:r>
              <a:rPr lang="en-GB" sz="1400" dirty="0" smtClean="0"/>
              <a:t> </a:t>
            </a:r>
            <a:r>
              <a:rPr lang="en-GB" sz="1400" dirty="0" err="1" smtClean="0"/>
              <a:t>khu</a:t>
            </a:r>
            <a:r>
              <a:rPr lang="en-GB" sz="1400" dirty="0" smtClean="0"/>
              <a:t> </a:t>
            </a:r>
            <a:r>
              <a:rPr lang="en-GB" sz="1400" dirty="0" err="1" smtClean="0"/>
              <a:t>vực</a:t>
            </a:r>
            <a:r>
              <a:rPr lang="en-GB" sz="1400" dirty="0" smtClean="0"/>
              <a:t> </a:t>
            </a:r>
            <a:r>
              <a:rPr lang="en-GB" sz="1400" dirty="0" err="1" smtClean="0"/>
              <a:t>sản</a:t>
            </a:r>
            <a:r>
              <a:rPr lang="en-GB" sz="1400" dirty="0" smtClean="0"/>
              <a:t> </a:t>
            </a:r>
            <a:r>
              <a:rPr lang="en-GB" sz="1400" dirty="0" err="1" smtClean="0"/>
              <a:t>xuất</a:t>
            </a:r>
            <a:endParaRPr lang="en-US" sz="1400" kern="0" dirty="0"/>
          </a:p>
        </p:txBody>
      </p:sp>
      <p:sp>
        <p:nvSpPr>
          <p:cNvPr id="8" name="Rectangle 7"/>
          <p:cNvSpPr/>
          <p:nvPr/>
        </p:nvSpPr>
        <p:spPr>
          <a:xfrm>
            <a:off x="4965948" y="2017415"/>
            <a:ext cx="2577852" cy="50405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185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Năng suất lao động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296" r="15220" b="9060"/>
          <a:stretch/>
        </p:blipFill>
        <p:spPr bwMode="auto">
          <a:xfrm>
            <a:off x="685800" y="1447800"/>
            <a:ext cx="6717357" cy="300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boks 11"/>
          <p:cNvSpPr txBox="1">
            <a:spLocks noChangeArrowheads="1"/>
          </p:cNvSpPr>
          <p:nvPr/>
        </p:nvSpPr>
        <p:spPr bwMode="auto">
          <a:xfrm>
            <a:off x="1763688" y="4941168"/>
            <a:ext cx="63367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LP1 =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Doanh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thu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thực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bình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quân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lao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động</a:t>
            </a:r>
            <a:endParaRPr lang="en-GB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LP2 =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Giá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trị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gia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tăng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thực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bình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quân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lao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động</a:t>
            </a:r>
            <a:endParaRPr lang="en-US" sz="14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1905000"/>
            <a:ext cx="12954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419600" y="1981200"/>
            <a:ext cx="1676400" cy="2285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năng</a:t>
            </a:r>
            <a:r>
              <a:rPr lang="en-GB" dirty="0" smtClean="0"/>
              <a:t> </a:t>
            </a:r>
            <a:r>
              <a:rPr lang="en-GB" dirty="0" err="1" smtClean="0"/>
              <a:t>suất</a:t>
            </a:r>
            <a:r>
              <a:rPr lang="en-GB" dirty="0" smtClean="0"/>
              <a:t> </a:t>
            </a:r>
            <a:r>
              <a:rPr lang="en-GB" dirty="0" err="1" smtClean="0"/>
              <a:t>lao</a:t>
            </a:r>
            <a:r>
              <a:rPr lang="en-GB" dirty="0" smtClean="0"/>
              <a:t> </a:t>
            </a:r>
            <a:r>
              <a:rPr lang="en-GB" dirty="0" err="1" smtClean="0"/>
              <a:t>động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91" r="3890" b="6405"/>
          <a:stretch/>
        </p:blipFill>
        <p:spPr bwMode="auto">
          <a:xfrm>
            <a:off x="762000" y="1524000"/>
            <a:ext cx="7013078" cy="312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boks 11"/>
          <p:cNvSpPr txBox="1">
            <a:spLocks noChangeArrowheads="1"/>
          </p:cNvSpPr>
          <p:nvPr/>
        </p:nvSpPr>
        <p:spPr bwMode="auto">
          <a:xfrm>
            <a:off x="1367644" y="4946352"/>
            <a:ext cx="67327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Tăng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trưởng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năng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suất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lao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động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cao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nhất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ở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các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DN ở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miền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Nam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và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tiếp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theo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là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DN ở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khu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vực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thành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thị</a:t>
            </a:r>
            <a:endParaRPr lang="en-GB" sz="14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2286000"/>
            <a:ext cx="7620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715000" y="2286000"/>
            <a:ext cx="9144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810000" y="3429000"/>
            <a:ext cx="7620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67400" y="3429000"/>
            <a:ext cx="6858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223" r="19436" b="10500"/>
          <a:stretch/>
        </p:blipFill>
        <p:spPr bwMode="auto">
          <a:xfrm>
            <a:off x="1435100" y="3913994"/>
            <a:ext cx="6017220" cy="2323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Phi </a:t>
            </a:r>
            <a:r>
              <a:rPr lang="en-GB" dirty="0" err="1" smtClean="0"/>
              <a:t>chính</a:t>
            </a:r>
            <a:r>
              <a:rPr lang="en-GB" dirty="0" smtClean="0"/>
              <a:t> </a:t>
            </a:r>
            <a:r>
              <a:rPr lang="en-GB" dirty="0" err="1" smtClean="0"/>
              <a:t>thức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49355020"/>
              </p:ext>
            </p:extLst>
          </p:nvPr>
        </p:nvGraphicFramePr>
        <p:xfrm>
          <a:off x="1187624" y="1484784"/>
          <a:ext cx="6408712" cy="2309898"/>
        </p:xfrm>
        <a:graphic>
          <a:graphicData uri="http://schemas.openxmlformats.org/drawingml/2006/table">
            <a:tbl>
              <a:tblPr firstRow="1" firstCol="1" bandRow="1"/>
              <a:tblGrid>
                <a:gridCol w="2546176"/>
                <a:gridCol w="990600"/>
                <a:gridCol w="1066800"/>
                <a:gridCol w="685800"/>
                <a:gridCol w="1119336"/>
              </a:tblGrid>
              <a:tr h="32240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2013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40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 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lượng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 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lượng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6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Chính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thức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(</a:t>
                      </a: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Tổng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72.7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1,759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71.4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1,757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4869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ính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thức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(</a:t>
                      </a: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cân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bằng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71.9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1,430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72.2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1,453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76">
                <a:tc gridSpan="5"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Ghi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chú</a:t>
                      </a:r>
                      <a:r>
                        <a:rPr lang="en-GB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: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DN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chính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thức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có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mã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số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DN,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giấy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CNĐKKD </a:t>
                      </a:r>
                      <a:r>
                        <a:rPr lang="en-GB" sz="14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hoặc</a:t>
                      </a:r>
                      <a:r>
                        <a:rPr lang="en-GB" sz="14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MST</a:t>
                      </a:r>
                      <a:endParaRPr lang="en-GB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867400" y="2438400"/>
            <a:ext cx="576064" cy="6565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886200" y="2438400"/>
            <a:ext cx="576064" cy="6565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590752" y="4714602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379316" y="5210150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kstboks 11"/>
          <p:cNvSpPr txBox="1">
            <a:spLocks noChangeArrowheads="1"/>
          </p:cNvSpPr>
          <p:nvPr/>
        </p:nvSpPr>
        <p:spPr bwMode="auto">
          <a:xfrm>
            <a:off x="1249039" y="6337101"/>
            <a:ext cx="64913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 err="1" smtClean="0">
                <a:solidFill>
                  <a:srgbClr val="FF0000"/>
                </a:solidFill>
              </a:rPr>
              <a:t>Giảm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tốc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độ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chính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thức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hóa</a:t>
            </a:r>
            <a:r>
              <a:rPr lang="en-US" altLang="en-US" sz="1400" dirty="0" smtClean="0">
                <a:solidFill>
                  <a:srgbClr val="FF0000"/>
                </a:solidFill>
              </a:rPr>
              <a:t> so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với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điều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tra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năm</a:t>
            </a:r>
            <a:r>
              <a:rPr lang="en-US" altLang="en-US" sz="1400" dirty="0" smtClean="0">
                <a:solidFill>
                  <a:srgbClr val="FF0000"/>
                </a:solidFill>
              </a:rPr>
              <a:t> 2011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750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661" r="16737"/>
          <a:stretch/>
        </p:blipFill>
        <p:spPr bwMode="auto">
          <a:xfrm>
            <a:off x="1259632" y="1700808"/>
            <a:ext cx="638873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Phi </a:t>
            </a:r>
            <a:r>
              <a:rPr lang="en-US" altLang="en-US" dirty="0" err="1" smtClean="0"/>
              <a:t>chính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thức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năng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076057" y="2736467"/>
            <a:ext cx="2260848" cy="17861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kstboks 11"/>
          <p:cNvSpPr txBox="1">
            <a:spLocks noChangeArrowheads="1"/>
          </p:cNvSpPr>
          <p:nvPr/>
        </p:nvSpPr>
        <p:spPr bwMode="auto">
          <a:xfrm>
            <a:off x="1277639" y="5013176"/>
            <a:ext cx="64913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Mối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quan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hệ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thuận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chiều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giữa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đăng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ký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và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tăng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trưởng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việc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làm</a:t>
            </a:r>
            <a:endParaRPr lang="en-US" altLang="en-U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76056" y="2247606"/>
            <a:ext cx="2260848" cy="1732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420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cuộc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DNNVV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Doanh</a:t>
            </a:r>
            <a:r>
              <a:rPr lang="en-GB" dirty="0" smtClean="0"/>
              <a:t> </a:t>
            </a:r>
            <a:r>
              <a:rPr lang="en-GB" dirty="0" err="1" smtClean="0"/>
              <a:t>nghiệp</a:t>
            </a:r>
            <a:r>
              <a:rPr lang="en-GB" dirty="0" smtClean="0"/>
              <a:t> </a:t>
            </a:r>
            <a:r>
              <a:rPr lang="en-GB" dirty="0" err="1" smtClean="0"/>
              <a:t>nhỏ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vừa</a:t>
            </a:r>
            <a:r>
              <a:rPr lang="en-GB" dirty="0" smtClean="0"/>
              <a:t> (DNNVV) </a:t>
            </a:r>
            <a:r>
              <a:rPr lang="en-GB" dirty="0" err="1" smtClean="0"/>
              <a:t>tiếp</a:t>
            </a:r>
            <a:r>
              <a:rPr lang="en-GB" dirty="0" smtClean="0"/>
              <a:t> </a:t>
            </a:r>
            <a:r>
              <a:rPr lang="en-GB" dirty="0" err="1" smtClean="0"/>
              <a:t>tục</a:t>
            </a:r>
            <a:r>
              <a:rPr lang="en-GB" dirty="0" smtClean="0"/>
              <a:t> </a:t>
            </a:r>
            <a:r>
              <a:rPr lang="en-GB" dirty="0" err="1" smtClean="0"/>
              <a:t>là</a:t>
            </a:r>
            <a:r>
              <a:rPr lang="en-GB" dirty="0" smtClean="0"/>
              <a:t> </a:t>
            </a:r>
            <a:r>
              <a:rPr lang="en-GB" dirty="0" err="1" smtClean="0"/>
              <a:t>trung</a:t>
            </a:r>
            <a:r>
              <a:rPr lang="en-GB" dirty="0" smtClean="0"/>
              <a:t> </a:t>
            </a:r>
            <a:r>
              <a:rPr lang="en-GB" dirty="0" err="1" smtClean="0"/>
              <a:t>tâm</a:t>
            </a:r>
            <a:r>
              <a:rPr lang="en-GB" dirty="0" smtClean="0"/>
              <a:t> </a:t>
            </a:r>
            <a:r>
              <a:rPr lang="en-GB" dirty="0" err="1" smtClean="0"/>
              <a:t>trong</a:t>
            </a:r>
            <a:r>
              <a:rPr lang="en-GB" dirty="0" smtClean="0"/>
              <a:t> </a:t>
            </a:r>
            <a:r>
              <a:rPr lang="en-GB" dirty="0" err="1" smtClean="0"/>
              <a:t>quá</a:t>
            </a:r>
            <a:r>
              <a:rPr lang="en-GB" dirty="0" smtClean="0"/>
              <a:t> </a:t>
            </a:r>
            <a:r>
              <a:rPr lang="en-GB" dirty="0" err="1" smtClean="0"/>
              <a:t>trình</a:t>
            </a:r>
            <a:r>
              <a:rPr lang="en-GB" dirty="0" smtClean="0"/>
              <a:t> </a:t>
            </a:r>
            <a:r>
              <a:rPr lang="en-GB" dirty="0" err="1" smtClean="0"/>
              <a:t>phát</a:t>
            </a:r>
            <a:r>
              <a:rPr lang="en-GB" dirty="0" smtClean="0"/>
              <a:t> </a:t>
            </a:r>
            <a:r>
              <a:rPr lang="en-GB" dirty="0" err="1" smtClean="0"/>
              <a:t>triển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</a:t>
            </a:r>
            <a:r>
              <a:rPr lang="en-GB" dirty="0" err="1" smtClean="0"/>
              <a:t>Việt</a:t>
            </a:r>
            <a:r>
              <a:rPr lang="en-GB" dirty="0" smtClean="0"/>
              <a:t> Nam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 smtClean="0"/>
              <a:t>Đóng</a:t>
            </a:r>
            <a:r>
              <a:rPr lang="en-GB" dirty="0" smtClean="0"/>
              <a:t> </a:t>
            </a:r>
            <a:r>
              <a:rPr lang="en-GB" dirty="0" err="1" smtClean="0"/>
              <a:t>góp</a:t>
            </a:r>
            <a:r>
              <a:rPr lang="en-GB" dirty="0" smtClean="0"/>
              <a:t> </a:t>
            </a:r>
            <a:r>
              <a:rPr lang="en-GB" dirty="0" err="1" smtClean="0"/>
              <a:t>vào</a:t>
            </a:r>
            <a:r>
              <a:rPr lang="en-GB" dirty="0" smtClean="0"/>
              <a:t> </a:t>
            </a:r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kinh</a:t>
            </a:r>
            <a:r>
              <a:rPr lang="en-GB" dirty="0" smtClean="0"/>
              <a:t> </a:t>
            </a:r>
            <a:r>
              <a:rPr lang="en-GB" dirty="0" err="1" smtClean="0"/>
              <a:t>tế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việc</a:t>
            </a:r>
            <a:r>
              <a:rPr lang="en-GB" dirty="0" smtClean="0"/>
              <a:t> </a:t>
            </a:r>
            <a:r>
              <a:rPr lang="en-GB" dirty="0" err="1" smtClean="0"/>
              <a:t>làm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 smtClean="0"/>
              <a:t>Xác</a:t>
            </a:r>
            <a:r>
              <a:rPr lang="en-GB" dirty="0" smtClean="0"/>
              <a:t> </a:t>
            </a:r>
            <a:r>
              <a:rPr lang="en-GB" dirty="0" err="1" smtClean="0"/>
              <a:t>định</a:t>
            </a:r>
            <a:r>
              <a:rPr lang="en-GB" dirty="0" smtClean="0"/>
              <a:t> </a:t>
            </a:r>
            <a:r>
              <a:rPr lang="en-GB" dirty="0" err="1" smtClean="0"/>
              <a:t>đặc</a:t>
            </a:r>
            <a:r>
              <a:rPr lang="en-GB" dirty="0" smtClean="0"/>
              <a:t> </a:t>
            </a:r>
            <a:r>
              <a:rPr lang="en-GB" dirty="0" err="1" smtClean="0"/>
              <a:t>điểm</a:t>
            </a:r>
            <a:r>
              <a:rPr lang="en-GB" dirty="0" smtClean="0"/>
              <a:t> </a:t>
            </a:r>
            <a:r>
              <a:rPr lang="en-GB" dirty="0" err="1" smtClean="0"/>
              <a:t>môi</a:t>
            </a:r>
            <a:r>
              <a:rPr lang="en-GB" dirty="0" smtClean="0"/>
              <a:t> </a:t>
            </a:r>
            <a:r>
              <a:rPr lang="en-GB" dirty="0" err="1" smtClean="0"/>
              <a:t>trường</a:t>
            </a:r>
            <a:r>
              <a:rPr lang="en-GB" dirty="0" smtClean="0"/>
              <a:t> </a:t>
            </a:r>
            <a:r>
              <a:rPr lang="en-GB" dirty="0" err="1" smtClean="0"/>
              <a:t>kinh</a:t>
            </a:r>
            <a:r>
              <a:rPr lang="en-GB" dirty="0" smtClean="0"/>
              <a:t> </a:t>
            </a:r>
            <a:r>
              <a:rPr lang="en-GB" dirty="0" err="1" smtClean="0"/>
              <a:t>doanh</a:t>
            </a:r>
            <a:r>
              <a:rPr lang="en-GB" dirty="0" smtClean="0"/>
              <a:t> </a:t>
            </a:r>
            <a:r>
              <a:rPr lang="en-GB" dirty="0" err="1" smtClean="0"/>
              <a:t>mà</a:t>
            </a:r>
            <a:r>
              <a:rPr lang="en-GB" dirty="0" smtClean="0"/>
              <a:t> DNNVV </a:t>
            </a:r>
            <a:r>
              <a:rPr lang="en-GB" dirty="0" err="1" smtClean="0"/>
              <a:t>Việt</a:t>
            </a:r>
            <a:r>
              <a:rPr lang="en-GB" dirty="0" smtClean="0"/>
              <a:t> Nam </a:t>
            </a:r>
            <a:r>
              <a:rPr lang="en-GB" dirty="0" err="1" smtClean="0"/>
              <a:t>hoạt</a:t>
            </a:r>
            <a:r>
              <a:rPr lang="en-GB" dirty="0" smtClean="0"/>
              <a:t> </a:t>
            </a:r>
            <a:r>
              <a:rPr lang="en-GB" dirty="0" err="1" smtClean="0"/>
              <a:t>động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 smtClean="0"/>
              <a:t>Tính</a:t>
            </a:r>
            <a:r>
              <a:rPr lang="en-GB" dirty="0" smtClean="0"/>
              <a:t> </a:t>
            </a:r>
            <a:r>
              <a:rPr lang="en-GB" dirty="0" err="1" smtClean="0"/>
              <a:t>năng</a:t>
            </a:r>
            <a:r>
              <a:rPr lang="en-GB" dirty="0" smtClean="0"/>
              <a:t> </a:t>
            </a:r>
            <a:r>
              <a:rPr lang="en-GB" dirty="0" err="1" smtClean="0"/>
              <a:t>động</a:t>
            </a:r>
            <a:r>
              <a:rPr lang="en-GB" dirty="0" smtClean="0"/>
              <a:t> </a:t>
            </a:r>
            <a:r>
              <a:rPr lang="en-GB" dirty="0" err="1" smtClean="0"/>
              <a:t>của</a:t>
            </a:r>
            <a:r>
              <a:rPr lang="en-GB" dirty="0" smtClean="0"/>
              <a:t> DN: </a:t>
            </a:r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thức</a:t>
            </a:r>
            <a:r>
              <a:rPr lang="en-GB" dirty="0" smtClean="0"/>
              <a:t> </a:t>
            </a:r>
            <a:r>
              <a:rPr lang="en-GB" dirty="0" err="1" smtClean="0"/>
              <a:t>phát</a:t>
            </a:r>
            <a:r>
              <a:rPr lang="en-GB" dirty="0" smtClean="0"/>
              <a:t> </a:t>
            </a:r>
            <a:r>
              <a:rPr lang="en-GB" dirty="0" err="1" smtClean="0"/>
              <a:t>triển</a:t>
            </a:r>
            <a:r>
              <a:rPr lang="en-GB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 smtClean="0"/>
              <a:t>Môi</a:t>
            </a:r>
            <a:r>
              <a:rPr lang="en-GB" dirty="0" smtClean="0"/>
              <a:t> </a:t>
            </a:r>
            <a:r>
              <a:rPr lang="en-GB" dirty="0" err="1" smtClean="0"/>
              <a:t>trường</a:t>
            </a:r>
            <a:r>
              <a:rPr lang="en-GB" dirty="0" smtClean="0"/>
              <a:t> </a:t>
            </a:r>
            <a:r>
              <a:rPr lang="en-GB" dirty="0" err="1" smtClean="0"/>
              <a:t>bên</a:t>
            </a:r>
            <a:r>
              <a:rPr lang="en-GB" dirty="0" smtClean="0"/>
              <a:t> </a:t>
            </a:r>
            <a:r>
              <a:rPr lang="en-GB" dirty="0" err="1" smtClean="0"/>
              <a:t>ngoài</a:t>
            </a:r>
            <a:r>
              <a:rPr lang="en-GB" dirty="0" smtClean="0"/>
              <a:t>: </a:t>
            </a:r>
            <a:r>
              <a:rPr lang="en-GB" dirty="0" err="1" smtClean="0"/>
              <a:t>Cơ</a:t>
            </a:r>
            <a:r>
              <a:rPr lang="en-GB" dirty="0" smtClean="0"/>
              <a:t> </a:t>
            </a:r>
            <a:r>
              <a:rPr lang="en-GB" dirty="0" err="1" smtClean="0"/>
              <a:t>hội</a:t>
            </a:r>
            <a:r>
              <a:rPr lang="en-GB" dirty="0" smtClean="0"/>
              <a:t> hay </a:t>
            </a:r>
            <a:r>
              <a:rPr lang="en-GB" dirty="0" err="1" smtClean="0"/>
              <a:t>thách</a:t>
            </a:r>
            <a:r>
              <a:rPr lang="en-GB" dirty="0" smtClean="0"/>
              <a:t> </a:t>
            </a:r>
            <a:r>
              <a:rPr lang="en-GB" dirty="0" err="1" smtClean="0"/>
              <a:t>thức</a:t>
            </a:r>
            <a:r>
              <a:rPr lang="en-GB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20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charset="-128"/>
              </a:rPr>
              <a:t>Các trở ngại chính </a:t>
            </a:r>
            <a:r>
              <a:rPr lang="en-GB" dirty="0" smtClean="0">
                <a:ea typeface="ＭＳ Ｐゴシック" charset="-128"/>
              </a:rPr>
              <a:t>đối với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smtClean="0">
                <a:ea typeface="ＭＳ Ｐゴシック" charset="-128"/>
              </a:rPr>
              <a:t>tăng trưởng</a:t>
            </a:r>
          </a:p>
        </p:txBody>
      </p:sp>
      <p:graphicFrame>
        <p:nvGraphicFramePr>
          <p:cNvPr id="2867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2188" y="1323975"/>
          <a:ext cx="6678612" cy="4208463"/>
        </p:xfrm>
        <a:graphic>
          <a:graphicData uri="http://schemas.openxmlformats.org/presentationml/2006/ole">
            <p:oleObj spid="_x0000_s1026" r:id="rId3" imgW="6674568" imgH="42119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dirty="0" smtClean="0"/>
              <a:t>Đầu tư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99" r="19923" b="6514"/>
          <a:stretch/>
        </p:blipFill>
        <p:spPr bwMode="auto">
          <a:xfrm>
            <a:off x="1691680" y="1412776"/>
            <a:ext cx="5818978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boks 11"/>
          <p:cNvSpPr txBox="1">
            <a:spLocks noChangeArrowheads="1"/>
          </p:cNvSpPr>
          <p:nvPr/>
        </p:nvSpPr>
        <p:spPr bwMode="auto">
          <a:xfrm>
            <a:off x="1609079" y="4725144"/>
            <a:ext cx="649131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Tỷ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trọng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đầu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tư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thấp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hơn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so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với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năm</a:t>
            </a:r>
            <a:r>
              <a:rPr lang="en-GB" altLang="en-US" sz="1400" dirty="0" smtClean="0">
                <a:solidFill>
                  <a:schemeClr val="accent4">
                    <a:lumMod val="50000"/>
                  </a:schemeClr>
                </a:solidFill>
              </a:rPr>
              <a:t> 2011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30%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đầu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tư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mới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so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sánh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với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năm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2011</a:t>
            </a:r>
            <a:endParaRPr lang="en-US" altLang="en-US" sz="1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accent4">
                    <a:lumMod val="50000"/>
                  </a:schemeClr>
                </a:solidFill>
              </a:rPr>
              <a:t>60%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đầu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tư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lặp</a:t>
            </a: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lại</a:t>
            </a:r>
            <a:endParaRPr lang="en-US" altLang="en-US" sz="1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587 DN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không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có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đầu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tư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nào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trong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suốt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4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năm</a:t>
            </a:r>
            <a:endParaRPr lang="en-GB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Xu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hướng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đầu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4">
                    <a:lumMod val="50000"/>
                  </a:schemeClr>
                </a:solidFill>
              </a:rPr>
              <a:t>tư</a:t>
            </a:r>
            <a:endParaRPr lang="en-GB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1028700" lvl="1" eaLnBrk="1" hangingPunct="1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Tăng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theo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quy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mô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DN, DN ở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nông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thôn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miền</a:t>
            </a:r>
            <a:r>
              <a:rPr lang="en-GB" sz="1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400" dirty="0" err="1" smtClean="0">
                <a:solidFill>
                  <a:schemeClr val="accent4">
                    <a:lumMod val="50000"/>
                  </a:schemeClr>
                </a:solidFill>
              </a:rPr>
              <a:t>Bắc</a:t>
            </a:r>
            <a:endParaRPr lang="en-GB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78499" y="1950740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635849" y="1941215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788024" y="2204864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645374" y="2195339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783832" y="2934469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641182" y="2924944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635849" y="3664074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669757" y="4158605"/>
            <a:ext cx="576064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532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ea typeface="ＭＳ Ｐゴシック" charset="-128"/>
              </a:rPr>
              <a:t>Phương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err="1" smtClean="0">
                <a:ea typeface="ＭＳ Ｐゴシック" charset="-128"/>
              </a:rPr>
              <a:t>thức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err="1" smtClean="0">
                <a:ea typeface="ＭＳ Ｐゴシック" charset="-128"/>
              </a:rPr>
              <a:t>tài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err="1" smtClean="0">
                <a:ea typeface="ＭＳ Ｐゴシック" charset="-128"/>
              </a:rPr>
              <a:t>trợ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err="1" smtClean="0">
                <a:ea typeface="ＭＳ Ｐゴシック" charset="-128"/>
              </a:rPr>
              <a:t>đầu</a:t>
            </a:r>
            <a:r>
              <a:rPr lang="en-GB" dirty="0" smtClean="0">
                <a:ea typeface="ＭＳ Ｐゴシック" charset="-128"/>
              </a:rPr>
              <a:t> </a:t>
            </a:r>
            <a:r>
              <a:rPr lang="en-GB" dirty="0" err="1" smtClean="0">
                <a:ea typeface="ＭＳ Ｐゴシック" charset="-128"/>
              </a:rPr>
              <a:t>tư</a:t>
            </a:r>
            <a:r>
              <a:rPr lang="en-GB" dirty="0" smtClean="0">
                <a:ea typeface="ＭＳ Ｐゴシック" charset="-128"/>
              </a:rPr>
              <a:t>?</a:t>
            </a:r>
          </a:p>
        </p:txBody>
      </p:sp>
      <p:graphicFrame>
        <p:nvGraphicFramePr>
          <p:cNvPr id="30722" name="Content Placeholder 5"/>
          <p:cNvGraphicFramePr>
            <a:graphicFrameLocks noGrp="1"/>
          </p:cNvGraphicFramePr>
          <p:nvPr>
            <p:ph idx="1"/>
          </p:nvPr>
        </p:nvGraphicFramePr>
        <p:xfrm>
          <a:off x="992188" y="1323975"/>
          <a:ext cx="6510337" cy="3668713"/>
        </p:xfrm>
        <a:graphic>
          <a:graphicData uri="http://schemas.openxmlformats.org/presentationml/2006/ole">
            <p:oleObj spid="_x0000_s2050" r:id="rId3" imgW="6509990" imgH="3669489" progId="Excel.Sheet.8">
              <p:embed/>
            </p:oleObj>
          </a:graphicData>
        </a:graphic>
      </p:graphicFrame>
      <p:sp>
        <p:nvSpPr>
          <p:cNvPr id="7" name="Tekstboks 11"/>
          <p:cNvSpPr txBox="1">
            <a:spLocks noChangeArrowheads="1"/>
          </p:cNvSpPr>
          <p:nvPr/>
        </p:nvSpPr>
        <p:spPr bwMode="auto">
          <a:xfrm>
            <a:off x="611188" y="5068888"/>
            <a:ext cx="73453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ea typeface="+mn-ea"/>
              </a:rPr>
              <a:t>Nguồn tài chính chủ yếu cho đầu tư mới là khoản vay chính thức và lợi nhuận</a:t>
            </a:r>
            <a:endParaRPr lang="en-US" sz="1400" dirty="0" smtClean="0">
              <a:solidFill>
                <a:schemeClr val="accent4">
                  <a:lumMod val="50000"/>
                </a:schemeClr>
              </a:solidFill>
              <a:ea typeface="+mn-ea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ea typeface="+mn-ea"/>
              </a:rPr>
              <a:t>Tỷ lệ cao tài chính cho đầu tư mới là từ khoản vay phi chính thức</a:t>
            </a:r>
            <a:endParaRPr lang="en-GB" sz="1400" dirty="0">
              <a:solidFill>
                <a:schemeClr val="accent4">
                  <a:lumMod val="50000"/>
                </a:schemeClr>
              </a:solidFill>
              <a:ea typeface="+mn-ea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400" dirty="0" smtClean="0">
                <a:solidFill>
                  <a:schemeClr val="accent4">
                    <a:lumMod val="50000"/>
                  </a:schemeClr>
                </a:solidFill>
                <a:ea typeface="+mn-ea"/>
              </a:rPr>
              <a:t>DN siêu nhỏ và DN hộ gia đình dường như sử dụng khoản lợi nhuận hoặc khoản vay phi chính thức</a:t>
            </a:r>
            <a:endParaRPr lang="en-US" altLang="en-US" sz="1400" dirty="0" smtClean="0">
              <a:solidFill>
                <a:schemeClr val="accent4">
                  <a:lumMod val="50000"/>
                </a:schemeClr>
              </a:solidFill>
              <a:ea typeface="+mn-ea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ea typeface="+mn-ea"/>
              </a:rPr>
              <a:t>Các DN lớn hơn đầu tư thông qua khoản vay chính thức</a:t>
            </a:r>
            <a:endParaRPr lang="en-US" sz="1400" dirty="0" smtClean="0">
              <a:solidFill>
                <a:schemeClr val="accent4">
                  <a:lumMod val="50000"/>
                </a:schemeClr>
              </a:solidFill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Đa dạng hóa và đổi mới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8112"/>
          <a:stretch/>
        </p:blipFill>
        <p:spPr bwMode="auto">
          <a:xfrm>
            <a:off x="914400" y="1295400"/>
            <a:ext cx="701767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64403" y="4038600"/>
            <a:ext cx="7868037" cy="227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+mn-cs"/>
              </a:rPr>
              <a:t>Nhìn chung các DNNVV Việt Nam chuyên môn hóa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</a:rPr>
              <a:t>Chỉ có 11% DN sản xuất nhiều hơn 1 sản phẩm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-65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+mn-cs"/>
              </a:rPr>
              <a:t>Tương tự năm 2011, nhưng giảm đa dạng hóa hơn so với năm 2009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+mn-cs"/>
              </a:rPr>
              <a:t>Nhưng, DN ở thành thị và miền Nam tăng đa dạng hóa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+mn-cs"/>
              </a:rPr>
              <a:t>DN sản xuất sản phẩm phi kim (ISIC 28): tăng đa dạng hóa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+mn-cs"/>
              </a:rPr>
              <a:t>Đổi mới: xu hướng giảm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-65" charset="-128"/>
              </a:rPr>
              <a:t>DN sản xuất đồ nội thất (ISIC 36) có xu hướng đổi mới hơn các ngành nghề khác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870"/>
          <a:stretch/>
        </p:blipFill>
        <p:spPr bwMode="auto">
          <a:xfrm>
            <a:off x="724376" y="1700808"/>
            <a:ext cx="7485513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Đặc</a:t>
            </a:r>
            <a:r>
              <a:rPr lang="en-GB" dirty="0" smtClean="0"/>
              <a:t> </a:t>
            </a:r>
            <a:r>
              <a:rPr lang="en-GB" dirty="0" err="1" smtClean="0"/>
              <a:t>điểm</a:t>
            </a:r>
            <a:r>
              <a:rPr lang="en-GB" dirty="0" smtClean="0"/>
              <a:t> </a:t>
            </a:r>
            <a:r>
              <a:rPr lang="en-GB" dirty="0" err="1" smtClean="0"/>
              <a:t>đa</a:t>
            </a:r>
            <a:r>
              <a:rPr lang="en-GB" dirty="0" smtClean="0"/>
              <a:t> </a:t>
            </a:r>
            <a:r>
              <a:rPr lang="en-GB" dirty="0" err="1" smtClean="0"/>
              <a:t>dạng</a:t>
            </a:r>
            <a:r>
              <a:rPr lang="en-GB" dirty="0" smtClean="0"/>
              <a:t> </a:t>
            </a:r>
            <a:r>
              <a:rPr lang="en-GB" dirty="0" err="1" smtClean="0"/>
              <a:t>hóa</a:t>
            </a:r>
            <a:r>
              <a:rPr lang="en-GB" dirty="0" smtClean="0"/>
              <a:t> </a:t>
            </a:r>
            <a:r>
              <a:rPr lang="en-GB" dirty="0" err="1" smtClean="0"/>
              <a:t>và</a:t>
            </a:r>
            <a:r>
              <a:rPr lang="en-GB" dirty="0" smtClean="0"/>
              <a:t> </a:t>
            </a:r>
            <a:r>
              <a:rPr lang="en-GB" dirty="0" err="1" smtClean="0"/>
              <a:t>đổi</a:t>
            </a:r>
            <a:r>
              <a:rPr lang="en-GB" dirty="0" smtClean="0"/>
              <a:t> </a:t>
            </a:r>
            <a:r>
              <a:rPr lang="en-GB" dirty="0" err="1" smtClean="0"/>
              <a:t>mới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178" y="4581128"/>
            <a:ext cx="7649246" cy="1080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lớn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</a:t>
            </a:r>
            <a:r>
              <a:rPr lang="en-GB" sz="1400" dirty="0" err="1" smtClean="0"/>
              <a:t>đa</a:t>
            </a:r>
            <a:r>
              <a:rPr lang="en-GB" sz="1400" dirty="0" smtClean="0"/>
              <a:t> </a:t>
            </a:r>
            <a:r>
              <a:rPr lang="en-GB" sz="1400" dirty="0" err="1" smtClean="0"/>
              <a:t>dạng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đổi</a:t>
            </a:r>
            <a:r>
              <a:rPr lang="en-GB" sz="1400" dirty="0" smtClean="0"/>
              <a:t> </a:t>
            </a:r>
            <a:r>
              <a:rPr lang="en-GB" sz="1400" dirty="0" err="1" smtClean="0"/>
              <a:t>mới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(</a:t>
            </a:r>
            <a:r>
              <a:rPr lang="en-GB" sz="1400" dirty="0" err="1" smtClean="0"/>
              <a:t>Đổi</a:t>
            </a:r>
            <a:r>
              <a:rPr lang="en-GB" sz="1400" dirty="0" smtClean="0"/>
              <a:t> </a:t>
            </a:r>
            <a:r>
              <a:rPr lang="en-GB" sz="1400" dirty="0" err="1" smtClean="0"/>
              <a:t>mới</a:t>
            </a:r>
            <a:r>
              <a:rPr lang="en-GB" sz="1400" dirty="0" smtClean="0"/>
              <a:t>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DN </a:t>
            </a:r>
            <a:r>
              <a:rPr lang="en-GB" sz="1400" dirty="0" err="1" smtClean="0"/>
              <a:t>hộ</a:t>
            </a:r>
            <a:r>
              <a:rPr lang="en-GB" sz="1400" dirty="0" smtClean="0"/>
              <a:t> </a:t>
            </a:r>
            <a:r>
              <a:rPr lang="en-GB" sz="1400" dirty="0" err="1" smtClean="0"/>
              <a:t>gia</a:t>
            </a:r>
            <a:r>
              <a:rPr lang="en-GB" sz="1400" dirty="0" smtClean="0"/>
              <a:t> </a:t>
            </a:r>
            <a:r>
              <a:rPr lang="en-GB" sz="1400" dirty="0" err="1" smtClean="0"/>
              <a:t>đình</a:t>
            </a:r>
            <a:r>
              <a:rPr lang="en-GB" sz="1400" dirty="0" smtClean="0"/>
              <a:t>, </a:t>
            </a:r>
            <a:r>
              <a:rPr lang="en-GB" sz="1400" dirty="0" err="1" smtClean="0"/>
              <a:t>thành</a:t>
            </a:r>
            <a:r>
              <a:rPr lang="en-GB" sz="1400" dirty="0" smtClean="0"/>
              <a:t> </a:t>
            </a:r>
            <a:r>
              <a:rPr lang="en-GB" sz="1400" dirty="0" err="1" smtClean="0"/>
              <a:t>thị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miền</a:t>
            </a:r>
            <a:r>
              <a:rPr lang="en-GB" sz="1400" dirty="0" smtClean="0"/>
              <a:t> Nam </a:t>
            </a:r>
            <a:r>
              <a:rPr lang="en-GB" sz="1400" dirty="0" err="1" smtClean="0"/>
              <a:t>ít</a:t>
            </a:r>
            <a:r>
              <a:rPr lang="en-GB" sz="1400" dirty="0" smtClean="0"/>
              <a:t> </a:t>
            </a:r>
            <a:r>
              <a:rPr lang="en-GB" sz="1400" dirty="0" err="1" smtClean="0"/>
              <a:t>đa</a:t>
            </a:r>
            <a:r>
              <a:rPr lang="en-GB" sz="1400" dirty="0" smtClean="0"/>
              <a:t> </a:t>
            </a:r>
            <a:r>
              <a:rPr lang="en-GB" sz="1400" dirty="0" err="1" smtClean="0"/>
              <a:t>dạng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 smtClean="0"/>
              <a:t>Biến</a:t>
            </a:r>
            <a:r>
              <a:rPr lang="en-GB" sz="1400" dirty="0" smtClean="0"/>
              <a:t> </a:t>
            </a:r>
            <a:r>
              <a:rPr lang="en-GB" sz="1400" dirty="0" err="1" smtClean="0"/>
              <a:t>giả</a:t>
            </a:r>
            <a:r>
              <a:rPr lang="en-GB" sz="1400" dirty="0" smtClean="0"/>
              <a:t> </a:t>
            </a:r>
            <a:r>
              <a:rPr lang="en-GB" sz="1400" dirty="0" err="1" smtClean="0"/>
              <a:t>thời</a:t>
            </a:r>
            <a:r>
              <a:rPr lang="en-GB" sz="1400" dirty="0" smtClean="0"/>
              <a:t> </a:t>
            </a:r>
            <a:r>
              <a:rPr lang="en-GB" sz="1400" dirty="0" err="1" smtClean="0"/>
              <a:t>gian</a:t>
            </a:r>
            <a:r>
              <a:rPr lang="en-GB" sz="1400" dirty="0" smtClean="0"/>
              <a:t> </a:t>
            </a:r>
            <a:r>
              <a:rPr lang="en-GB" sz="1400" dirty="0" err="1" smtClean="0"/>
              <a:t>khẳng</a:t>
            </a:r>
            <a:r>
              <a:rPr lang="en-GB" sz="1400" dirty="0" smtClean="0"/>
              <a:t> </a:t>
            </a:r>
            <a:r>
              <a:rPr lang="en-GB" sz="1400" dirty="0" err="1" smtClean="0"/>
              <a:t>định</a:t>
            </a:r>
            <a:r>
              <a:rPr lang="en-GB" sz="1400" dirty="0" smtClean="0"/>
              <a:t> DN </a:t>
            </a:r>
            <a:r>
              <a:rPr lang="en-GB" sz="1400" dirty="0" err="1" smtClean="0"/>
              <a:t>ít</a:t>
            </a:r>
            <a:r>
              <a:rPr lang="en-GB" sz="1400" dirty="0" smtClean="0"/>
              <a:t> </a:t>
            </a:r>
            <a:r>
              <a:rPr lang="en-GB" sz="1400" dirty="0" err="1" smtClean="0"/>
              <a:t>đổi</a:t>
            </a:r>
            <a:r>
              <a:rPr lang="en-GB" sz="1400" dirty="0" smtClean="0"/>
              <a:t> </a:t>
            </a:r>
            <a:r>
              <a:rPr lang="en-GB" sz="1400" dirty="0" err="1" smtClean="0"/>
              <a:t>mới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so </a:t>
            </a:r>
            <a:r>
              <a:rPr lang="en-GB" sz="1400" dirty="0" err="1" smtClean="0"/>
              <a:t>với</a:t>
            </a:r>
            <a:r>
              <a:rPr lang="en-GB" sz="1400" dirty="0" smtClean="0"/>
              <a:t> </a:t>
            </a:r>
            <a:r>
              <a:rPr lang="en-GB" sz="1400" dirty="0" err="1" smtClean="0"/>
              <a:t>năm</a:t>
            </a:r>
            <a:r>
              <a:rPr lang="en-GB" sz="1400" dirty="0" smtClean="0"/>
              <a:t> 2011</a:t>
            </a:r>
            <a:endParaRPr lang="en-US" sz="1400" dirty="0" smtClean="0"/>
          </a:p>
        </p:txBody>
      </p:sp>
      <p:sp>
        <p:nvSpPr>
          <p:cNvPr id="6" name="Oval 5"/>
          <p:cNvSpPr/>
          <p:nvPr/>
        </p:nvSpPr>
        <p:spPr>
          <a:xfrm>
            <a:off x="3168336" y="2080947"/>
            <a:ext cx="648072" cy="21368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909352" y="2852937"/>
            <a:ext cx="598751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606964" y="2072068"/>
            <a:ext cx="616507" cy="22256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624720" y="2852937"/>
            <a:ext cx="598751" cy="21602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261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Khủng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hoảng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toàn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cầu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DNNVV</a:t>
            </a:r>
            <a:endParaRPr lang="en-GB" dirty="0"/>
          </a:p>
        </p:txBody>
      </p:sp>
      <p:pic>
        <p:nvPicPr>
          <p:cNvPr id="12289" name="Picture 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247" r="27645" b="13373"/>
          <a:stretch/>
        </p:blipFill>
        <p:spPr bwMode="auto">
          <a:xfrm>
            <a:off x="2483974" y="1340768"/>
            <a:ext cx="4176053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694" r="17834" b="12863"/>
          <a:stretch/>
        </p:blipFill>
        <p:spPr bwMode="auto">
          <a:xfrm>
            <a:off x="1578883" y="3068960"/>
            <a:ext cx="598623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07417" y="5229200"/>
            <a:ext cx="69291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dirty="0" err="1" smtClean="0"/>
              <a:t>Tất</a:t>
            </a:r>
            <a:r>
              <a:rPr lang="en-US" sz="1400" dirty="0" smtClean="0"/>
              <a:t> </a:t>
            </a:r>
            <a:r>
              <a:rPr lang="en-US" sz="1400" dirty="0" err="1" smtClean="0"/>
              <a:t>cả</a:t>
            </a:r>
            <a:r>
              <a:rPr lang="en-US" sz="1400" dirty="0" smtClean="0"/>
              <a:t> </a:t>
            </a:r>
            <a:r>
              <a:rPr lang="en-US" sz="1400" dirty="0" err="1" smtClean="0"/>
              <a:t>các</a:t>
            </a:r>
            <a:r>
              <a:rPr lang="en-US" sz="1400" dirty="0" smtClean="0"/>
              <a:t> </a:t>
            </a:r>
            <a:r>
              <a:rPr lang="en-US" sz="1400" dirty="0" err="1" smtClean="0"/>
              <a:t>loại</a:t>
            </a:r>
            <a:r>
              <a:rPr lang="en-US" sz="1400" dirty="0" smtClean="0"/>
              <a:t> DNNVV </a:t>
            </a:r>
            <a:r>
              <a:rPr lang="en-US" sz="1400" dirty="0" err="1" smtClean="0"/>
              <a:t>đều</a:t>
            </a:r>
            <a:r>
              <a:rPr lang="en-US" sz="1400" dirty="0" smtClean="0"/>
              <a:t> </a:t>
            </a:r>
            <a:r>
              <a:rPr lang="en-US" sz="1400" dirty="0" err="1" smtClean="0"/>
              <a:t>bị</a:t>
            </a:r>
            <a:r>
              <a:rPr lang="en-US" sz="1400" dirty="0" smtClean="0"/>
              <a:t> </a:t>
            </a:r>
            <a:r>
              <a:rPr lang="en-US" sz="1400" dirty="0" err="1" smtClean="0"/>
              <a:t>ảnh</a:t>
            </a:r>
            <a:r>
              <a:rPr lang="en-US" sz="1400" dirty="0" smtClean="0"/>
              <a:t> </a:t>
            </a:r>
            <a:r>
              <a:rPr lang="en-US" sz="1400" dirty="0" err="1" smtClean="0"/>
              <a:t>hưởng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DN </a:t>
            </a:r>
            <a:r>
              <a:rPr lang="en-US" sz="1400" dirty="0" err="1" smtClean="0"/>
              <a:t>nhỏ</a:t>
            </a:r>
            <a:r>
              <a:rPr lang="en-US" sz="1400" dirty="0" smtClean="0"/>
              <a:t> </a:t>
            </a:r>
            <a:r>
              <a:rPr lang="en-US" sz="1400" dirty="0" err="1" smtClean="0"/>
              <a:t>và</a:t>
            </a:r>
            <a:r>
              <a:rPr lang="en-US" sz="1400" dirty="0" smtClean="0"/>
              <a:t> </a:t>
            </a:r>
            <a:r>
              <a:rPr lang="en-US" sz="1400" dirty="0" err="1" smtClean="0"/>
              <a:t>vừa</a:t>
            </a:r>
            <a:r>
              <a:rPr lang="en-US" sz="1400" dirty="0" smtClean="0"/>
              <a:t> </a:t>
            </a:r>
            <a:r>
              <a:rPr lang="en-US" sz="1400" dirty="0" err="1" smtClean="0"/>
              <a:t>cảm</a:t>
            </a:r>
            <a:r>
              <a:rPr lang="en-US" sz="1400" dirty="0" smtClean="0"/>
              <a:t> </a:t>
            </a:r>
            <a:r>
              <a:rPr lang="en-US" sz="1400" dirty="0" err="1" smtClean="0"/>
              <a:t>nhận</a:t>
            </a:r>
            <a:r>
              <a:rPr lang="en-US" sz="1400" dirty="0" smtClean="0"/>
              <a:t> </a:t>
            </a:r>
            <a:r>
              <a:rPr lang="en-US" sz="1400" dirty="0" err="1" smtClean="0"/>
              <a:t>khó</a:t>
            </a:r>
            <a:r>
              <a:rPr lang="en-US" sz="1400" dirty="0" smtClean="0"/>
              <a:t> </a:t>
            </a:r>
            <a:r>
              <a:rPr lang="en-US" sz="1400" dirty="0" err="1" smtClean="0"/>
              <a:t>khăn</a:t>
            </a:r>
            <a:r>
              <a:rPr lang="en-US" sz="1400" dirty="0" smtClean="0"/>
              <a:t> </a:t>
            </a:r>
            <a:r>
              <a:rPr lang="en-US" sz="1400" dirty="0" err="1" smtClean="0"/>
              <a:t>hơn</a:t>
            </a:r>
            <a:r>
              <a:rPr lang="en-US" sz="1400" dirty="0" smtClean="0"/>
              <a:t> DN </a:t>
            </a:r>
            <a:r>
              <a:rPr lang="en-US" sz="1400" dirty="0" err="1" smtClean="0"/>
              <a:t>siêu</a:t>
            </a:r>
            <a:r>
              <a:rPr lang="en-US" sz="1400" dirty="0" smtClean="0"/>
              <a:t> </a:t>
            </a:r>
            <a:r>
              <a:rPr lang="en-US" sz="1400" dirty="0" err="1" smtClean="0"/>
              <a:t>nhỏ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DN ở </a:t>
            </a:r>
            <a:r>
              <a:rPr lang="en-US" sz="1400" dirty="0" err="1" smtClean="0"/>
              <a:t>thành</a:t>
            </a:r>
            <a:r>
              <a:rPr lang="en-US" sz="1400" dirty="0" smtClean="0"/>
              <a:t> </a:t>
            </a:r>
            <a:r>
              <a:rPr lang="en-US" sz="1400" dirty="0" err="1" smtClean="0"/>
              <a:t>thị</a:t>
            </a:r>
            <a:r>
              <a:rPr lang="en-US" sz="1400" dirty="0" smtClean="0"/>
              <a:t>, </a:t>
            </a:r>
            <a:r>
              <a:rPr lang="en-US" sz="1400" dirty="0" err="1" smtClean="0"/>
              <a:t>miền</a:t>
            </a:r>
            <a:r>
              <a:rPr lang="en-US" sz="1400" dirty="0" smtClean="0"/>
              <a:t> </a:t>
            </a:r>
            <a:r>
              <a:rPr lang="en-US" sz="1400" dirty="0" err="1" smtClean="0"/>
              <a:t>Bắc</a:t>
            </a:r>
            <a:r>
              <a:rPr lang="en-US" sz="1400" dirty="0" smtClean="0"/>
              <a:t> </a:t>
            </a:r>
            <a:r>
              <a:rPr lang="en-US" sz="1400" dirty="0" err="1" smtClean="0"/>
              <a:t>khó</a:t>
            </a:r>
            <a:r>
              <a:rPr lang="en-US" sz="1400" dirty="0" smtClean="0"/>
              <a:t> </a:t>
            </a:r>
            <a:r>
              <a:rPr lang="en-US" sz="1400" dirty="0" err="1" smtClean="0"/>
              <a:t>khăn</a:t>
            </a:r>
            <a:r>
              <a:rPr lang="en-US" sz="1400" dirty="0" smtClean="0"/>
              <a:t> </a:t>
            </a:r>
            <a:r>
              <a:rPr lang="en-US" sz="1400" dirty="0" err="1" smtClean="0"/>
              <a:t>hơn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8% DN </a:t>
            </a:r>
            <a:r>
              <a:rPr lang="en-GB" sz="1400" dirty="0" err="1" smtClean="0"/>
              <a:t>trong</a:t>
            </a:r>
            <a:r>
              <a:rPr lang="en-GB" sz="1400" dirty="0" smtClean="0"/>
              <a:t> </a:t>
            </a:r>
            <a:r>
              <a:rPr lang="en-GB" sz="1400" dirty="0" err="1" smtClean="0"/>
              <a:t>cuộc</a:t>
            </a:r>
            <a:r>
              <a:rPr lang="en-GB" sz="1400" dirty="0" smtClean="0"/>
              <a:t> </a:t>
            </a:r>
            <a:r>
              <a:rPr lang="en-GB" sz="1400" dirty="0" err="1" smtClean="0"/>
              <a:t>điều</a:t>
            </a:r>
            <a:r>
              <a:rPr lang="en-GB" sz="1400" dirty="0" smtClean="0"/>
              <a:t> </a:t>
            </a:r>
            <a:r>
              <a:rPr lang="en-GB" sz="1400" dirty="0" err="1" smtClean="0"/>
              <a:t>tra</a:t>
            </a:r>
            <a:r>
              <a:rPr lang="en-GB" sz="1400" dirty="0" smtClean="0"/>
              <a:t> </a:t>
            </a:r>
            <a:r>
              <a:rPr lang="en-GB" sz="1400" dirty="0" err="1" smtClean="0"/>
              <a:t>năm</a:t>
            </a:r>
            <a:r>
              <a:rPr lang="en-GB" sz="1400" dirty="0" smtClean="0"/>
              <a:t> 2013 tin </a:t>
            </a:r>
            <a:r>
              <a:rPr lang="en-GB" sz="1400" dirty="0" err="1" smtClean="0"/>
              <a:t>rằng</a:t>
            </a:r>
            <a:r>
              <a:rPr lang="en-GB" sz="1400" dirty="0" smtClean="0"/>
              <a:t> </a:t>
            </a:r>
            <a:r>
              <a:rPr lang="en-GB" sz="1400" dirty="0" err="1" smtClean="0"/>
              <a:t>khủng</a:t>
            </a:r>
            <a:r>
              <a:rPr lang="en-GB" sz="1400" dirty="0" smtClean="0"/>
              <a:t> </a:t>
            </a:r>
            <a:r>
              <a:rPr lang="en-GB" sz="1400" dirty="0" err="1" smtClean="0"/>
              <a:t>hoảng</a:t>
            </a:r>
            <a:r>
              <a:rPr lang="en-GB" sz="1400" dirty="0" smtClean="0"/>
              <a:t> </a:t>
            </a:r>
            <a:r>
              <a:rPr lang="en-GB" sz="1400" dirty="0" err="1" smtClean="0"/>
              <a:t>toàn</a:t>
            </a:r>
            <a:r>
              <a:rPr lang="en-GB" sz="1400" dirty="0" smtClean="0"/>
              <a:t> </a:t>
            </a:r>
            <a:r>
              <a:rPr lang="en-GB" sz="1400" dirty="0" err="1" smtClean="0"/>
              <a:t>cầu</a:t>
            </a:r>
            <a:r>
              <a:rPr lang="en-GB" sz="1400" dirty="0" smtClean="0"/>
              <a:t> </a:t>
            </a:r>
            <a:r>
              <a:rPr lang="en-GB" sz="1400" dirty="0" err="1" smtClean="0"/>
              <a:t>mang</a:t>
            </a:r>
            <a:r>
              <a:rPr lang="en-GB" sz="1400" dirty="0" smtClean="0"/>
              <a:t> </a:t>
            </a:r>
            <a:r>
              <a:rPr lang="en-GB" sz="1400" dirty="0" err="1" smtClean="0"/>
              <a:t>lại</a:t>
            </a:r>
            <a:r>
              <a:rPr lang="en-GB" sz="1400" dirty="0" smtClean="0"/>
              <a:t> </a:t>
            </a:r>
            <a:r>
              <a:rPr lang="en-GB" sz="1400" dirty="0" err="1" smtClean="0"/>
              <a:t>cơ</a:t>
            </a:r>
            <a:r>
              <a:rPr lang="en-GB" sz="1400" dirty="0" smtClean="0"/>
              <a:t> </a:t>
            </a:r>
            <a:r>
              <a:rPr lang="en-GB" sz="1400" dirty="0" err="1" smtClean="0"/>
              <a:t>hội</a:t>
            </a:r>
            <a:r>
              <a:rPr lang="en-US" sz="1400" dirty="0" smtClean="0"/>
              <a:t> (5%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năm</a:t>
            </a:r>
            <a:r>
              <a:rPr lang="en-US" sz="1400" dirty="0" smtClean="0"/>
              <a:t> 2011; 12% </a:t>
            </a:r>
            <a:r>
              <a:rPr lang="en-US" sz="1400" dirty="0" err="1" smtClean="0"/>
              <a:t>trong</a:t>
            </a:r>
            <a:r>
              <a:rPr lang="en-US" sz="1400" dirty="0" smtClean="0"/>
              <a:t> </a:t>
            </a:r>
            <a:r>
              <a:rPr lang="en-US" sz="1400" dirty="0" err="1" smtClean="0"/>
              <a:t>năm</a:t>
            </a:r>
            <a:r>
              <a:rPr lang="en-US" sz="1400" dirty="0" smtClean="0"/>
              <a:t> 2009)</a:t>
            </a:r>
            <a:endParaRPr lang="en-US" sz="1400" kern="0" dirty="0" smtClean="0"/>
          </a:p>
        </p:txBody>
      </p:sp>
      <p:sp>
        <p:nvSpPr>
          <p:cNvPr id="8" name="Oval 7"/>
          <p:cNvSpPr/>
          <p:nvPr/>
        </p:nvSpPr>
        <p:spPr>
          <a:xfrm>
            <a:off x="5957908" y="1844824"/>
            <a:ext cx="461637" cy="4498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66978" y="3342935"/>
            <a:ext cx="461637" cy="4498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667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Kết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luận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gợi</a:t>
            </a:r>
            <a:r>
              <a:rPr lang="en-US" altLang="en-US" dirty="0" smtClean="0"/>
              <a:t> ý </a:t>
            </a:r>
            <a:r>
              <a:rPr lang="en-US" altLang="en-US" dirty="0" err="1" smtClean="0"/>
              <a:t>chính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sách</a:t>
            </a:r>
            <a:r>
              <a:rPr lang="en-US" altLang="en-US" dirty="0" smtClean="0"/>
              <a:t>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7129412" cy="5150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Quy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mô</a:t>
            </a:r>
            <a:r>
              <a:rPr lang="en-GB" sz="1400" b="1" dirty="0" smtClean="0"/>
              <a:t> DN </a:t>
            </a:r>
            <a:r>
              <a:rPr lang="en-GB" sz="1400" b="1" dirty="0" err="1" smtClean="0"/>
              <a:t>trung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bình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giảm</a:t>
            </a:r>
            <a:endParaRPr lang="en-GB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DNNVV </a:t>
            </a:r>
            <a:r>
              <a:rPr lang="en-GB" sz="1400" dirty="0" err="1" smtClean="0"/>
              <a:t>đang</a:t>
            </a:r>
            <a:r>
              <a:rPr lang="en-GB" sz="1400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quy</a:t>
            </a:r>
            <a:r>
              <a:rPr lang="en-GB" sz="1400" dirty="0" smtClean="0"/>
              <a:t> </a:t>
            </a:r>
            <a:r>
              <a:rPr lang="en-GB" sz="1400" dirty="0" err="1" smtClean="0"/>
              <a:t>mô</a:t>
            </a:r>
            <a:r>
              <a:rPr lang="en-GB" sz="1400" dirty="0" smtClean="0"/>
              <a:t> </a:t>
            </a:r>
            <a:r>
              <a:rPr lang="en-GB" sz="1400" dirty="0" err="1" smtClean="0"/>
              <a:t>lao</a:t>
            </a:r>
            <a:r>
              <a:rPr lang="en-GB" sz="1400" dirty="0" smtClean="0"/>
              <a:t> </a:t>
            </a:r>
            <a:r>
              <a:rPr lang="en-GB" sz="1400" dirty="0" err="1" smtClean="0"/>
              <a:t>động</a:t>
            </a:r>
            <a:r>
              <a:rPr lang="en-GB" sz="1400" dirty="0" smtClean="0"/>
              <a:t> </a:t>
            </a:r>
            <a:r>
              <a:rPr lang="en-GB" sz="1400" dirty="0" err="1" smtClean="0"/>
              <a:t>toàn</a:t>
            </a:r>
            <a:r>
              <a:rPr lang="en-GB" sz="1400" dirty="0" smtClean="0"/>
              <a:t> </a:t>
            </a:r>
            <a:r>
              <a:rPr lang="en-GB" sz="1400" dirty="0" err="1" smtClean="0"/>
              <a:t>thời</a:t>
            </a:r>
            <a:r>
              <a:rPr lang="en-GB" sz="1400" dirty="0" smtClean="0"/>
              <a:t> </a:t>
            </a:r>
            <a:r>
              <a:rPr lang="en-GB" sz="1400" dirty="0" err="1" smtClean="0"/>
              <a:t>gian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endParaRPr lang="en-GB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Năng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suất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lao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động</a:t>
            </a:r>
            <a:r>
              <a:rPr lang="en-GB" sz="1400" b="1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giữa</a:t>
            </a:r>
            <a:r>
              <a:rPr lang="en-GB" sz="1400" dirty="0" smtClean="0"/>
              <a:t> </a:t>
            </a:r>
            <a:r>
              <a:rPr lang="en-GB" sz="1400" dirty="0" err="1" smtClean="0"/>
              <a:t>hai</a:t>
            </a:r>
            <a:r>
              <a:rPr lang="en-GB" sz="1400" dirty="0" smtClean="0"/>
              <a:t> </a:t>
            </a:r>
            <a:r>
              <a:rPr lang="en-GB" sz="1400" dirty="0" err="1" smtClean="0"/>
              <a:t>cuộc</a:t>
            </a:r>
            <a:r>
              <a:rPr lang="en-GB" sz="1400" dirty="0" smtClean="0"/>
              <a:t> </a:t>
            </a:r>
            <a:r>
              <a:rPr lang="en-GB" sz="1400" dirty="0" err="1" smtClean="0"/>
              <a:t>điều</a:t>
            </a:r>
            <a:r>
              <a:rPr lang="en-GB" sz="1400" dirty="0" smtClean="0"/>
              <a:t> </a:t>
            </a:r>
            <a:r>
              <a:rPr lang="en-GB" sz="1400" dirty="0" err="1" smtClean="0"/>
              <a:t>tra</a:t>
            </a:r>
            <a:r>
              <a:rPr lang="en-GB" sz="1400" dirty="0" smtClean="0"/>
              <a:t> 2011 </a:t>
            </a:r>
            <a:r>
              <a:rPr lang="en-GB" sz="1400" dirty="0" err="1" smtClean="0"/>
              <a:t>và</a:t>
            </a:r>
            <a:r>
              <a:rPr lang="en-GB" sz="1400" dirty="0" smtClean="0"/>
              <a:t> 2013, </a:t>
            </a:r>
            <a:r>
              <a:rPr lang="en-GB" sz="1400" dirty="0" err="1" smtClean="0"/>
              <a:t>đặc</a:t>
            </a:r>
            <a:r>
              <a:rPr lang="en-GB" sz="1400" dirty="0" smtClean="0"/>
              <a:t> </a:t>
            </a:r>
            <a:r>
              <a:rPr lang="en-GB" sz="1400" dirty="0" err="1" smtClean="0"/>
              <a:t>biệt</a:t>
            </a:r>
            <a:r>
              <a:rPr lang="en-GB" sz="1400" dirty="0" smtClean="0"/>
              <a:t> </a:t>
            </a:r>
            <a:r>
              <a:rPr lang="en-GB" sz="1400" dirty="0" err="1" smtClean="0"/>
              <a:t>đối</a:t>
            </a:r>
            <a:r>
              <a:rPr lang="en-GB" sz="1400" dirty="0" smtClean="0"/>
              <a:t> </a:t>
            </a:r>
            <a:r>
              <a:rPr lang="en-GB" sz="1400" dirty="0" err="1" smtClean="0"/>
              <a:t>với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ở </a:t>
            </a:r>
            <a:r>
              <a:rPr lang="en-GB" sz="1400" dirty="0" err="1" smtClean="0"/>
              <a:t>nông</a:t>
            </a:r>
            <a:r>
              <a:rPr lang="en-GB" sz="1400" dirty="0" smtClean="0"/>
              <a:t> </a:t>
            </a:r>
            <a:r>
              <a:rPr lang="en-GB" sz="1400" dirty="0" err="1" smtClean="0"/>
              <a:t>thôn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Môi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trường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kinh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doanh</a:t>
            </a:r>
            <a:endParaRPr lang="en-GB" sz="1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err="1" smtClean="0"/>
              <a:t>Rất</a:t>
            </a:r>
            <a:r>
              <a:rPr lang="en-GB" sz="1400" dirty="0" smtClean="0"/>
              <a:t> </a:t>
            </a:r>
            <a:r>
              <a:rPr lang="en-GB" sz="1400" dirty="0" err="1" smtClean="0"/>
              <a:t>ít</a:t>
            </a:r>
            <a:r>
              <a:rPr lang="en-GB" sz="1400" dirty="0" smtClean="0"/>
              <a:t> DN </a:t>
            </a:r>
            <a:r>
              <a:rPr lang="en-GB" sz="1400" dirty="0" err="1" smtClean="0"/>
              <a:t>không</a:t>
            </a:r>
            <a:r>
              <a:rPr lang="en-GB" sz="1400" dirty="0" smtClean="0"/>
              <a:t> </a:t>
            </a:r>
            <a:r>
              <a:rPr lang="en-GB" sz="1400" dirty="0" err="1" smtClean="0"/>
              <a:t>có</a:t>
            </a:r>
            <a:r>
              <a:rPr lang="en-GB" sz="1400" dirty="0" smtClean="0"/>
              <a:t> </a:t>
            </a:r>
            <a:r>
              <a:rPr lang="en-GB" sz="1400" b="1" dirty="0" err="1" smtClean="0"/>
              <a:t>trở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ngại</a:t>
            </a:r>
            <a:endParaRPr lang="en-GB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smtClean="0"/>
              <a:t>Phi </a:t>
            </a:r>
            <a:r>
              <a:rPr lang="en-GB" sz="1400" b="1" dirty="0" err="1" smtClean="0"/>
              <a:t>chính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thức</a:t>
            </a:r>
            <a:r>
              <a:rPr lang="en-GB" sz="1400" b="1" dirty="0" smtClean="0"/>
              <a:t> </a:t>
            </a:r>
            <a:r>
              <a:rPr lang="en-GB" sz="1400" dirty="0" err="1" smtClean="0"/>
              <a:t>trong</a:t>
            </a:r>
            <a:r>
              <a:rPr lang="en-GB" sz="1400" dirty="0" smtClean="0"/>
              <a:t> chi </a:t>
            </a:r>
            <a:r>
              <a:rPr lang="en-GB" sz="1400" dirty="0" err="1" smtClean="0"/>
              <a:t>phí</a:t>
            </a:r>
            <a:r>
              <a:rPr lang="en-GB" sz="1400" dirty="0" smtClean="0"/>
              <a:t>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tiếp</a:t>
            </a:r>
            <a:r>
              <a:rPr lang="en-GB" sz="1400" dirty="0" smtClean="0"/>
              <a:t> </a:t>
            </a:r>
            <a:r>
              <a:rPr lang="en-GB" sz="1400" dirty="0" err="1" smtClean="0"/>
              <a:t>cận</a:t>
            </a:r>
            <a:r>
              <a:rPr lang="en-GB" sz="1400" dirty="0" smtClean="0"/>
              <a:t> </a:t>
            </a:r>
            <a:r>
              <a:rPr lang="en-GB" sz="1400" dirty="0" err="1" smtClean="0"/>
              <a:t>tài</a:t>
            </a:r>
            <a:r>
              <a:rPr lang="en-GB" sz="1400" dirty="0" smtClean="0"/>
              <a:t> </a:t>
            </a: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tiếp</a:t>
            </a:r>
            <a:r>
              <a:rPr lang="en-GB" sz="1400" dirty="0" smtClean="0"/>
              <a:t> </a:t>
            </a:r>
            <a:r>
              <a:rPr lang="en-GB" sz="1400" dirty="0" err="1" smtClean="0"/>
              <a:t>tục</a:t>
            </a:r>
            <a:r>
              <a:rPr lang="en-GB" sz="1400" dirty="0" smtClean="0"/>
              <a:t> </a:t>
            </a:r>
            <a:r>
              <a:rPr lang="en-GB" sz="1400" dirty="0" err="1" smtClean="0"/>
              <a:t>là</a:t>
            </a:r>
            <a:r>
              <a:rPr lang="en-GB" sz="1400" dirty="0" smtClean="0"/>
              <a:t> </a:t>
            </a:r>
            <a:r>
              <a:rPr lang="en-GB" sz="1400" dirty="0" err="1" smtClean="0"/>
              <a:t>một</a:t>
            </a:r>
            <a:r>
              <a:rPr lang="en-GB" sz="1400" dirty="0" smtClean="0"/>
              <a:t> </a:t>
            </a:r>
            <a:r>
              <a:rPr lang="en-GB" sz="1400" dirty="0" err="1" smtClean="0"/>
              <a:t>vài</a:t>
            </a:r>
            <a:r>
              <a:rPr lang="en-GB" sz="1400" dirty="0" smtClean="0"/>
              <a:t> </a:t>
            </a:r>
            <a:r>
              <a:rPr lang="en-GB" sz="1400" dirty="0" err="1" smtClean="0"/>
              <a:t>vấn</a:t>
            </a:r>
            <a:r>
              <a:rPr lang="en-GB" sz="1400" dirty="0" smtClean="0"/>
              <a:t> </a:t>
            </a:r>
            <a:r>
              <a:rPr lang="en-GB" sz="1400" dirty="0" err="1" smtClean="0"/>
              <a:t>đề</a:t>
            </a:r>
            <a:r>
              <a:rPr lang="en-GB" sz="1400" dirty="0" smtClean="0"/>
              <a:t> </a:t>
            </a:r>
            <a:r>
              <a:rPr lang="en-GB" sz="1400" dirty="0" err="1" smtClean="0"/>
              <a:t>nghiêm</a:t>
            </a:r>
            <a:r>
              <a:rPr lang="en-GB" sz="1400" dirty="0" smtClean="0"/>
              <a:t> </a:t>
            </a:r>
            <a:r>
              <a:rPr lang="en-GB" sz="1400" dirty="0" err="1" smtClean="0"/>
              <a:t>trọng</a:t>
            </a:r>
            <a:r>
              <a:rPr lang="en-GB" sz="1400" dirty="0" smtClean="0"/>
              <a:t> </a:t>
            </a:r>
            <a:r>
              <a:rPr lang="en-GB" sz="1400" dirty="0" err="1" smtClean="0"/>
              <a:t>nhất</a:t>
            </a: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Chính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thức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hóa</a:t>
            </a:r>
            <a:r>
              <a:rPr lang="en-GB" sz="1400" b="1" dirty="0" smtClean="0"/>
              <a:t> </a:t>
            </a:r>
            <a:r>
              <a:rPr lang="en-GB" sz="1400" dirty="0" err="1" smtClean="0"/>
              <a:t>chậm</a:t>
            </a:r>
            <a:r>
              <a:rPr lang="en-GB" sz="1400" dirty="0" smtClean="0"/>
              <a:t> </a:t>
            </a:r>
            <a:r>
              <a:rPr lang="en-GB" sz="1400" dirty="0" err="1" smtClean="0"/>
              <a:t>lại</a:t>
            </a:r>
            <a:endParaRPr lang="en-GB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Tỷ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lệ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đầu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tư</a:t>
            </a:r>
            <a:r>
              <a:rPr lang="en-GB" sz="1400" b="1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, </a:t>
            </a:r>
            <a:r>
              <a:rPr lang="en-GB" sz="1400" dirty="0" err="1" smtClean="0"/>
              <a:t>đặc</a:t>
            </a:r>
            <a:r>
              <a:rPr lang="en-GB" sz="1400" dirty="0" smtClean="0"/>
              <a:t> </a:t>
            </a:r>
            <a:r>
              <a:rPr lang="en-GB" sz="1400" dirty="0" err="1" smtClean="0"/>
              <a:t>biệt</a:t>
            </a:r>
            <a:r>
              <a:rPr lang="en-GB" sz="1400" dirty="0" smtClean="0"/>
              <a:t> </a:t>
            </a:r>
            <a:r>
              <a:rPr lang="en-GB" sz="1400" dirty="0" err="1" smtClean="0"/>
              <a:t>đối</a:t>
            </a:r>
            <a:r>
              <a:rPr lang="en-GB" sz="1400" dirty="0" smtClean="0"/>
              <a:t> </a:t>
            </a:r>
            <a:r>
              <a:rPr lang="en-GB" sz="1400" dirty="0" err="1" smtClean="0"/>
              <a:t>với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ở </a:t>
            </a:r>
            <a:r>
              <a:rPr lang="en-GB" sz="1400" dirty="0" err="1" smtClean="0"/>
              <a:t>thành</a:t>
            </a:r>
            <a:r>
              <a:rPr lang="en-GB" sz="1400" dirty="0" smtClean="0"/>
              <a:t> </a:t>
            </a:r>
            <a:r>
              <a:rPr lang="en-GB" sz="1400" dirty="0" err="1" smtClean="0"/>
              <a:t>thị</a:t>
            </a:r>
            <a:r>
              <a:rPr lang="en-GB" sz="1400" dirty="0" smtClean="0"/>
              <a:t> </a:t>
            </a:r>
            <a:r>
              <a:rPr lang="en-GB" sz="1400" dirty="0" err="1" smtClean="0"/>
              <a:t>miền</a:t>
            </a:r>
            <a:r>
              <a:rPr lang="en-GB" sz="1400" dirty="0" smtClean="0"/>
              <a:t> Nam</a:t>
            </a:r>
            <a:endParaRPr lang="en-GB" sz="1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err="1" smtClean="0"/>
              <a:t>Tín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dụng</a:t>
            </a:r>
            <a:r>
              <a:rPr lang="en-GB" sz="1400" b="1" dirty="0" smtClean="0"/>
              <a:t> </a:t>
            </a:r>
            <a:r>
              <a:rPr lang="en-GB" sz="1400" dirty="0" err="1" smtClean="0"/>
              <a:t>từ</a:t>
            </a:r>
            <a:r>
              <a:rPr lang="en-GB" sz="1400" dirty="0" smtClean="0"/>
              <a:t> </a:t>
            </a:r>
            <a:r>
              <a:rPr lang="en-GB" sz="1400" dirty="0" err="1" smtClean="0"/>
              <a:t>các</a:t>
            </a:r>
            <a:r>
              <a:rPr lang="en-GB" sz="1400" dirty="0" smtClean="0"/>
              <a:t> </a:t>
            </a:r>
            <a:r>
              <a:rPr lang="en-GB" sz="1400" dirty="0" err="1" smtClean="0"/>
              <a:t>nguồn</a:t>
            </a:r>
            <a:r>
              <a:rPr lang="en-GB" sz="1400" dirty="0" smtClean="0"/>
              <a:t> </a:t>
            </a: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thức</a:t>
            </a:r>
            <a:r>
              <a:rPr lang="en-GB" sz="1400" dirty="0" smtClean="0"/>
              <a:t> </a:t>
            </a:r>
            <a:r>
              <a:rPr lang="en-GB" sz="1400" dirty="0" err="1" smtClean="0"/>
              <a:t>tăng</a:t>
            </a:r>
            <a:r>
              <a:rPr lang="en-GB" sz="1400" dirty="0" smtClean="0"/>
              <a:t>, </a:t>
            </a:r>
            <a:r>
              <a:rPr lang="en-GB" sz="1400" dirty="0" err="1" smtClean="0"/>
              <a:t>nhưng</a:t>
            </a:r>
            <a:r>
              <a:rPr lang="en-GB" sz="1400" dirty="0" smtClean="0"/>
              <a:t> </a:t>
            </a:r>
            <a:r>
              <a:rPr lang="en-GB" sz="1400" dirty="0" err="1" smtClean="0"/>
              <a:t>khoảng</a:t>
            </a:r>
            <a:r>
              <a:rPr lang="en-GB" sz="1400" dirty="0" smtClean="0"/>
              <a:t> 37% DN </a:t>
            </a:r>
            <a:r>
              <a:rPr lang="en-GB" sz="1400" dirty="0" err="1" smtClean="0"/>
              <a:t>vẫn</a:t>
            </a:r>
            <a:r>
              <a:rPr lang="en-GB" sz="1400" dirty="0" smtClean="0"/>
              <a:t> </a:t>
            </a:r>
            <a:r>
              <a:rPr lang="en-GB" sz="1400" dirty="0" err="1" smtClean="0"/>
              <a:t>khó</a:t>
            </a:r>
            <a:r>
              <a:rPr lang="en-GB" sz="1400" dirty="0" smtClean="0"/>
              <a:t> </a:t>
            </a:r>
            <a:r>
              <a:rPr lang="en-GB" sz="1400" dirty="0" err="1" smtClean="0"/>
              <a:t>khăn</a:t>
            </a:r>
            <a:r>
              <a:rPr lang="en-GB" sz="1400" dirty="0" smtClean="0"/>
              <a:t> </a:t>
            </a:r>
            <a:r>
              <a:rPr lang="en-GB" sz="1400" dirty="0" err="1" smtClean="0"/>
              <a:t>về</a:t>
            </a:r>
            <a:r>
              <a:rPr lang="en-GB" sz="1400" dirty="0" smtClean="0"/>
              <a:t> </a:t>
            </a:r>
            <a:r>
              <a:rPr lang="en-GB" sz="1400" dirty="0" err="1" smtClean="0"/>
              <a:t>tín</a:t>
            </a:r>
            <a:r>
              <a:rPr lang="en-GB" sz="1400" dirty="0" smtClean="0"/>
              <a:t> </a:t>
            </a:r>
            <a:r>
              <a:rPr lang="en-GB" sz="1400" dirty="0" err="1" smtClean="0"/>
              <a:t>dụng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400" dirty="0" err="1" smtClean="0"/>
              <a:t>Chính</a:t>
            </a:r>
            <a:r>
              <a:rPr lang="en-US" sz="1400" dirty="0" smtClean="0"/>
              <a:t> </a:t>
            </a:r>
            <a:r>
              <a:rPr lang="en-US" sz="1400" dirty="0" err="1" smtClean="0"/>
              <a:t>sách</a:t>
            </a:r>
            <a:r>
              <a:rPr lang="en-US" sz="1400" dirty="0" smtClean="0"/>
              <a:t> </a:t>
            </a:r>
            <a:r>
              <a:rPr lang="en-US" sz="1400" dirty="0" err="1" smtClean="0"/>
              <a:t>đầu</a:t>
            </a:r>
            <a:r>
              <a:rPr lang="en-US" sz="1400" dirty="0" smtClean="0"/>
              <a:t> </a:t>
            </a:r>
            <a:r>
              <a:rPr lang="en-US" sz="1400" dirty="0" err="1" smtClean="0"/>
              <a:t>tư</a:t>
            </a:r>
            <a:r>
              <a:rPr lang="en-US" sz="1400" dirty="0" smtClean="0"/>
              <a:t> </a:t>
            </a:r>
            <a:r>
              <a:rPr lang="en-US" sz="1400" dirty="0" err="1" smtClean="0"/>
              <a:t>nên</a:t>
            </a:r>
            <a:r>
              <a:rPr lang="en-US" sz="1400" dirty="0" smtClean="0"/>
              <a:t> </a:t>
            </a:r>
            <a:r>
              <a:rPr lang="en-US" sz="1400" dirty="0" err="1" smtClean="0"/>
              <a:t>xác</a:t>
            </a:r>
            <a:r>
              <a:rPr lang="en-US" sz="1400" dirty="0" smtClean="0"/>
              <a:t> </a:t>
            </a:r>
            <a:r>
              <a:rPr lang="en-US" sz="1400" dirty="0" err="1" smtClean="0"/>
              <a:t>định</a:t>
            </a:r>
            <a:r>
              <a:rPr lang="en-US" sz="1400" dirty="0" smtClean="0"/>
              <a:t> </a:t>
            </a:r>
            <a:r>
              <a:rPr lang="en-US" sz="1400" dirty="0" err="1" smtClean="0"/>
              <a:t>xu</a:t>
            </a:r>
            <a:r>
              <a:rPr lang="en-US" sz="1400" dirty="0" smtClean="0"/>
              <a:t> </a:t>
            </a:r>
            <a:r>
              <a:rPr lang="en-US" sz="1400" dirty="0" err="1" smtClean="0"/>
              <a:t>hướng</a:t>
            </a:r>
            <a:r>
              <a:rPr lang="en-US" sz="1400" dirty="0" smtClean="0"/>
              <a:t> </a:t>
            </a:r>
            <a:r>
              <a:rPr lang="en-US" sz="1400" dirty="0" err="1" smtClean="0"/>
              <a:t>giảm</a:t>
            </a:r>
            <a:r>
              <a:rPr lang="en-US" sz="1400" dirty="0" smtClean="0"/>
              <a:t> </a:t>
            </a:r>
            <a:r>
              <a:rPr lang="en-US" sz="1400" dirty="0" err="1" smtClean="0"/>
              <a:t>đầu</a:t>
            </a:r>
            <a:r>
              <a:rPr lang="en-US" sz="1400" dirty="0" smtClean="0"/>
              <a:t> </a:t>
            </a:r>
            <a:r>
              <a:rPr lang="en-US" sz="1400" dirty="0" err="1" smtClean="0"/>
              <a:t>tư</a:t>
            </a:r>
            <a:r>
              <a:rPr lang="en-US" sz="1400" dirty="0" smtClean="0"/>
              <a:t> </a:t>
            </a:r>
            <a:r>
              <a:rPr lang="en-US" sz="1400" dirty="0" err="1" smtClean="0"/>
              <a:t>trên</a:t>
            </a:r>
            <a:endParaRPr lang="en-GB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sách</a:t>
            </a:r>
            <a:r>
              <a:rPr lang="en-GB" sz="1400" dirty="0" smtClean="0"/>
              <a:t> </a:t>
            </a:r>
            <a:r>
              <a:rPr lang="en-GB" sz="1400" dirty="0" err="1" smtClean="0"/>
              <a:t>nên</a:t>
            </a:r>
            <a:r>
              <a:rPr lang="en-GB" sz="1400" dirty="0" smtClean="0"/>
              <a:t> </a:t>
            </a:r>
            <a:r>
              <a:rPr lang="en-GB" sz="1400" dirty="0" err="1" smtClean="0"/>
              <a:t>thuận</a:t>
            </a:r>
            <a:r>
              <a:rPr lang="en-GB" sz="1400" dirty="0" smtClean="0"/>
              <a:t> </a:t>
            </a:r>
            <a:r>
              <a:rPr lang="en-GB" sz="1400" dirty="0" err="1" smtClean="0"/>
              <a:t>lợi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 </a:t>
            </a:r>
            <a:r>
              <a:rPr lang="en-GB" sz="1400" dirty="0" err="1" smtClean="0"/>
              <a:t>đăng</a:t>
            </a:r>
            <a:r>
              <a:rPr lang="en-GB" sz="1400" dirty="0" smtClean="0"/>
              <a:t> </a:t>
            </a:r>
            <a:r>
              <a:rPr lang="en-GB" sz="1400" dirty="0" err="1" smtClean="0"/>
              <a:t>ký</a:t>
            </a:r>
            <a:r>
              <a:rPr lang="en-GB" sz="1400" dirty="0" smtClean="0"/>
              <a:t> DN (</a:t>
            </a: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thức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) </a:t>
            </a:r>
            <a:r>
              <a:rPr lang="en-GB" sz="1400" dirty="0" err="1" smtClean="0"/>
              <a:t>và</a:t>
            </a:r>
            <a:r>
              <a:rPr lang="en-GB" sz="1400" dirty="0" smtClean="0"/>
              <a:t> </a:t>
            </a:r>
            <a:r>
              <a:rPr lang="en-GB" sz="1400" dirty="0" err="1" smtClean="0"/>
              <a:t>tiếp</a:t>
            </a:r>
            <a:r>
              <a:rPr lang="en-GB" sz="1400" dirty="0" smtClean="0"/>
              <a:t> </a:t>
            </a:r>
            <a:r>
              <a:rPr lang="en-GB" sz="1400" dirty="0" err="1" smtClean="0"/>
              <a:t>cận</a:t>
            </a:r>
            <a:r>
              <a:rPr lang="en-GB" sz="1400" dirty="0" smtClean="0"/>
              <a:t> </a:t>
            </a:r>
            <a:r>
              <a:rPr lang="en-GB" sz="1400" dirty="0" err="1" smtClean="0"/>
              <a:t>tín</a:t>
            </a:r>
            <a:r>
              <a:rPr lang="en-GB" sz="1400" dirty="0" smtClean="0"/>
              <a:t> </a:t>
            </a:r>
            <a:r>
              <a:rPr lang="en-GB" sz="1400" dirty="0" err="1" smtClean="0"/>
              <a:t>dụng</a:t>
            </a:r>
            <a:r>
              <a:rPr lang="en-GB" sz="1400" dirty="0" smtClean="0"/>
              <a:t> </a:t>
            </a: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thức</a:t>
            </a:r>
            <a:r>
              <a:rPr lang="en-GB" sz="1400" dirty="0" smtClean="0"/>
              <a:t>, </a:t>
            </a:r>
            <a:r>
              <a:rPr lang="en-GB" sz="1400" dirty="0" err="1" smtClean="0"/>
              <a:t>phản</a:t>
            </a:r>
            <a:r>
              <a:rPr lang="en-GB" sz="1400" dirty="0" smtClean="0"/>
              <a:t> </a:t>
            </a:r>
            <a:r>
              <a:rPr lang="en-GB" sz="1400" dirty="0" err="1" smtClean="0"/>
              <a:t>ánh</a:t>
            </a:r>
            <a:r>
              <a:rPr lang="en-GB" sz="1400" dirty="0" smtClean="0"/>
              <a:t> </a:t>
            </a:r>
            <a:r>
              <a:rPr lang="en-GB" sz="1400" dirty="0" err="1" smtClean="0"/>
              <a:t>thực</a:t>
            </a:r>
            <a:r>
              <a:rPr lang="en-GB" sz="1400" dirty="0" smtClean="0"/>
              <a:t> </a:t>
            </a:r>
            <a:r>
              <a:rPr lang="en-GB" sz="1400" dirty="0" err="1" smtClean="0"/>
              <a:t>tế</a:t>
            </a:r>
            <a:r>
              <a:rPr lang="en-GB" sz="1400" dirty="0" smtClean="0"/>
              <a:t> </a:t>
            </a:r>
            <a:r>
              <a:rPr lang="en-GB" sz="1400" dirty="0" err="1" smtClean="0"/>
              <a:t>rằng</a:t>
            </a:r>
            <a:r>
              <a:rPr lang="en-GB" sz="1400" dirty="0" smtClean="0"/>
              <a:t> phi </a:t>
            </a:r>
            <a:r>
              <a:rPr lang="en-GB" sz="1400" dirty="0" err="1" smtClean="0"/>
              <a:t>chính</a:t>
            </a:r>
            <a:r>
              <a:rPr lang="en-GB" sz="1400" dirty="0" smtClean="0"/>
              <a:t> </a:t>
            </a:r>
            <a:r>
              <a:rPr lang="en-GB" sz="1400" dirty="0" err="1" smtClean="0"/>
              <a:t>thức</a:t>
            </a:r>
            <a:r>
              <a:rPr lang="en-GB" sz="1400" dirty="0" smtClean="0"/>
              <a:t> </a:t>
            </a:r>
            <a:r>
              <a:rPr lang="en-GB" sz="1400" dirty="0" err="1" smtClean="0"/>
              <a:t>không</a:t>
            </a:r>
            <a:r>
              <a:rPr lang="en-GB" sz="1400" dirty="0" smtClean="0"/>
              <a:t> </a:t>
            </a:r>
            <a:r>
              <a:rPr lang="en-GB" sz="1400" dirty="0" err="1" smtClean="0"/>
              <a:t>đảm</a:t>
            </a:r>
            <a:r>
              <a:rPr lang="en-GB" sz="1400" dirty="0" smtClean="0"/>
              <a:t> </a:t>
            </a:r>
            <a:r>
              <a:rPr lang="en-GB" sz="1400" dirty="0" err="1" smtClean="0"/>
              <a:t>bảo</a:t>
            </a:r>
            <a:r>
              <a:rPr lang="en-GB" sz="1400" dirty="0" smtClean="0"/>
              <a:t> con </a:t>
            </a:r>
            <a:r>
              <a:rPr lang="en-GB" sz="1400" dirty="0" err="1" smtClean="0"/>
              <a:t>đường</a:t>
            </a:r>
            <a:r>
              <a:rPr lang="en-GB" sz="1400" dirty="0" smtClean="0"/>
              <a:t> </a:t>
            </a:r>
            <a:r>
              <a:rPr lang="en-GB" sz="1400" dirty="0" err="1" smtClean="0"/>
              <a:t>tăng</a:t>
            </a:r>
            <a:r>
              <a:rPr lang="en-GB" sz="1400" dirty="0" smtClean="0"/>
              <a:t> </a:t>
            </a:r>
            <a:r>
              <a:rPr lang="en-GB" sz="1400" dirty="0" err="1" smtClean="0"/>
              <a:t>trưởng</a:t>
            </a:r>
            <a:r>
              <a:rPr lang="en-GB" sz="1400" dirty="0" smtClean="0"/>
              <a:t> </a:t>
            </a:r>
            <a:r>
              <a:rPr lang="en-GB" sz="1400" dirty="0" err="1" smtClean="0"/>
              <a:t>bền</a:t>
            </a:r>
            <a:r>
              <a:rPr lang="en-GB" sz="1400" dirty="0" smtClean="0"/>
              <a:t> </a:t>
            </a:r>
            <a:r>
              <a:rPr lang="en-GB" sz="1400" dirty="0" err="1" smtClean="0"/>
              <a:t>vững</a:t>
            </a:r>
            <a:r>
              <a:rPr lang="en-GB" sz="1400" dirty="0" smtClean="0"/>
              <a:t> do </a:t>
            </a:r>
            <a:r>
              <a:rPr lang="en-GB" sz="1400" dirty="0" err="1" smtClean="0"/>
              <a:t>đầu</a:t>
            </a:r>
            <a:r>
              <a:rPr lang="en-GB" sz="1400" dirty="0" smtClean="0"/>
              <a:t> </a:t>
            </a:r>
            <a:r>
              <a:rPr lang="en-GB" sz="1400" dirty="0" err="1" smtClean="0"/>
              <a:t>tư</a:t>
            </a:r>
            <a:r>
              <a:rPr lang="en-GB" sz="1400" dirty="0" smtClean="0"/>
              <a:t> </a:t>
            </a:r>
            <a:r>
              <a:rPr lang="en-GB" sz="1400" dirty="0" err="1" smtClean="0"/>
              <a:t>trong</a:t>
            </a:r>
            <a:r>
              <a:rPr lang="en-GB" sz="1400" dirty="0" smtClean="0"/>
              <a:t> </a:t>
            </a:r>
            <a:r>
              <a:rPr lang="en-GB" sz="1400" dirty="0" err="1" smtClean="0"/>
              <a:t>khu</a:t>
            </a:r>
            <a:r>
              <a:rPr lang="en-GB" sz="1400" dirty="0" smtClean="0"/>
              <a:t> </a:t>
            </a:r>
            <a:r>
              <a:rPr lang="en-GB" sz="1400" dirty="0" err="1" smtClean="0"/>
              <a:t>vực</a:t>
            </a:r>
            <a:r>
              <a:rPr lang="en-GB" sz="1400" dirty="0" smtClean="0"/>
              <a:t> DNNVV</a:t>
            </a:r>
          </a:p>
        </p:txBody>
      </p:sp>
    </p:spTree>
    <p:extLst>
      <p:ext uri="{BB962C8B-B14F-4D97-AF65-F5344CB8AC3E}">
        <p14:creationId xmlns:p14="http://schemas.microsoft.com/office/powerpoint/2010/main" xmlns="" val="32254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Kết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luận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gợi</a:t>
            </a:r>
            <a:r>
              <a:rPr lang="en-US" altLang="en-US" dirty="0" smtClean="0"/>
              <a:t> ý </a:t>
            </a:r>
            <a:r>
              <a:rPr lang="en-US" altLang="en-US" dirty="0" err="1" smtClean="0"/>
              <a:t>chính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sách</a:t>
            </a:r>
            <a:r>
              <a:rPr lang="en-US" altLang="en-US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74775"/>
            <a:ext cx="7560840" cy="5150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1" dirty="0" err="1" smtClean="0"/>
              <a:t>Đa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dạng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hóa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và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đổi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mới</a:t>
            </a:r>
            <a:endParaRPr lang="en-US" sz="14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err="1" smtClean="0"/>
              <a:t>Chuyên</a:t>
            </a:r>
            <a:r>
              <a:rPr lang="en-GB" sz="1400" dirty="0" smtClean="0"/>
              <a:t> </a:t>
            </a:r>
            <a:r>
              <a:rPr lang="en-GB" sz="1400" dirty="0" err="1" smtClean="0"/>
              <a:t>môn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 </a:t>
            </a:r>
            <a:r>
              <a:rPr lang="en-GB" sz="1400" dirty="0" err="1" smtClean="0"/>
              <a:t>hơn</a:t>
            </a:r>
            <a:r>
              <a:rPr lang="en-GB" sz="1400" dirty="0" smtClean="0"/>
              <a:t> (</a:t>
            </a:r>
            <a:r>
              <a:rPr lang="en-GB" sz="1400" dirty="0" err="1" smtClean="0"/>
              <a:t>đa</a:t>
            </a:r>
            <a:r>
              <a:rPr lang="en-GB" sz="1400" dirty="0" smtClean="0"/>
              <a:t> </a:t>
            </a:r>
            <a:r>
              <a:rPr lang="en-GB" sz="1400" dirty="0" err="1" smtClean="0"/>
              <a:t>dạng</a:t>
            </a:r>
            <a:r>
              <a:rPr lang="en-GB" sz="1400" dirty="0" smtClean="0"/>
              <a:t> </a:t>
            </a:r>
            <a:r>
              <a:rPr lang="en-GB" sz="1400" dirty="0" err="1" smtClean="0"/>
              <a:t>hóa</a:t>
            </a:r>
            <a:r>
              <a:rPr lang="en-GB" sz="1400" dirty="0" smtClean="0"/>
              <a:t> </a:t>
            </a:r>
            <a:r>
              <a:rPr lang="en-GB" sz="1400" dirty="0" err="1" smtClean="0"/>
              <a:t>sản</a:t>
            </a:r>
            <a:r>
              <a:rPr lang="en-GB" sz="1400" dirty="0" smtClean="0"/>
              <a:t> </a:t>
            </a:r>
            <a:r>
              <a:rPr lang="en-GB" sz="1400" dirty="0" err="1" smtClean="0"/>
              <a:t>phẩm</a:t>
            </a:r>
            <a:r>
              <a:rPr lang="en-GB" sz="1400" dirty="0" smtClean="0"/>
              <a:t> </a:t>
            </a:r>
            <a:r>
              <a:rPr lang="en-GB" sz="1400" dirty="0" err="1" smtClean="0"/>
              <a:t>dường</a:t>
            </a:r>
            <a:r>
              <a:rPr lang="en-GB" sz="1400" dirty="0" smtClean="0"/>
              <a:t> </a:t>
            </a:r>
            <a:r>
              <a:rPr lang="en-GB" sz="1400" dirty="0" err="1" smtClean="0"/>
              <a:t>như</a:t>
            </a:r>
            <a:r>
              <a:rPr lang="en-GB" sz="1400" dirty="0" smtClean="0"/>
              <a:t> </a:t>
            </a:r>
            <a:r>
              <a:rPr lang="en-GB" sz="1400" dirty="0" err="1" smtClean="0"/>
              <a:t>không</a:t>
            </a:r>
            <a:r>
              <a:rPr lang="en-GB" sz="1400" dirty="0" smtClean="0"/>
              <a:t> </a:t>
            </a:r>
            <a:r>
              <a:rPr lang="en-GB" sz="1400" dirty="0" err="1" smtClean="0"/>
              <a:t>phải</a:t>
            </a:r>
            <a:r>
              <a:rPr lang="en-GB" sz="1400" dirty="0" smtClean="0"/>
              <a:t> </a:t>
            </a:r>
            <a:r>
              <a:rPr lang="en-GB" sz="1400" dirty="0" err="1" smtClean="0"/>
              <a:t>là</a:t>
            </a:r>
            <a:r>
              <a:rPr lang="en-GB" sz="1400" dirty="0" smtClean="0"/>
              <a:t> </a:t>
            </a:r>
            <a:r>
              <a:rPr lang="en-GB" sz="1400" dirty="0" err="1" smtClean="0"/>
              <a:t>một</a:t>
            </a:r>
            <a:r>
              <a:rPr lang="en-GB" sz="1400" dirty="0" smtClean="0"/>
              <a:t> </a:t>
            </a:r>
            <a:r>
              <a:rPr lang="en-GB" sz="1400" dirty="0" err="1" smtClean="0"/>
              <a:t>công</a:t>
            </a:r>
            <a:r>
              <a:rPr lang="en-GB" sz="1400" dirty="0" smtClean="0"/>
              <a:t> </a:t>
            </a:r>
            <a:r>
              <a:rPr lang="en-GB" sz="1400" dirty="0" err="1" smtClean="0"/>
              <a:t>cụ</a:t>
            </a:r>
            <a:r>
              <a:rPr lang="en-GB" sz="1400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rủi</a:t>
            </a:r>
            <a:r>
              <a:rPr lang="en-GB" sz="1400" dirty="0" smtClean="0"/>
              <a:t> </a:t>
            </a:r>
            <a:r>
              <a:rPr lang="en-GB" sz="1400" dirty="0" err="1" smtClean="0"/>
              <a:t>ro</a:t>
            </a:r>
            <a:r>
              <a:rPr lang="en-GB" sz="1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mạnh</a:t>
            </a:r>
            <a:r>
              <a:rPr lang="en-GB" sz="1400" dirty="0" smtClean="0"/>
              <a:t> </a:t>
            </a:r>
            <a:r>
              <a:rPr lang="en-GB" sz="1400" dirty="0" err="1" smtClean="0"/>
              <a:t>đổi</a:t>
            </a:r>
            <a:r>
              <a:rPr lang="en-GB" sz="1400" dirty="0" smtClean="0"/>
              <a:t> </a:t>
            </a:r>
            <a:r>
              <a:rPr lang="en-GB" sz="1400" dirty="0" err="1" smtClean="0"/>
              <a:t>mới</a:t>
            </a:r>
            <a:r>
              <a:rPr lang="en-GB" sz="1400" dirty="0" smtClean="0"/>
              <a:t>, </a:t>
            </a:r>
            <a:r>
              <a:rPr lang="en-GB" sz="1400" dirty="0" err="1" smtClean="0"/>
              <a:t>đặc</a:t>
            </a:r>
            <a:r>
              <a:rPr lang="en-GB" sz="1400" dirty="0" smtClean="0"/>
              <a:t> </a:t>
            </a:r>
            <a:r>
              <a:rPr lang="en-GB" sz="1400" dirty="0" err="1" smtClean="0"/>
              <a:t>biệt</a:t>
            </a:r>
            <a:r>
              <a:rPr lang="en-GB" sz="1400" dirty="0" smtClean="0"/>
              <a:t> </a:t>
            </a:r>
            <a:r>
              <a:rPr lang="en-GB" sz="1400" dirty="0" err="1" smtClean="0"/>
              <a:t>đối</a:t>
            </a:r>
            <a:r>
              <a:rPr lang="en-GB" sz="1400" dirty="0" smtClean="0"/>
              <a:t> </a:t>
            </a:r>
            <a:r>
              <a:rPr lang="en-GB" sz="1400" dirty="0" err="1" smtClean="0"/>
              <a:t>với</a:t>
            </a:r>
            <a:r>
              <a:rPr lang="en-GB" sz="1400" dirty="0" smtClean="0"/>
              <a:t> DN </a:t>
            </a:r>
            <a:r>
              <a:rPr lang="en-GB" sz="1400" dirty="0" err="1" smtClean="0"/>
              <a:t>siêu</a:t>
            </a:r>
            <a:r>
              <a:rPr lang="en-GB" sz="1400" dirty="0" smtClean="0"/>
              <a:t> </a:t>
            </a:r>
            <a:r>
              <a:rPr lang="en-GB" sz="1400" dirty="0" err="1" smtClean="0"/>
              <a:t>nhỏ</a:t>
            </a:r>
            <a:r>
              <a:rPr lang="en-GB" sz="1400" dirty="0" smtClean="0"/>
              <a:t> ở </a:t>
            </a:r>
            <a:r>
              <a:rPr lang="en-GB" sz="1400" dirty="0" err="1" smtClean="0"/>
              <a:t>nông</a:t>
            </a:r>
            <a:r>
              <a:rPr lang="en-GB" sz="1400" dirty="0" smtClean="0"/>
              <a:t> </a:t>
            </a:r>
            <a:r>
              <a:rPr lang="en-GB" sz="1400" dirty="0" err="1" smtClean="0"/>
              <a:t>thôn</a:t>
            </a:r>
            <a:endParaRPr lang="en-GB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err="1" smtClean="0"/>
              <a:t>Việc</a:t>
            </a:r>
            <a:r>
              <a:rPr lang="en-GB" sz="1400" dirty="0" smtClean="0"/>
              <a:t> </a:t>
            </a:r>
            <a:r>
              <a:rPr lang="en-GB" sz="1400" dirty="0" err="1" smtClean="0"/>
              <a:t>giảm</a:t>
            </a:r>
            <a:r>
              <a:rPr lang="en-GB" sz="1400" dirty="0" smtClean="0"/>
              <a:t> </a:t>
            </a:r>
            <a:r>
              <a:rPr lang="en-GB" sz="1400" dirty="0" err="1" smtClean="0"/>
              <a:t>này</a:t>
            </a:r>
            <a:r>
              <a:rPr lang="en-GB" sz="1400" dirty="0" smtClean="0"/>
              <a:t> </a:t>
            </a:r>
            <a:r>
              <a:rPr lang="en-GB" sz="1400" dirty="0" err="1" smtClean="0"/>
              <a:t>có</a:t>
            </a:r>
            <a:r>
              <a:rPr lang="en-GB" sz="1400" dirty="0" smtClean="0"/>
              <a:t> </a:t>
            </a:r>
            <a:r>
              <a:rPr lang="en-GB" sz="1400" dirty="0" err="1" smtClean="0"/>
              <a:t>thể</a:t>
            </a:r>
            <a:r>
              <a:rPr lang="en-GB" sz="1400" dirty="0" smtClean="0"/>
              <a:t> </a:t>
            </a:r>
            <a:r>
              <a:rPr lang="en-GB" sz="1400" dirty="0" err="1" smtClean="0"/>
              <a:t>là</a:t>
            </a:r>
            <a:r>
              <a:rPr lang="en-GB" sz="1400" dirty="0" smtClean="0"/>
              <a:t> </a:t>
            </a:r>
            <a:r>
              <a:rPr lang="en-GB" sz="1400" dirty="0" err="1" smtClean="0"/>
              <a:t>một</a:t>
            </a:r>
            <a:r>
              <a:rPr lang="en-GB" sz="1400" dirty="0" smtClean="0"/>
              <a:t> </a:t>
            </a:r>
            <a:r>
              <a:rPr lang="en-GB" sz="1400" dirty="0" err="1" smtClean="0"/>
              <a:t>vấn</a:t>
            </a:r>
            <a:r>
              <a:rPr lang="en-GB" sz="1400" dirty="0" smtClean="0"/>
              <a:t> </a:t>
            </a:r>
            <a:r>
              <a:rPr lang="en-GB" sz="1400" dirty="0" err="1" smtClean="0"/>
              <a:t>đề</a:t>
            </a:r>
            <a:r>
              <a:rPr lang="en-GB" sz="1400" dirty="0" smtClean="0"/>
              <a:t> </a:t>
            </a:r>
            <a:r>
              <a:rPr lang="en-GB" sz="1400" dirty="0" err="1" smtClean="0"/>
              <a:t>trong</a:t>
            </a:r>
            <a:r>
              <a:rPr lang="en-GB" sz="1400" dirty="0" smtClean="0"/>
              <a:t> </a:t>
            </a:r>
            <a:r>
              <a:rPr lang="en-GB" sz="1400" dirty="0" err="1" smtClean="0"/>
              <a:t>tương</a:t>
            </a:r>
            <a:r>
              <a:rPr lang="en-GB" sz="1400" dirty="0" smtClean="0"/>
              <a:t> </a:t>
            </a:r>
            <a:r>
              <a:rPr lang="en-GB" sz="1400" dirty="0" err="1" smtClean="0"/>
              <a:t>lai</a:t>
            </a:r>
            <a:r>
              <a:rPr lang="en-GB" sz="1400" dirty="0" smtClean="0"/>
              <a:t> do </a:t>
            </a:r>
            <a:r>
              <a:rPr lang="en-GB" sz="1400" dirty="0" err="1" smtClean="0"/>
              <a:t>đổi</a:t>
            </a:r>
            <a:r>
              <a:rPr lang="en-GB" sz="1400" dirty="0" smtClean="0"/>
              <a:t> </a:t>
            </a:r>
            <a:r>
              <a:rPr lang="en-GB" sz="1400" dirty="0" err="1" smtClean="0"/>
              <a:t>mới</a:t>
            </a:r>
            <a:r>
              <a:rPr lang="en-GB" sz="1400" dirty="0" smtClean="0"/>
              <a:t> </a:t>
            </a:r>
            <a:r>
              <a:rPr lang="en-GB" sz="1400" dirty="0" err="1" smtClean="0"/>
              <a:t>thông</a:t>
            </a:r>
            <a:r>
              <a:rPr lang="en-GB" sz="1400" dirty="0" smtClean="0"/>
              <a:t> qua </a:t>
            </a:r>
            <a:r>
              <a:rPr lang="en-GB" sz="1400" dirty="0" err="1" smtClean="0"/>
              <a:t>cải</a:t>
            </a:r>
            <a:r>
              <a:rPr lang="en-GB" sz="1400" dirty="0" smtClean="0"/>
              <a:t> </a:t>
            </a:r>
            <a:r>
              <a:rPr lang="en-GB" sz="1400" dirty="0" err="1" smtClean="0"/>
              <a:t>tiến</a:t>
            </a:r>
            <a:r>
              <a:rPr lang="en-GB" sz="1400" dirty="0" smtClean="0"/>
              <a:t> </a:t>
            </a:r>
            <a:r>
              <a:rPr lang="en-GB" sz="1400" dirty="0" err="1" smtClean="0"/>
              <a:t>sản</a:t>
            </a:r>
            <a:r>
              <a:rPr lang="en-GB" sz="1400" dirty="0" smtClean="0"/>
              <a:t> </a:t>
            </a:r>
            <a:r>
              <a:rPr lang="en-GB" sz="1400" dirty="0" err="1" smtClean="0"/>
              <a:t>phẩm</a:t>
            </a:r>
            <a:r>
              <a:rPr lang="en-GB" sz="1400" dirty="0" smtClean="0"/>
              <a:t> </a:t>
            </a:r>
            <a:r>
              <a:rPr lang="en-GB" sz="1400" dirty="0" err="1" smtClean="0"/>
              <a:t>tỷ</a:t>
            </a:r>
            <a:r>
              <a:rPr lang="en-GB" sz="1400" dirty="0" smtClean="0"/>
              <a:t> </a:t>
            </a:r>
            <a:r>
              <a:rPr lang="en-GB" sz="1400" dirty="0" err="1" smtClean="0"/>
              <a:t>lệ</a:t>
            </a:r>
            <a:r>
              <a:rPr lang="en-GB" sz="1400" dirty="0" smtClean="0"/>
              <a:t> </a:t>
            </a:r>
            <a:r>
              <a:rPr lang="en-GB" sz="1400" dirty="0" err="1" smtClean="0"/>
              <a:t>thuận</a:t>
            </a:r>
            <a:r>
              <a:rPr lang="en-GB" sz="1400" dirty="0" smtClean="0"/>
              <a:t> </a:t>
            </a:r>
            <a:r>
              <a:rPr lang="en-GB" sz="1400" dirty="0" err="1" smtClean="0"/>
              <a:t>với</a:t>
            </a:r>
            <a:r>
              <a:rPr lang="en-GB" sz="1400" dirty="0" smtClean="0"/>
              <a:t> </a:t>
            </a:r>
            <a:r>
              <a:rPr lang="en-GB" sz="1400" dirty="0" err="1" smtClean="0"/>
              <a:t>hiệu</a:t>
            </a:r>
            <a:r>
              <a:rPr lang="en-GB" sz="1400" dirty="0" smtClean="0"/>
              <a:t> </a:t>
            </a:r>
            <a:r>
              <a:rPr lang="en-GB" sz="1400" dirty="0" err="1" smtClean="0"/>
              <a:t>quả</a:t>
            </a:r>
            <a:r>
              <a:rPr lang="en-GB" sz="1400" dirty="0" smtClean="0"/>
              <a:t> DN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 smtClean="0"/>
              <a:t>Chính sách tập trung </a:t>
            </a:r>
            <a:r>
              <a:rPr lang="en-GB" sz="1400" dirty="0" smtClean="0"/>
              <a:t> vào cải thiện năng lực đổi mới của </a:t>
            </a:r>
            <a:r>
              <a:rPr lang="en-GB" sz="1400" dirty="0" smtClean="0"/>
              <a:t>DNNVV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Ảnh hưởng của </a:t>
            </a:r>
            <a:r>
              <a:rPr lang="en-GB" sz="1400" b="1" dirty="0" smtClean="0"/>
              <a:t>khủng hoảng</a:t>
            </a:r>
            <a:r>
              <a:rPr lang="en-GB" sz="1400" dirty="0" smtClean="0"/>
              <a:t>: trầm trọng hơn so với 2009 và 2011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Khoảng 70% DN khẳng định rằng khủng hoảng toàn cầu còn có tác động tiêu cực đến điều kiện sản xuất kinh doanh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Các DN siêu nhỏ ít bị ảnh hưởng hơn các DN lớn hơn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DN ở miền Bắc cảm nhận nhiều khó khăn hơn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Tỷ lệ 9.3% DN biến mất khỏi thị trường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Đóng cửa tạm thời: khoảng 17%, chủ yếu là DN hộ gia đình siêu nhỏ và nhỏ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38088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err="1" smtClean="0"/>
              <a:t>Cảm</a:t>
            </a:r>
            <a:r>
              <a:rPr lang="en-US" b="1" dirty="0" smtClean="0"/>
              <a:t> </a:t>
            </a:r>
            <a:r>
              <a:rPr lang="en-US" b="1" dirty="0" err="1" smtClean="0"/>
              <a:t>ơn</a:t>
            </a:r>
            <a:r>
              <a:rPr lang="en-US" b="1" dirty="0" smtClean="0"/>
              <a:t>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07328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Tổng</a:t>
            </a:r>
            <a:r>
              <a:rPr lang="en-GB" dirty="0" smtClean="0"/>
              <a:t> </a:t>
            </a:r>
            <a:r>
              <a:rPr lang="en-GB" dirty="0" err="1" smtClean="0"/>
              <a:t>quan</a:t>
            </a:r>
            <a:endParaRPr lang="en-GB" dirty="0"/>
          </a:p>
        </p:txBody>
      </p:sp>
      <p:graphicFrame>
        <p:nvGraphicFramePr>
          <p:cNvPr id="17409" name="Object 3"/>
          <p:cNvGraphicFramePr>
            <a:graphicFrameLocks noChangeAspect="1"/>
          </p:cNvGraphicFramePr>
          <p:nvPr>
            <p:ph idx="1"/>
          </p:nvPr>
        </p:nvGraphicFramePr>
        <p:xfrm>
          <a:off x="6477000" y="762000"/>
          <a:ext cx="2163293" cy="4719638"/>
        </p:xfrm>
        <a:graphic>
          <a:graphicData uri="http://schemas.openxmlformats.org/presentationml/2006/ole">
            <p:oleObj spid="_x0000_s17409" name="CorelDRAW" r:id="rId3" imgW="5573520" imgH="10152000" progId="CorelDRAW.Graphic.9">
              <p:embed/>
            </p:oleObj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42988" y="1374775"/>
            <a:ext cx="4752975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400" kern="0" dirty="0" smtClean="0">
                <a:solidFill>
                  <a:srgbClr val="212121"/>
                </a:solidFill>
                <a:latin typeface="+mn-lt"/>
                <a:ea typeface="ＭＳ Ｐゴシック" pitchFamily="34" charset="-128"/>
              </a:rPr>
              <a:t>Điều tra DNNVV các năm 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2005, 2007, 2009, 2011 and 2013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10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tỉnh</a:t>
            </a:r>
            <a:endParaRPr kumimoji="0" lang="en-US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Gần 2,500  doanh nghiệp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sản xuất ngoài quốc doanh mỗi năm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4 phần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trong 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bộ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câu hỏi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Phần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chính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(mức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độ DN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Người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lao động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(mẫu)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Tài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khoản kinh tế</a:t>
            </a:r>
            <a:endParaRPr kumimoji="0" lang="en-US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Doanh nghiệp</a:t>
            </a:r>
            <a:r>
              <a:rPr kumimoji="0" lang="en-US" alt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thoát khỏi thị trường</a:t>
            </a:r>
            <a:endParaRPr kumimoji="0" lang="en-US" alt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Báo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cáo cung cấp thống kê mô tả và phân tích xu hướng chính trong số liệu 20113</a:t>
            </a:r>
            <a:r>
              <a:rPr kumimoji="0" lang="en-US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Báo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cáo là nỗ lực chung của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CIEM, DoE (University of Copenhagen) and ILSSA.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Báo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cáo nghiên cứu do</a:t>
            </a:r>
            <a:r>
              <a:rPr kumimoji="0" lang="en-GB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Danida tài</a:t>
            </a:r>
            <a:r>
              <a:rPr kumimoji="0" lang="en-GB" sz="1400" b="0" i="0" u="none" strike="noStrike" kern="0" cap="none" spc="0" normalizeH="0" noProof="0" dirty="0" smtClean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+mn-lt"/>
                <a:ea typeface="ＭＳ Ｐゴシック" pitchFamily="34" charset="-128"/>
                <a:cs typeface="+mn-cs"/>
              </a:rPr>
              <a:t> trợ</a:t>
            </a: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Các</a:t>
            </a:r>
            <a:r>
              <a:rPr lang="en-GB" dirty="0" smtClean="0"/>
              <a:t> </a:t>
            </a:r>
            <a:r>
              <a:rPr lang="en-GB" dirty="0" err="1" smtClean="0"/>
              <a:t>chủ</a:t>
            </a:r>
            <a:r>
              <a:rPr lang="en-GB" dirty="0" smtClean="0"/>
              <a:t> </a:t>
            </a:r>
            <a:r>
              <a:rPr lang="en-GB" dirty="0" err="1" smtClean="0"/>
              <a:t>đề</a:t>
            </a:r>
            <a:r>
              <a:rPr lang="en-GB" dirty="0" smtClean="0"/>
              <a:t> </a:t>
            </a:r>
            <a:r>
              <a:rPr lang="en-GB" dirty="0" err="1" smtClean="0"/>
              <a:t>trong</a:t>
            </a:r>
            <a:r>
              <a:rPr lang="en-GB" dirty="0" smtClean="0"/>
              <a:t> </a:t>
            </a:r>
            <a:r>
              <a:rPr lang="en-GB" dirty="0" err="1" smtClean="0"/>
              <a:t>báo</a:t>
            </a:r>
            <a:r>
              <a:rPr lang="en-GB" dirty="0" smtClean="0"/>
              <a:t> </a:t>
            </a:r>
            <a:r>
              <a:rPr lang="en-GB" dirty="0" err="1" smtClean="0"/>
              <a:t>cáo</a:t>
            </a:r>
            <a:r>
              <a:rPr lang="en-GB" dirty="0" smtClean="0"/>
              <a:t> </a:t>
            </a:r>
            <a:r>
              <a:rPr lang="en-GB" dirty="0" err="1" smtClean="0"/>
              <a:t>điều</a:t>
            </a:r>
            <a:r>
              <a:rPr lang="en-GB" dirty="0" smtClean="0"/>
              <a:t> </a:t>
            </a:r>
            <a:r>
              <a:rPr lang="en-GB" dirty="0" err="1" smtClean="0"/>
              <a:t>tra</a:t>
            </a:r>
            <a:r>
              <a:rPr lang="en-GB" dirty="0" smtClean="0"/>
              <a:t> DNNVV 2013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GB" b="1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2451431"/>
              </p:ext>
            </p:extLst>
          </p:nvPr>
        </p:nvGraphicFramePr>
        <p:xfrm>
          <a:off x="1259632" y="2060848"/>
          <a:ext cx="633670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Chủ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baseline="0" dirty="0" err="1" smtClean="0"/>
                        <a:t>đề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/>
                        <a:t>Phần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Khủng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hoảng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kinh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tế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toàn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cầu</a:t>
                      </a:r>
                      <a:endParaRPr lang="en-GB" sz="160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Tăng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trưởng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và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năng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động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Quan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liêu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, phi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chính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thức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, chi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phí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phi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chính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thức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Đầu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tư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và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tiếp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cận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tài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chính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Sản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xuất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công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nghệ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và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năng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suất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lao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động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Lao </a:t>
                      </a: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động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Môi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trường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Thương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mại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và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cấu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trúc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tiêu</a:t>
                      </a:r>
                      <a:r>
                        <a:rPr lang="en-GB" sz="16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thụ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674690" y="249289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666664" y="286132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438400" y="3195220"/>
            <a:ext cx="1524000" cy="3235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683568" y="364502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10000" y="3933056"/>
            <a:ext cx="2016000" cy="32354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685529" y="436510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7148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Điều tra năm </a:t>
            </a:r>
            <a:r>
              <a:rPr lang="en-GB" dirty="0" smtClean="0"/>
              <a:t>2013 (so sánh với 2011)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8606660"/>
              </p:ext>
            </p:extLst>
          </p:nvPr>
        </p:nvGraphicFramePr>
        <p:xfrm>
          <a:off x="1042988" y="1374775"/>
          <a:ext cx="6577012" cy="4515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253"/>
                <a:gridCol w="1884759"/>
                <a:gridCol w="1800200"/>
                <a:gridCol w="12478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Tỉnh/thành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Điều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tra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năm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2013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Điều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tra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năm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Thay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đổi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 Noi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Phu Tho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 Tay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Hai Phong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-9.0%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Nghe 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Quang Nam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Khanh Hoa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Lam Dong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HCMC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Long 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Tổng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số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82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Cấu trúc sở </a:t>
            </a:r>
            <a:r>
              <a:rPr lang="en-GB" dirty="0" smtClean="0"/>
              <a:t>hữu DN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1302203"/>
              </p:ext>
            </p:extLst>
          </p:nvPr>
        </p:nvGraphicFramePr>
        <p:xfrm>
          <a:off x="971600" y="2060848"/>
          <a:ext cx="68407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936104"/>
                <a:gridCol w="864096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Hình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thức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pháp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lý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Thay</a:t>
                      </a:r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đổi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DN </a:t>
                      </a:r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hộ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gia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đình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-1.1%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DN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tư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nhân/đơn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sở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hữu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Công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hợp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danh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/HTX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-15.4%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Công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TNHH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9.6%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Công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cổ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phần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Tổng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Pladsholder til indhold 2"/>
          <p:cNvSpPr txBox="1">
            <a:spLocks/>
          </p:cNvSpPr>
          <p:nvPr/>
        </p:nvSpPr>
        <p:spPr bwMode="auto">
          <a:xfrm>
            <a:off x="1044526" y="5301208"/>
            <a:ext cx="6577012" cy="61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kern="0" dirty="0" err="1" smtClean="0"/>
              <a:t>Ghi</a:t>
            </a:r>
            <a:r>
              <a:rPr lang="en-GB" kern="0" dirty="0" smtClean="0"/>
              <a:t> </a:t>
            </a:r>
            <a:r>
              <a:rPr lang="en-GB" kern="0" dirty="0" err="1" smtClean="0"/>
              <a:t>chú</a:t>
            </a:r>
            <a:r>
              <a:rPr lang="en-GB" kern="0" dirty="0" smtClean="0"/>
              <a:t>: DNNN </a:t>
            </a:r>
            <a:r>
              <a:rPr lang="en-GB" kern="0" dirty="0" err="1" smtClean="0"/>
              <a:t>không</a:t>
            </a:r>
            <a:r>
              <a:rPr lang="en-GB" kern="0" dirty="0" smtClean="0"/>
              <a:t> </a:t>
            </a:r>
            <a:r>
              <a:rPr lang="en-GB" kern="0" dirty="0" err="1" smtClean="0"/>
              <a:t>bao</a:t>
            </a:r>
            <a:r>
              <a:rPr lang="en-GB" kern="0" dirty="0" smtClean="0"/>
              <a:t> </a:t>
            </a:r>
            <a:r>
              <a:rPr lang="en-GB" kern="0" dirty="0" err="1" smtClean="0"/>
              <a:t>gồm</a:t>
            </a:r>
            <a:r>
              <a:rPr lang="en-GB" kern="0" dirty="0" smtClean="0"/>
              <a:t> </a:t>
            </a:r>
            <a:r>
              <a:rPr lang="en-GB" kern="0" dirty="0" err="1" smtClean="0"/>
              <a:t>trong</a:t>
            </a:r>
            <a:r>
              <a:rPr lang="en-GB" kern="0" dirty="0" smtClean="0"/>
              <a:t> </a:t>
            </a:r>
            <a:r>
              <a:rPr lang="en-GB" kern="0" dirty="0" err="1" smtClean="0"/>
              <a:t>mẫu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xmlns="" val="20469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Quy</a:t>
            </a:r>
            <a:r>
              <a:rPr lang="en-GB" dirty="0" smtClean="0"/>
              <a:t> </a:t>
            </a:r>
            <a:r>
              <a:rPr lang="en-GB" dirty="0" err="1" smtClean="0"/>
              <a:t>mô</a:t>
            </a:r>
            <a:r>
              <a:rPr lang="en-GB" dirty="0" smtClean="0"/>
              <a:t> DN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778796"/>
              </p:ext>
            </p:extLst>
          </p:nvPr>
        </p:nvGraphicFramePr>
        <p:xfrm>
          <a:off x="971600" y="2060848"/>
          <a:ext cx="65770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956"/>
                <a:gridCol w="1152128"/>
                <a:gridCol w="1152128"/>
                <a:gridCol w="12478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Quy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mô</a:t>
                      </a:r>
                      <a:r>
                        <a:rPr lang="en-GB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DN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Thay</a:t>
                      </a:r>
                      <a:r>
                        <a:rPr lang="en-GB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đổi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Siêu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(&lt;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</a:t>
                      </a:r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lao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động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-5.8%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Nhỏ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10-49 </a:t>
                      </a:r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lao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động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Vừa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50-300 </a:t>
                      </a:r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lao</a:t>
                      </a:r>
                      <a:r>
                        <a:rPr lang="en-GB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động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Tổng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56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60375"/>
            <a:ext cx="7345436" cy="736377"/>
          </a:xfrm>
        </p:spPr>
        <p:txBody>
          <a:bodyPr/>
          <a:lstStyle/>
          <a:p>
            <a:r>
              <a:rPr lang="en-GB" sz="1800" dirty="0" err="1" smtClean="0"/>
              <a:t>Phân</a:t>
            </a:r>
            <a:r>
              <a:rPr lang="en-GB" sz="1800" dirty="0" smtClean="0"/>
              <a:t> </a:t>
            </a:r>
            <a:r>
              <a:rPr lang="en-GB" sz="1800" dirty="0" err="1" smtClean="0"/>
              <a:t>theo</a:t>
            </a:r>
            <a:r>
              <a:rPr lang="en-GB" sz="1800" dirty="0" smtClean="0"/>
              <a:t> </a:t>
            </a:r>
            <a:r>
              <a:rPr lang="en-GB" sz="1800" dirty="0" err="1" smtClean="0"/>
              <a:t>quy</a:t>
            </a:r>
            <a:r>
              <a:rPr lang="en-GB" sz="1800" dirty="0" smtClean="0"/>
              <a:t> </a:t>
            </a:r>
            <a:r>
              <a:rPr lang="en-GB" sz="1800" dirty="0" err="1" smtClean="0"/>
              <a:t>mô</a:t>
            </a:r>
            <a:r>
              <a:rPr lang="en-GB" sz="1800" dirty="0" smtClean="0"/>
              <a:t>, </a:t>
            </a:r>
            <a:r>
              <a:rPr lang="en-GB" sz="1800" dirty="0" err="1" smtClean="0"/>
              <a:t>địa</a:t>
            </a:r>
            <a:r>
              <a:rPr lang="en-GB" sz="1800" dirty="0" smtClean="0"/>
              <a:t> </a:t>
            </a:r>
            <a:r>
              <a:rPr lang="en-GB" sz="1800" dirty="0" err="1" smtClean="0"/>
              <a:t>điểm</a:t>
            </a:r>
            <a:r>
              <a:rPr lang="en-GB" sz="1800" dirty="0" smtClean="0"/>
              <a:t> </a:t>
            </a:r>
            <a:r>
              <a:rPr lang="en-GB" sz="1800" dirty="0" err="1" smtClean="0"/>
              <a:t>và</a:t>
            </a:r>
            <a:r>
              <a:rPr lang="en-GB" sz="1800" dirty="0" smtClean="0"/>
              <a:t> </a:t>
            </a:r>
            <a:r>
              <a:rPr lang="en-GB" sz="1800" dirty="0" err="1" smtClean="0"/>
              <a:t>sở</a:t>
            </a:r>
            <a:r>
              <a:rPr lang="en-GB" sz="1800" dirty="0" smtClean="0"/>
              <a:t> </a:t>
            </a:r>
            <a:r>
              <a:rPr lang="en-GB" sz="1800" dirty="0" err="1" smtClean="0"/>
              <a:t>hữu</a:t>
            </a:r>
            <a:endParaRPr lang="en-GB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2223584"/>
              </p:ext>
            </p:extLst>
          </p:nvPr>
        </p:nvGraphicFramePr>
        <p:xfrm>
          <a:off x="1043608" y="1772816"/>
          <a:ext cx="68407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059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Phân</a:t>
            </a:r>
            <a:r>
              <a:rPr lang="en-GB" dirty="0" smtClean="0"/>
              <a:t> </a:t>
            </a:r>
            <a:r>
              <a:rPr lang="en-GB" dirty="0" err="1" smtClean="0"/>
              <a:t>theo</a:t>
            </a:r>
            <a:r>
              <a:rPr lang="en-GB" dirty="0" smtClean="0"/>
              <a:t> </a:t>
            </a:r>
            <a:r>
              <a:rPr lang="en-GB" dirty="0" err="1" smtClean="0"/>
              <a:t>ngành</a:t>
            </a:r>
            <a:r>
              <a:rPr lang="en-GB" dirty="0" smtClean="0"/>
              <a:t>, </a:t>
            </a:r>
            <a:r>
              <a:rPr lang="en-GB" dirty="0" err="1" smtClean="0"/>
              <a:t>lĩnh</a:t>
            </a:r>
            <a:r>
              <a:rPr lang="en-GB" dirty="0" smtClean="0"/>
              <a:t> </a:t>
            </a:r>
            <a:r>
              <a:rPr lang="en-GB" dirty="0" err="1" smtClean="0"/>
              <a:t>vực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18564178"/>
              </p:ext>
            </p:extLst>
          </p:nvPr>
        </p:nvGraphicFramePr>
        <p:xfrm>
          <a:off x="1115616" y="1556792"/>
          <a:ext cx="705678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397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_dk">
  <a:themeElements>
    <a:clrScheme name="ku_dk 1">
      <a:dk1>
        <a:srgbClr val="6E6E6E"/>
      </a:dk1>
      <a:lt1>
        <a:srgbClr val="FFFFFF"/>
      </a:lt1>
      <a:dk2>
        <a:srgbClr val="933027"/>
      </a:dk2>
      <a:lt2>
        <a:srgbClr val="6E6E6E"/>
      </a:lt2>
      <a:accent1>
        <a:srgbClr val="933027"/>
      </a:accent1>
      <a:accent2>
        <a:srgbClr val="B2523C"/>
      </a:accent2>
      <a:accent3>
        <a:srgbClr val="FFFFFF"/>
      </a:accent3>
      <a:accent4>
        <a:srgbClr val="5D5D5D"/>
      </a:accent4>
      <a:accent5>
        <a:srgbClr val="C8ADAC"/>
      </a:accent5>
      <a:accent6>
        <a:srgbClr val="A14935"/>
      </a:accent6>
      <a:hlink>
        <a:srgbClr val="C98872"/>
      </a:hlink>
      <a:folHlink>
        <a:srgbClr val="E3C3B6"/>
      </a:folHlink>
    </a:clrScheme>
    <a:fontScheme name="ku_d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u_dk 1">
        <a:dk1>
          <a:srgbClr val="6E6E6E"/>
        </a:dk1>
        <a:lt1>
          <a:srgbClr val="FFFFFF"/>
        </a:lt1>
        <a:dk2>
          <a:srgbClr val="933027"/>
        </a:dk2>
        <a:lt2>
          <a:srgbClr val="6E6E6E"/>
        </a:lt2>
        <a:accent1>
          <a:srgbClr val="933027"/>
        </a:accent1>
        <a:accent2>
          <a:srgbClr val="B2523C"/>
        </a:accent2>
        <a:accent3>
          <a:srgbClr val="FFFFFF"/>
        </a:accent3>
        <a:accent4>
          <a:srgbClr val="5D5D5D"/>
        </a:accent4>
        <a:accent5>
          <a:srgbClr val="C8ADAC"/>
        </a:accent5>
        <a:accent6>
          <a:srgbClr val="A14935"/>
        </a:accent6>
        <a:hlink>
          <a:srgbClr val="C98872"/>
        </a:hlink>
        <a:folHlink>
          <a:srgbClr val="E3C3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Powerpoint_uk</Template>
  <TotalTime>11052</TotalTime>
  <Words>1981</Words>
  <Application>Microsoft Office PowerPoint</Application>
  <PresentationFormat>On-screen Show (4:3)</PresentationFormat>
  <Paragraphs>426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ku_dk</vt:lpstr>
      <vt:lpstr>Microsoft Office Excel 97-2003 Worksheet</vt:lpstr>
      <vt:lpstr>CorelDRAW</vt:lpstr>
      <vt:lpstr>Đặc điểm môi trường kinh doanh ở Việt Nam: Kết quả điều tra doanh nghiệp NVV 2013</vt:lpstr>
      <vt:lpstr>Giới thiệu về cuộc điều tra DNNVV</vt:lpstr>
      <vt:lpstr>Tổng quan</vt:lpstr>
      <vt:lpstr>Các chủ đề trong báo cáo điều tra DNNVV 2013</vt:lpstr>
      <vt:lpstr>Điều tra năm 2013 (so sánh với 2011)</vt:lpstr>
      <vt:lpstr>Cấu trúc sở hữu DN</vt:lpstr>
      <vt:lpstr>Quy mô DN</vt:lpstr>
      <vt:lpstr>Phân theo quy mô, địa điểm và sở hữu</vt:lpstr>
      <vt:lpstr>Phân theo ngành, lĩnh vực</vt:lpstr>
      <vt:lpstr>Tỷ lệ DN tồn tại</vt:lpstr>
      <vt:lpstr>Xác suất thoát khỏi thị trường</vt:lpstr>
      <vt:lpstr>Tăng trưởng và năng động</vt:lpstr>
      <vt:lpstr>Ma trận chuyển đổi việc làm 2011-2013 </vt:lpstr>
      <vt:lpstr>Tăng trưởng việc làm</vt:lpstr>
      <vt:lpstr>Phân tích hồi quy: Nhân tố xác định tăng trưởng việc làm</vt:lpstr>
      <vt:lpstr>Năng suất lao động</vt:lpstr>
      <vt:lpstr>Tăng trưởng năng suất lao động</vt:lpstr>
      <vt:lpstr>Phi chính thức</vt:lpstr>
      <vt:lpstr>Phi chính thức và năng động</vt:lpstr>
      <vt:lpstr>Các trở ngại chính đối với tăng trưởng</vt:lpstr>
      <vt:lpstr>Đầu tư</vt:lpstr>
      <vt:lpstr>Phương thức tài trợ đầu tư?</vt:lpstr>
      <vt:lpstr>Đa dạng hóa và đổi mới</vt:lpstr>
      <vt:lpstr>Đặc điểm đa dạng hóa và đổi mới</vt:lpstr>
      <vt:lpstr>Khủng hoảng toàn cầu và DNNVV</vt:lpstr>
      <vt:lpstr>Kết luận và gợi ý chính sách (1)</vt:lpstr>
      <vt:lpstr>Kết luận và gợi ý chính sách(2)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 Survey 2013</dc:title>
  <dc:creator>Neda Trifkovic</dc:creator>
  <cp:lastModifiedBy>ADMIN</cp:lastModifiedBy>
  <cp:revision>456</cp:revision>
  <cp:lastPrinted>2014-02-03T08:41:28Z</cp:lastPrinted>
  <dcterms:created xsi:type="dcterms:W3CDTF">2009-09-28T09:43:56Z</dcterms:created>
  <dcterms:modified xsi:type="dcterms:W3CDTF">2014-10-31T07:21:31Z</dcterms:modified>
</cp:coreProperties>
</file>