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8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125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6145" y="687651"/>
            <a:ext cx="10797116" cy="993775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1764311"/>
            <a:ext cx="8534400" cy="638175"/>
          </a:xfrm>
          <a:effectLst>
            <a:outerShdw dist="17961" dir="2700000" algn="ctr" rotWithShape="0">
              <a:srgbClr val="FFFFFF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 i="1">
                <a:solidFill>
                  <a:srgbClr val="66003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08725"/>
            <a:ext cx="2844800" cy="476250"/>
          </a:xfrm>
        </p:spPr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1" y="277794"/>
            <a:ext cx="132778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89" y="277794"/>
            <a:ext cx="1226372" cy="100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56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i="1"/>
            </a:lvl2pPr>
            <a:lvl3pPr>
              <a:defRPr i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2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0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7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1" y="261816"/>
            <a:ext cx="132778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1676" y="295427"/>
            <a:ext cx="9215213" cy="9840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98494"/>
            <a:ext cx="10972800" cy="472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B907421-C689-4A2C-9EBF-6CB4B4C7E65C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F89C5D-68C8-42C5-AE0F-63C4172497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89" y="277794"/>
            <a:ext cx="1226372" cy="100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1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66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33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26" y="955281"/>
            <a:ext cx="10797116" cy="993775"/>
          </a:xfrm>
        </p:spPr>
        <p:txBody>
          <a:bodyPr/>
          <a:lstStyle/>
          <a:p>
            <a:r>
              <a:rPr lang="en-US" smtClean="0"/>
              <a:t>Kinh tế Việt Nam 6 tháng đầu 2015:</a:t>
            </a:r>
            <a:br>
              <a:rPr lang="en-US" smtClean="0"/>
            </a:br>
            <a:r>
              <a:rPr lang="en-US" i="1" smtClean="0"/>
              <a:t>Chuyển biến, cơ hội và chính sách</a:t>
            </a:r>
            <a:endParaRPr lang="en-US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9084" y="2285763"/>
            <a:ext cx="8534400" cy="638175"/>
          </a:xfrm>
        </p:spPr>
        <p:txBody>
          <a:bodyPr/>
          <a:lstStyle/>
          <a:p>
            <a:r>
              <a:rPr lang="en-US" smtClean="0"/>
              <a:t>Nguyễn Đình Cung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3" y="1398495"/>
            <a:ext cx="7620000" cy="1166906"/>
          </a:xfrm>
        </p:spPr>
        <p:txBody>
          <a:bodyPr/>
          <a:lstStyle/>
          <a:p>
            <a:r>
              <a:rPr lang="en-US" smtClean="0"/>
              <a:t>Lãi suất nhìn chung ổn định, nhưng khó giảm thêm</a:t>
            </a:r>
          </a:p>
          <a:p>
            <a:pPr lvl="1"/>
            <a:r>
              <a:rPr lang="en-US" smtClean="0"/>
              <a:t>Áp lực tăng cục bộ ở một số NHTM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3899647"/>
            <a:ext cx="4446588" cy="251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40" y="1398495"/>
            <a:ext cx="4446587" cy="250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72" y="2799260"/>
            <a:ext cx="5696999" cy="2893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9908834" y="5155836"/>
            <a:ext cx="2163424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>
                <a:solidFill>
                  <a:srgbClr val="FF0000"/>
                </a:solidFill>
              </a:rPr>
              <a:t>Lãi suất huy động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1177" y="2799260"/>
            <a:ext cx="2163424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>
                <a:solidFill>
                  <a:srgbClr val="FF0000"/>
                </a:solidFill>
              </a:rPr>
              <a:t>Lãi suất LNH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3029" y="2895974"/>
            <a:ext cx="2416629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>
                <a:solidFill>
                  <a:srgbClr val="FF0000"/>
                </a:solidFill>
              </a:rPr>
              <a:t>Lãi suất TPCP 5 năm</a:t>
            </a:r>
            <a:endParaRPr lang="en-US" sz="16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4"/>
            <a:ext cx="4811486" cy="4727671"/>
          </a:xfrm>
        </p:spPr>
        <p:txBody>
          <a:bodyPr/>
          <a:lstStyle/>
          <a:p>
            <a:r>
              <a:rPr lang="en-US" smtClean="0"/>
              <a:t>Tín dụng tăng đều hơn trong 6 tháng đầu năm do:</a:t>
            </a:r>
          </a:p>
          <a:p>
            <a:pPr lvl="1"/>
            <a:r>
              <a:rPr lang="en-US" smtClean="0"/>
              <a:t>Phục hồi tăng trưởng;</a:t>
            </a:r>
          </a:p>
          <a:p>
            <a:pPr lvl="1"/>
            <a:r>
              <a:rPr lang="en-US" smtClean="0"/>
              <a:t>Nhu cầu đầu tư đón đầu FTA;</a:t>
            </a:r>
          </a:p>
          <a:p>
            <a:pPr lvl="1"/>
            <a:r>
              <a:rPr lang="en-US" smtClean="0"/>
              <a:t>Phát hành TPCP giảm;</a:t>
            </a:r>
          </a:p>
          <a:p>
            <a:pPr lvl="1"/>
            <a:r>
              <a:rPr lang="en-US" smtClean="0"/>
              <a:t>Kỳ vọng lạm phát khó giảm thêm;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83" y="1599791"/>
            <a:ext cx="6181046" cy="3930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585857" y="1599791"/>
            <a:ext cx="2416629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>
                <a:solidFill>
                  <a:srgbClr val="FF0000"/>
                </a:solidFill>
              </a:rPr>
              <a:t>Tăng trưởng tín dụng hàng tháng</a:t>
            </a:r>
            <a:endParaRPr lang="en-US" sz="16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6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5"/>
            <a:ext cx="10972800" cy="1888992"/>
          </a:xfrm>
        </p:spPr>
        <p:txBody>
          <a:bodyPr/>
          <a:lstStyle/>
          <a:p>
            <a:r>
              <a:rPr lang="en-US" smtClean="0"/>
              <a:t>Nợ xấu vẫn cao:</a:t>
            </a:r>
          </a:p>
          <a:p>
            <a:pPr lvl="1"/>
            <a:r>
              <a:rPr lang="en-US" smtClean="0"/>
              <a:t>Đã quốc hữu hóa 1 số NHTM, nhưng bước tiếp theo?</a:t>
            </a:r>
          </a:p>
          <a:p>
            <a:pPr lvl="1"/>
            <a:r>
              <a:rPr lang="en-US" smtClean="0"/>
              <a:t>Vẫn hạn chế về nguồn lực/tài lực/pháp lực, khiến kết quả xử lý nợ xấu chưa rõ ràng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167743"/>
            <a:ext cx="6238466" cy="3004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4468266"/>
            <a:ext cx="4256314" cy="188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har char="–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mtClean="0">
                <a:solidFill>
                  <a:srgbClr val="FF0000"/>
                </a:solidFill>
              </a:rPr>
              <a:t>Cần chuyển biến mạnh để có thể đạt mục tiêu nợ xấu dưới 3% vào 30/9/2015</a:t>
            </a:r>
            <a:endParaRPr 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0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82" y="1279434"/>
            <a:ext cx="10972800" cy="16821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Tỷ giá nhiều biến động trong quý II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Khá ổn định trong tháng 4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Nhưng áp lực tăng vào cuối tháng 4 – đầu tháng 5;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Ổn định dần từ nửa cuối tháng 5.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26234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80657"/>
            <a:ext cx="8088086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82486" y="6265021"/>
            <a:ext cx="7924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Nguồn: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VNDirect.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3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Điều chỉnh tăng tỷ giá VNĐ/USD là cần thiết, nhưng không đủ để ổn định thị trường;</a:t>
            </a:r>
          </a:p>
          <a:p>
            <a:pPr lvl="1"/>
            <a:r>
              <a:rPr lang="en-US" smtClean="0"/>
              <a:t>NHNN phải bán ra khoảng 200 triệu USD để tăng cung;</a:t>
            </a:r>
          </a:p>
          <a:p>
            <a:r>
              <a:rPr lang="en-US" smtClean="0"/>
              <a:t>Áp lực tăng tỷ giá VNĐ/USD do:</a:t>
            </a:r>
          </a:p>
          <a:p>
            <a:pPr lvl="1"/>
            <a:r>
              <a:rPr lang="en-US" smtClean="0"/>
              <a:t>Thâm hụt thương mại lớn + sai số ước tính số liệu thâm hụt thương mại;</a:t>
            </a:r>
          </a:p>
          <a:p>
            <a:pPr lvl="1"/>
            <a:r>
              <a:rPr lang="en-US" smtClean="0"/>
              <a:t>Kỳ vọng về tăng tỷ giá (rủi ro lãi suất ở Mỹ; đề xuất vay từ dự trữ ngoại hối cho đầu tư, v.v.);</a:t>
            </a:r>
          </a:p>
        </p:txBody>
      </p:sp>
    </p:spTree>
    <p:extLst>
      <p:ext uri="{BB962C8B-B14F-4D97-AF65-F5344CB8AC3E}">
        <p14:creationId xmlns:p14="http://schemas.microsoft.com/office/powerpoint/2010/main" val="3817321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47" y="1532309"/>
            <a:ext cx="10972800" cy="831749"/>
          </a:xfrm>
        </p:spPr>
        <p:txBody>
          <a:bodyPr/>
          <a:lstStyle/>
          <a:p>
            <a:r>
              <a:rPr lang="en-US" smtClean="0"/>
              <a:t>Tăng tỷ giá + lạm phát thấp </a:t>
            </a:r>
            <a:r>
              <a:rPr lang="en-US" smtClean="0">
                <a:sym typeface="Wingdings" panose="05000000000000000000" pitchFamily="2" charset="2"/>
              </a:rPr>
              <a:t> hàng hóa Việt Nam phần nào cạnh tranh hơn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2200" y="22618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Tỷ giá thực hữu hiệu (REER)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616934"/>
            <a:ext cx="6520105" cy="27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62200" y="54033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Tính toán của nhóm tác giả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68987" y="1948183"/>
            <a:ext cx="2281513" cy="236256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4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5"/>
            <a:ext cx="10972800" cy="2335306"/>
          </a:xfrm>
        </p:spPr>
        <p:txBody>
          <a:bodyPr/>
          <a:lstStyle/>
          <a:p>
            <a:r>
              <a:rPr lang="en-US" smtClean="0"/>
              <a:t>Dư địa điều hành tỷ giá vẫn còn khá nhiều:</a:t>
            </a:r>
          </a:p>
          <a:p>
            <a:pPr lvl="1"/>
            <a:r>
              <a:rPr lang="en-US" smtClean="0"/>
              <a:t>Nhưng quan trọng là điều hành tỷ giá VNĐ/USD có linh hoạt hơn hay không?</a:t>
            </a:r>
          </a:p>
          <a:p>
            <a:pPr lvl="1"/>
            <a:r>
              <a:rPr lang="en-US" smtClean="0"/>
              <a:t>Yêu cầu phối hợp của các chính sách khác (kể cả từ giai đoạn đề xuất, truyền thông)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5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4"/>
            <a:ext cx="4849504" cy="4176492"/>
          </a:xfrm>
        </p:spPr>
        <p:txBody>
          <a:bodyPr/>
          <a:lstStyle/>
          <a:p>
            <a:r>
              <a:rPr lang="en-US" smtClean="0"/>
              <a:t>Đầu tư/GDP tăng, nhưng chưa cao như nhiều năm trước đó</a:t>
            </a:r>
          </a:p>
          <a:p>
            <a:pPr lvl="1"/>
            <a:r>
              <a:rPr lang="en-US" smtClean="0"/>
              <a:t>ICOR có dấu hiệu cải thiện;</a:t>
            </a:r>
          </a:p>
          <a:p>
            <a:pPr lvl="1"/>
            <a:r>
              <a:rPr lang="en-US" smtClean="0"/>
              <a:t>Niềm tin của nhà đầu tư gia tăng;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83940" y="1843148"/>
            <a:ext cx="2722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 tư so 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 </a:t>
            </a:r>
            <a:r>
              <a:rPr kumimoji="0" lang="en-US" alt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GDP (%)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2344243"/>
            <a:ext cx="5619750" cy="31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59104" y="5574986"/>
            <a:ext cx="17566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Nguồn:</a:t>
            </a: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TCTK.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5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4"/>
            <a:ext cx="10972800" cy="1767787"/>
          </a:xfrm>
        </p:spPr>
        <p:txBody>
          <a:bodyPr/>
          <a:lstStyle/>
          <a:p>
            <a:r>
              <a:rPr lang="en-US" smtClean="0"/>
              <a:t>Thu hút FDI chưa cải thiện nhiều</a:t>
            </a:r>
          </a:p>
          <a:p>
            <a:pPr lvl="1"/>
            <a:r>
              <a:rPr lang="en-US" smtClean="0"/>
              <a:t>Vốn thực hiện tăng</a:t>
            </a:r>
          </a:p>
          <a:p>
            <a:pPr lvl="1"/>
            <a:r>
              <a:rPr lang="en-US" smtClean="0"/>
              <a:t>Nhưng vốn đăng ký giảm</a:t>
            </a:r>
          </a:p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9" y="3059800"/>
            <a:ext cx="8394440" cy="3368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554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4"/>
            <a:ext cx="10972800" cy="3801303"/>
          </a:xfrm>
        </p:spPr>
        <p:txBody>
          <a:bodyPr/>
          <a:lstStyle/>
          <a:p>
            <a:r>
              <a:rPr lang="en-US" smtClean="0"/>
              <a:t>Xuất nhập khẩu tăng trưởng chậm trong 6 tháng đầu năm (dù có phục hồi trong quý II);</a:t>
            </a:r>
          </a:p>
          <a:p>
            <a:pPr lvl="1"/>
            <a:r>
              <a:rPr lang="en-US" smtClean="0"/>
              <a:t>Khu vực FDI vẫn chiếm tỷ trọng lớn</a:t>
            </a:r>
          </a:p>
          <a:p>
            <a:pPr lvl="1"/>
            <a:r>
              <a:rPr lang="en-US" smtClean="0"/>
              <a:t>Tăng trưởng chủ yếu do tăng lượng hàng XNK (giá XK và NK giảm);</a:t>
            </a:r>
          </a:p>
          <a:p>
            <a:r>
              <a:rPr lang="en-US" smtClean="0"/>
              <a:t>Thâm hụt thương mại: 2,4 tỷ USD trong 3 tháng đầu năm và 3,07 tỷ USD trong 6 tháng đầu năm</a:t>
            </a:r>
          </a:p>
          <a:p>
            <a:pPr lvl="1"/>
            <a:r>
              <a:rPr lang="en-US" smtClean="0"/>
              <a:t>Thâm hụt thương mại chủ yếu do khu vực doanh nghiệp trong nước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24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Nội dung bài trình bày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676400"/>
            <a:ext cx="10809514" cy="4449765"/>
          </a:xfrm>
        </p:spPr>
        <p:txBody>
          <a:bodyPr/>
          <a:lstStyle/>
          <a:p>
            <a:r>
              <a:rPr lang="en-US" smtClean="0"/>
              <a:t>Bối cảnh;</a:t>
            </a:r>
          </a:p>
          <a:p>
            <a:r>
              <a:rPr lang="en-US" smtClean="0"/>
              <a:t>Diễn biến KTVM quý II và 6 tháng đầu năm;</a:t>
            </a:r>
          </a:p>
          <a:p>
            <a:r>
              <a:rPr lang="en-US" smtClean="0"/>
              <a:t>Triển vọng KTVM quý III;</a:t>
            </a:r>
          </a:p>
          <a:p>
            <a:r>
              <a:rPr lang="en-US" smtClean="0"/>
              <a:t>Một số vấn đề nổi bật:</a:t>
            </a:r>
          </a:p>
          <a:p>
            <a:pPr lvl="1"/>
            <a:r>
              <a:rPr lang="en-US" smtClean="0"/>
              <a:t>Thương mại Việt Nam – Trung Quốc;</a:t>
            </a:r>
          </a:p>
          <a:p>
            <a:pPr lvl="1"/>
            <a:r>
              <a:rPr lang="en-US" smtClean="0"/>
              <a:t>Đối xử khác biệt cho DNNN;</a:t>
            </a:r>
          </a:p>
          <a:p>
            <a:r>
              <a:rPr lang="en-US" smtClean="0"/>
              <a:t>Kiến </a:t>
            </a:r>
            <a:r>
              <a:rPr lang="en-US" smtClean="0"/>
              <a:t>nghị chính sách.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10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7" y="1279434"/>
            <a:ext cx="6373504" cy="303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82" y="2674962"/>
            <a:ext cx="5925339" cy="338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91469" y="2674962"/>
            <a:ext cx="2416629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>
                <a:solidFill>
                  <a:srgbClr val="FF0000"/>
                </a:solidFill>
              </a:rPr>
              <a:t>Cả nước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75371" y="3014429"/>
            <a:ext cx="2416629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>
                <a:solidFill>
                  <a:srgbClr val="FF0000"/>
                </a:solidFill>
              </a:rPr>
              <a:t>Khu vực FDI</a:t>
            </a:r>
            <a:endParaRPr lang="en-US" sz="16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8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Triển vọng KTVM quý III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5" y="1692322"/>
            <a:ext cx="8945384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5"/>
            <a:ext cx="10972800" cy="662318"/>
          </a:xfrm>
        </p:spPr>
        <p:txBody>
          <a:bodyPr/>
          <a:lstStyle/>
          <a:p>
            <a:r>
              <a:rPr lang="en-US" smtClean="0"/>
              <a:t>Khả năng đạt một số mục tiêu KT năm 2015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4371"/>
              </p:ext>
            </p:extLst>
          </p:nvPr>
        </p:nvGraphicFramePr>
        <p:xfrm>
          <a:off x="1419366" y="2302806"/>
          <a:ext cx="884981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908"/>
                <a:gridCol w="4424908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Mục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tiêu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Khả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năng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/>
                        <a:t>Tăng</a:t>
                      </a:r>
                      <a:r>
                        <a:rPr lang="en-US" sz="2400" baseline="0" smtClean="0"/>
                        <a:t> trưởng GDP (6,2%)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/>
                        <a:t>Cao</a:t>
                      </a:r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Tăng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trưởng XK (ít nhất 10%)</a:t>
                      </a:r>
                      <a:endParaRPr lang="en-US" sz="240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há</a:t>
                      </a:r>
                      <a:endParaRPr lang="en-US" sz="240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Nhập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siêu (5% xuất khẩu)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Khá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CPI tăng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tối đa 5%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/>
                        <a:t>Đầu</a:t>
                      </a:r>
                      <a:r>
                        <a:rPr lang="en-US" sz="2400" baseline="0" smtClean="0"/>
                        <a:t> tư/GDP (30-32%)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smtClean="0"/>
                        <a:t>Cao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08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Một số vấn đề nổi bật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Xử lý mất cân đối thương mại Việt – Trung:</a:t>
            </a:r>
          </a:p>
          <a:p>
            <a:r>
              <a:rPr lang="en-US" smtClean="0"/>
              <a:t>Thâm hụt thương mại với TQ có xu hướng tăng</a:t>
            </a:r>
          </a:p>
          <a:p>
            <a:pPr lvl="1"/>
            <a:r>
              <a:rPr lang="en-US" smtClean="0"/>
              <a:t>Ngay cả </a:t>
            </a:r>
            <a:r>
              <a:rPr lang="en-US" b="1" smtClean="0">
                <a:solidFill>
                  <a:srgbClr val="FF0000"/>
                </a:solidFill>
              </a:rPr>
              <a:t>mức độ </a:t>
            </a:r>
            <a:r>
              <a:rPr lang="en-US" smtClean="0"/>
              <a:t>thâm hụt cũng khó nắm bắt</a:t>
            </a:r>
          </a:p>
          <a:p>
            <a:r>
              <a:rPr lang="en-US" smtClean="0"/>
              <a:t>Cấu trúc hàng XK sang TQ đã cải thiện theo hướng tăng hàng tinh chế và tăng hàm lượng công nghệ</a:t>
            </a:r>
          </a:p>
          <a:p>
            <a:pPr lvl="1"/>
            <a:r>
              <a:rPr lang="en-US" smtClean="0"/>
              <a:t>Dù vậy, XK ít phụ thuộc hơn vào thị trường TQ;</a:t>
            </a:r>
          </a:p>
          <a:p>
            <a:r>
              <a:rPr lang="en-US" smtClean="0"/>
              <a:t>Tăng nhập khẩu hàng tiêu dùng và đầu vào trung gian cho sản xuất từ TQ</a:t>
            </a:r>
          </a:p>
          <a:p>
            <a:pPr lvl="1"/>
            <a:r>
              <a:rPr lang="en-US" smtClean="0"/>
              <a:t>Khó tránh khỏi trong quá trình hội nhập (tăng cạnh tranh, tận dụng lợi thế so sánh và phát triển mạng sản xuất)</a:t>
            </a:r>
          </a:p>
          <a:p>
            <a:pPr lvl="1"/>
            <a:r>
              <a:rPr lang="en-US" smtClean="0"/>
              <a:t>Song liệu DN Việt có ý chí và điều kiện vươn lên????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9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Đối xử khác biệt cho DNNN</a:t>
            </a:r>
          </a:p>
          <a:p>
            <a:r>
              <a:rPr lang="en-US" smtClean="0"/>
              <a:t>Một số biểu hiện:</a:t>
            </a:r>
          </a:p>
          <a:p>
            <a:pPr lvl="1"/>
            <a:r>
              <a:rPr lang="en-US" smtClean="0"/>
              <a:t>Tiếp cận nguồn vốn (tín dụng, ODA, vốn vay nước ngoài) dễ hơn;</a:t>
            </a:r>
          </a:p>
          <a:p>
            <a:pPr lvl="1"/>
            <a:r>
              <a:rPr lang="en-US" smtClean="0"/>
              <a:t>Vay vốn không cần thế chấp và/hoặc được CP bảo lãnh;</a:t>
            </a:r>
          </a:p>
          <a:p>
            <a:pPr lvl="1"/>
            <a:r>
              <a:rPr lang="en-US" smtClean="0"/>
              <a:t>Khoản vay không được bảo lãnh nhưng CP vẫn đứng ra trả thay khi DNNN không trả được;</a:t>
            </a:r>
          </a:p>
          <a:p>
            <a:pPr lvl="1"/>
            <a:r>
              <a:rPr lang="en-US" smtClean="0"/>
              <a:t>Nhiều biện pháp khoanh-giãn nợ;</a:t>
            </a:r>
          </a:p>
          <a:p>
            <a:pPr lvl="1"/>
            <a:r>
              <a:rPr lang="en-US" smtClean="0"/>
              <a:t>Bổ sung vốn điều lệ có nguồn gốc NSNN;</a:t>
            </a:r>
          </a:p>
          <a:p>
            <a:pPr lvl="1"/>
            <a:r>
              <a:rPr lang="en-US" smtClean="0"/>
              <a:t>Lỗ nhưng không bị phá sản như DN tư nhân;</a:t>
            </a:r>
          </a:p>
          <a:p>
            <a:pPr lvl="1"/>
            <a:r>
              <a:rPr lang="en-US" smtClean="0"/>
              <a:t>Kỷ luật tài chính lỏng lẻo;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Nguyên nhân cơ bản:</a:t>
            </a:r>
          </a:p>
          <a:p>
            <a:pPr lvl="1"/>
            <a:r>
              <a:rPr lang="en-US" smtClean="0"/>
              <a:t>Quan niệm về vai trò và chức năng của DNNN chưa phù hợp;</a:t>
            </a:r>
          </a:p>
          <a:p>
            <a:r>
              <a:rPr lang="en-US" smtClean="0"/>
              <a:t>Hệ lụy:</a:t>
            </a:r>
          </a:p>
          <a:p>
            <a:pPr lvl="1"/>
            <a:r>
              <a:rPr lang="en-US" smtClean="0"/>
              <a:t>DNNN không phải đối mặt với áp lực cạnh tranh công bằng;</a:t>
            </a:r>
          </a:p>
          <a:p>
            <a:pPr lvl="1"/>
            <a:r>
              <a:rPr lang="en-US" smtClean="0"/>
              <a:t>Đầu tư tràn lan, dàn trải, thiếu hiệu quả của DNNN;</a:t>
            </a:r>
          </a:p>
          <a:p>
            <a:pPr lvl="1"/>
            <a:r>
              <a:rPr lang="en-US" smtClean="0"/>
              <a:t>Sai lệch, lẫn lộn về vai trò, chức năng quản lý nhà nước;</a:t>
            </a:r>
          </a:p>
          <a:p>
            <a:pPr lvl="1"/>
            <a:r>
              <a:rPr lang="en-US" smtClean="0"/>
              <a:t>Chèn lấn khu vực tư nhân;</a:t>
            </a:r>
          </a:p>
          <a:p>
            <a:pPr lvl="1"/>
            <a:r>
              <a:rPr lang="en-US" smtClean="0"/>
              <a:t>Rủi ro với NHTM (bên cho vay)</a:t>
            </a:r>
          </a:p>
        </p:txBody>
      </p:sp>
    </p:spTree>
    <p:extLst>
      <p:ext uri="{BB962C8B-B14F-4D97-AF65-F5344CB8AC3E}">
        <p14:creationId xmlns:p14="http://schemas.microsoft.com/office/powerpoint/2010/main" val="1771288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Kiến nghị chính sách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Cải cách nền tảng kinh tế vi mô:</a:t>
            </a:r>
          </a:p>
          <a:p>
            <a:r>
              <a:rPr lang="en-US" smtClean="0"/>
              <a:t>Tạo thuận lợi hóa cho MTKD và cải thiện năng lực cạnh tranh (chuyển tinh thần NQ 19 thành kết quả thực tiễn trong 6 tháng cuối năm)</a:t>
            </a:r>
          </a:p>
          <a:p>
            <a:r>
              <a:rPr lang="en-US" smtClean="0"/>
              <a:t>Hướng dẫn các luật Doanh nghiệp, Đầu tư (chất lượng + kịp thời);</a:t>
            </a:r>
          </a:p>
          <a:p>
            <a:r>
              <a:rPr lang="en-US" smtClean="0"/>
              <a:t>Theo dõi, rà soát diễn biến và hành vi cạnh tranh trên thị trường;</a:t>
            </a:r>
          </a:p>
          <a:p>
            <a:endParaRPr lang="en-US"/>
          </a:p>
          <a:p>
            <a:r>
              <a:rPr lang="en-US" i="1" u="sng" smtClean="0"/>
              <a:t>Lâu dài hơn: </a:t>
            </a:r>
            <a:r>
              <a:rPr lang="en-US" smtClean="0"/>
              <a:t>Cân nhắc vai trò của DNNN; cơ chế sở hữu và kỷ luật thị trường đối với DNNN;</a:t>
            </a:r>
          </a:p>
        </p:txBody>
      </p:sp>
    </p:spTree>
    <p:extLst>
      <p:ext uri="{BB962C8B-B14F-4D97-AF65-F5344CB8AC3E}">
        <p14:creationId xmlns:p14="http://schemas.microsoft.com/office/powerpoint/2010/main" val="201424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Chính sách tiền tệ:</a:t>
            </a:r>
          </a:p>
          <a:p>
            <a:r>
              <a:rPr lang="en-US" smtClean="0"/>
              <a:t>Ưu tiên cao nhất cho tái cơ cấu NHTM;</a:t>
            </a:r>
          </a:p>
          <a:p>
            <a:r>
              <a:rPr lang="en-US" smtClean="0"/>
              <a:t>Mục tiêu ưu tiên: tập trung vào ổn định lạm phát và ổn định tỷ giá (lãi suất và tín dụng nên để linh hoạt hơn, tránh áp đặt hành chính)</a:t>
            </a:r>
          </a:p>
          <a:p>
            <a:pPr lvl="1"/>
            <a:r>
              <a:rPr lang="en-US" smtClean="0"/>
              <a:t>Cân nhắc tăng linh hoạt trong điều hành tỷ giá;</a:t>
            </a:r>
          </a:p>
          <a:p>
            <a:pPr lvl="1"/>
            <a:r>
              <a:rPr lang="en-US" smtClean="0"/>
              <a:t>Cân nhắc kỹ các quyết định truyền thông (đặc biệt là các nội dung ảnh hưởng đến điều hành CSTT);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5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Chính sách tài khóa</a:t>
            </a:r>
          </a:p>
          <a:p>
            <a:r>
              <a:rPr lang="en-US" smtClean="0"/>
              <a:t>Khó giảm tính chi phối của chính sách tài khóa trong thời gian ngắn;</a:t>
            </a:r>
          </a:p>
          <a:p>
            <a:pPr lvl="1"/>
            <a:r>
              <a:rPr lang="en-US" smtClean="0"/>
              <a:t>Nhưng điều hành chính sách tài khóa cần cân nhắc hơn đến hệ lụy/thách thức khi điều hành các công cụ chính sách (tiền tệ, tỷ giá, tín dụng) khác;</a:t>
            </a:r>
          </a:p>
          <a:p>
            <a:r>
              <a:rPr lang="en-US" smtClean="0"/>
              <a:t>Xây dựng và công khai kế hoạch trả nợ công trong trung và dài hạn;</a:t>
            </a:r>
          </a:p>
          <a:p>
            <a:r>
              <a:rPr lang="en-US" smtClean="0"/>
              <a:t>Cân nhắc việc khống chế trần thâm hụt NSNN trong giai đoạn 2016-2020 </a:t>
            </a:r>
            <a:r>
              <a:rPr lang="en-US" smtClean="0">
                <a:solidFill>
                  <a:srgbClr val="FF0000"/>
                </a:solidFill>
              </a:rPr>
              <a:t>(ở mức 4% GDP???)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1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Chính sách thương mại:</a:t>
            </a:r>
          </a:p>
          <a:p>
            <a:r>
              <a:rPr lang="en-US" smtClean="0"/>
              <a:t>Tăng cường thông tin về diễn biến thị trường thế giới, các đối tác (đặc biệt là đối tác có FTA);</a:t>
            </a:r>
          </a:p>
          <a:p>
            <a:pPr lvl="1"/>
            <a:r>
              <a:rPr lang="en-US" smtClean="0"/>
              <a:t>Thông tin về các nội dung đàm phán và ký kết là không đủ, mà cần thông tin đủ chất lượng và kịp thời để DN chuẩn bị;</a:t>
            </a:r>
          </a:p>
          <a:p>
            <a:r>
              <a:rPr lang="en-US" smtClean="0"/>
              <a:t>Xúc tiến thương mại không chỉ là xúc tiến XK, mà còn cả đầu vào NK (giúp tăng năng lực XK trong tương lai);</a:t>
            </a:r>
          </a:p>
          <a:p>
            <a:r>
              <a:rPr lang="en-US" smtClean="0"/>
              <a:t>Cải thiện khả năng ước tính XNK hàng tháng.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1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Bối cảnh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1398492"/>
            <a:ext cx="4735285" cy="4727671"/>
          </a:xfrm>
        </p:spPr>
        <p:txBody>
          <a:bodyPr/>
          <a:lstStyle/>
          <a:p>
            <a:r>
              <a:rPr lang="en-US" smtClean="0"/>
              <a:t>Quá </a:t>
            </a:r>
            <a:r>
              <a:rPr lang="en-US"/>
              <a:t>trình phục hồi tăng trưởng kinh tế thế giới diễn ra không </a:t>
            </a:r>
            <a:r>
              <a:rPr lang="en-US" smtClean="0"/>
              <a:t>đều;</a:t>
            </a:r>
          </a:p>
          <a:p>
            <a:pPr lvl="1"/>
            <a:r>
              <a:rPr lang="en-US" smtClean="0"/>
              <a:t>IMF hạ dự báo tăng trưởng ở một số nước;</a:t>
            </a:r>
          </a:p>
          <a:p>
            <a:r>
              <a:rPr lang="en-US" smtClean="0"/>
              <a:t>Nợ công ở Hy Lạp và hệ lụy;</a:t>
            </a:r>
          </a:p>
          <a:p>
            <a:r>
              <a:rPr lang="en-US" smtClean="0"/>
              <a:t>2 xu hướng CSTT trái ngược:</a:t>
            </a:r>
          </a:p>
          <a:p>
            <a:pPr lvl="1"/>
            <a:r>
              <a:rPr lang="en-US" smtClean="0"/>
              <a:t>Mỹ có thể nâng lãi suất (dù chưa rõ ràng);</a:t>
            </a:r>
          </a:p>
          <a:p>
            <a:pPr lvl="1"/>
            <a:r>
              <a:rPr lang="en-US" smtClean="0"/>
              <a:t>Các nền kinh tế khác vẫn nới lỏng tiền tệ;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3" y="1588411"/>
            <a:ext cx="6237109" cy="45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6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m.wattpad.com/6e7adee4f58e6dd53059925dd8d85729419f21f4/687474703a2f2f61646170746976656465616c65722e66696c65732e776f726470726573732e636f6d2f323031332f31312f61636365737369626c652d76656869636c65732d616e642d61646170746976652d6d6f62696c6974792d65717569706d656e742d71612e6a7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3" y="2808907"/>
            <a:ext cx="3810257" cy="38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735" y="2464100"/>
            <a:ext cx="6227928" cy="880682"/>
          </a:xfrm>
        </p:spPr>
        <p:txBody>
          <a:bodyPr/>
          <a:lstStyle/>
          <a:p>
            <a:pPr marL="0" indent="0">
              <a:buNone/>
            </a:pPr>
            <a:r>
              <a:rPr lang="en-US" sz="6600" b="1" smtClean="0"/>
              <a:t>XIN CẢM ƠN</a:t>
            </a:r>
            <a:endParaRPr lang="en-US" sz="6600" b="1"/>
          </a:p>
        </p:txBody>
      </p:sp>
    </p:spTree>
    <p:extLst>
      <p:ext uri="{BB962C8B-B14F-4D97-AF65-F5344CB8AC3E}">
        <p14:creationId xmlns:p14="http://schemas.microsoft.com/office/powerpoint/2010/main" val="350488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4"/>
            <a:ext cx="10972800" cy="637135"/>
          </a:xfrm>
        </p:spPr>
        <p:txBody>
          <a:bodyPr/>
          <a:lstStyle/>
          <a:p>
            <a:r>
              <a:rPr lang="en-US" smtClean="0"/>
              <a:t>Căng thẳng địa chính trị phủ bóng hoạt động kinh tế</a:t>
            </a:r>
            <a:endParaRPr lang="en-US"/>
          </a:p>
        </p:txBody>
      </p:sp>
      <p:pic>
        <p:nvPicPr>
          <p:cNvPr id="2050" name="Picture 2" descr="http://reports.weforum.org/global-risks-2015/wp-content/blogs.dir/68/mp/image-cache/site/9/s3a.7adcfb35d304f95f66d2be4e7ea9ff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5" y="2035629"/>
            <a:ext cx="5083629" cy="40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ports.weforum.org/global-risks-2015/wp-content/blogs.dir/68/mp/image-cache/site/4/s4a.09df54eb9245f6e4182597c933609d3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2035629"/>
            <a:ext cx="5486399" cy="40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79571" y="6303511"/>
            <a:ext cx="2852057" cy="45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ts val="60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har char="–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smtClean="0"/>
              <a:t>Nguồn:</a:t>
            </a:r>
            <a:r>
              <a:rPr lang="en-US" sz="1800" smtClean="0"/>
              <a:t> WEF.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621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6" y="1861457"/>
            <a:ext cx="6466113" cy="426470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Giá cả hàng hóa: xu hướng giảm là chủ đạo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2609463"/>
            <a:ext cx="8969828" cy="36357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4724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4"/>
            <a:ext cx="5148943" cy="4727671"/>
          </a:xfrm>
        </p:spPr>
        <p:txBody>
          <a:bodyPr/>
          <a:lstStyle/>
          <a:p>
            <a:r>
              <a:rPr lang="en-US" smtClean="0"/>
              <a:t>Hội nhập kinh tế quốc tế có một số chuyển biến, dù chưa phải trên bàn đàm phán</a:t>
            </a:r>
          </a:p>
          <a:p>
            <a:pPr lvl="1"/>
            <a:r>
              <a:rPr lang="en-US" smtClean="0"/>
              <a:t>TPP: Mỹ thông qua TPA</a:t>
            </a:r>
          </a:p>
          <a:p>
            <a:pPr lvl="1"/>
            <a:r>
              <a:rPr lang="en-US" smtClean="0"/>
              <a:t>RCEP có thêm 1 vòng đàm phán vào tháng 6, nhưng chưa tiến nhiều;</a:t>
            </a:r>
            <a:endParaRPr lang="en-US"/>
          </a:p>
        </p:txBody>
      </p:sp>
      <p:pic>
        <p:nvPicPr>
          <p:cNvPr id="1026" name="Picture 2" descr="http://freedomforce.com/wp-content/uploads/2015/05/TPP-T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6" y="2739968"/>
            <a:ext cx="4930321" cy="27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82" y="3135085"/>
            <a:ext cx="5159827" cy="2960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Diễn biến KTVM quý II và 6 tháng đầu năm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4"/>
            <a:ext cx="10972800" cy="2074049"/>
          </a:xfrm>
        </p:spPr>
        <p:txBody>
          <a:bodyPr/>
          <a:lstStyle/>
          <a:p>
            <a:r>
              <a:rPr lang="en-US" smtClean="0"/>
              <a:t>Tăng trưởng kinh tế phục hồi rõ nét hơn</a:t>
            </a:r>
          </a:p>
          <a:p>
            <a:pPr lvl="1"/>
            <a:r>
              <a:rPr lang="en-US" smtClean="0"/>
              <a:t>Phục hồi ở cả đầu tư và chi tiêu dùng …</a:t>
            </a:r>
          </a:p>
          <a:p>
            <a:pPr lvl="1"/>
            <a:r>
              <a:rPr lang="en-US" smtClean="0"/>
              <a:t>Song tiềm năng tăng trưởng chậm được cải thiện.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4" y="3135085"/>
            <a:ext cx="5094515" cy="296091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7596414" y="3004798"/>
            <a:ext cx="2875578" cy="58680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594489" y="2667000"/>
            <a:ext cx="643809" cy="2413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8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8495"/>
            <a:ext cx="4838700" cy="2652806"/>
          </a:xfrm>
        </p:spPr>
        <p:txBody>
          <a:bodyPr/>
          <a:lstStyle/>
          <a:p>
            <a:r>
              <a:rPr lang="en-US" smtClean="0"/>
              <a:t>Công nghiệp – xây dựng là điểm sáng chính:</a:t>
            </a:r>
          </a:p>
          <a:p>
            <a:pPr lvl="1"/>
            <a:r>
              <a:rPr lang="en-US" smtClean="0"/>
              <a:t>Tăng trưởng nhanh (9,1% trong 6 tháng – so với 2014);</a:t>
            </a:r>
          </a:p>
          <a:p>
            <a:pPr lvl="1"/>
            <a:r>
              <a:rPr lang="en-US" smtClean="0"/>
              <a:t>Sản xuất và đơn hàng tăng vững chắc;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2" y="1398494"/>
            <a:ext cx="6300788" cy="330050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51301"/>
            <a:ext cx="5816600" cy="25082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11600" y="5613400"/>
            <a:ext cx="1879600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rgbClr val="FF0000"/>
                </a:solidFill>
              </a:rPr>
              <a:t>PMI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18700" y="3225801"/>
            <a:ext cx="1879600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smtClean="0">
                <a:solidFill>
                  <a:srgbClr val="FF0000"/>
                </a:solidFill>
              </a:rPr>
              <a:t>IIP</a:t>
            </a:r>
            <a:endParaRPr lang="en-US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72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9" y="2835699"/>
            <a:ext cx="7537861" cy="349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200" y="1398494"/>
            <a:ext cx="5664200" cy="1941605"/>
          </a:xfrm>
        </p:spPr>
        <p:txBody>
          <a:bodyPr/>
          <a:lstStyle/>
          <a:p>
            <a:r>
              <a:rPr lang="en-US" smtClean="0"/>
              <a:t>Lạm phát ổn định ở mức thấp:</a:t>
            </a:r>
          </a:p>
          <a:p>
            <a:pPr lvl="1"/>
            <a:r>
              <a:rPr lang="en-US" smtClean="0"/>
              <a:t>CPI tăng 0,65% trong quý II;</a:t>
            </a:r>
          </a:p>
          <a:p>
            <a:pPr lvl="1"/>
            <a:r>
              <a:rPr lang="en-US" smtClean="0"/>
              <a:t>Nhưng kỳ vọng lạm phát chưa giảm (do rủi ro tăng giá hàng hóa, dịch vụ thiết yếu; lãi suất; tỷ giá)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nge_in_2015_co_67 PowerPlugs Templates for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Change_in_2015_co_67 PowerPlugs Templates for PowerPoint</Template>
  <TotalTime>98</TotalTime>
  <Words>1518</Words>
  <Application>Microsoft Office PowerPoint</Application>
  <PresentationFormat>Widescreen</PresentationFormat>
  <Paragraphs>144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Change_in_2015_co_67 PowerPlugs Templates for PowerPoint</vt:lpstr>
      <vt:lpstr>Kinh tế Việt Nam 6 tháng đầu 2015: Chuyển biến, cơ hội và chính sách</vt:lpstr>
      <vt:lpstr>Nội dung bài trình bày</vt:lpstr>
      <vt:lpstr>Bối cảnh</vt:lpstr>
      <vt:lpstr>PowerPoint Presentation</vt:lpstr>
      <vt:lpstr>PowerPoint Presentation</vt:lpstr>
      <vt:lpstr>PowerPoint Presentation</vt:lpstr>
      <vt:lpstr>Diễn biến KTVM quý II và 6 tháng đầu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Triển vọng KTVM quý III</vt:lpstr>
      <vt:lpstr>PowerPoint Presentation</vt:lpstr>
      <vt:lpstr>Một số vấn đề nổi bật</vt:lpstr>
      <vt:lpstr>PowerPoint Presentation</vt:lpstr>
      <vt:lpstr>PowerPoint Presentation</vt:lpstr>
      <vt:lpstr>Kiến nghị chính sách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Duong Nguyen</dc:creator>
  <cp:lastModifiedBy>Anh Duong Nguyen</cp:lastModifiedBy>
  <cp:revision>42</cp:revision>
  <dcterms:created xsi:type="dcterms:W3CDTF">2015-07-26T07:36:55Z</dcterms:created>
  <dcterms:modified xsi:type="dcterms:W3CDTF">2015-07-26T09:47:45Z</dcterms:modified>
</cp:coreProperties>
</file>