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88" r:id="rId9"/>
    <p:sldId id="269" r:id="rId10"/>
    <p:sldId id="270" r:id="rId11"/>
    <p:sldId id="271" r:id="rId12"/>
    <p:sldId id="260" r:id="rId13"/>
    <p:sldId id="272" r:id="rId14"/>
    <p:sldId id="273" r:id="rId15"/>
    <p:sldId id="262" r:id="rId16"/>
    <p:sldId id="277" r:id="rId17"/>
    <p:sldId id="274" r:id="rId18"/>
    <p:sldId id="276" r:id="rId19"/>
    <p:sldId id="275" r:id="rId20"/>
    <p:sldId id="278" r:id="rId21"/>
    <p:sldId id="279" r:id="rId22"/>
    <p:sldId id="289" r:id="rId23"/>
    <p:sldId id="290" r:id="rId24"/>
    <p:sldId id="280" r:id="rId25"/>
    <p:sldId id="291" r:id="rId26"/>
    <p:sldId id="292" r:id="rId27"/>
    <p:sldId id="293" r:id="rId28"/>
    <p:sldId id="294" r:id="rId29"/>
    <p:sldId id="286" r:id="rId30"/>
    <p:sldId id="295" r:id="rId31"/>
    <p:sldId id="296" r:id="rId32"/>
    <p:sldId id="297" r:id="rId33"/>
    <p:sldId id="298" r:id="rId34"/>
    <p:sldId id="299" r:id="rId35"/>
    <p:sldId id="300" r:id="rId36"/>
    <p:sldId id="287" r:id="rId37"/>
    <p:sldId id="301" r:id="rId3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90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bastianvh:Dropbox:Graficossosto:Graphsberli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ese\sfc\livrejapon\vrai\5percent8year\5p8y2\grch2jpsingle2renomea2jp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ese\sfc\livrejapon\vrai\5percent8year\5p8y2\grch2jpsingle2renomea2jp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ese\sfc\livrejapon\vrai\5percent8year\5p8y3modifiedgovdist\realgrch2acuglobaljprealrealmg5new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ese\sfc\livrejapon\vrai\5percent8year\5p8y3modifiedgovdist\realgrch2acuglobaljprealrealmg5new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ese\sfc\livrejapon\vrai\5percent8year\5p8y3modifiedgovdist\realgrch2acuglobaljprealrealmg5new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bastianvh:Dropbox:Graficossosto:Graphsberli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bastianvh:Dropbox:Graficossosto:Graphsberli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bastianvh:Dropbox:Graficossosto:Graphsberli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ebastianvh:Dropbox:Graficossosto:Graphsberli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ese\sfc\livrejapon\vrai\1\choc6toutjp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ese\sfc\livrejapon\vrai\1\choc6toutjp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ese\sfc\livrejapon\vrai\1\choc6toutjp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hese\sfc\livrejapon\vrai\1\choc6toutjp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autoTitleDeleted val="1"/>
    <c:plotArea>
      <c:layout>
        <c:manualLayout>
          <c:layoutTarget val="inner"/>
          <c:xMode val="edge"/>
          <c:yMode val="edge"/>
          <c:x val="8.6555118110236653E-2"/>
          <c:y val="4.0220385674931095E-2"/>
          <c:w val="0.88061659906148049"/>
          <c:h val="0.80111472636168402"/>
        </c:manualLayout>
      </c:layout>
      <c:lineChart>
        <c:grouping val="standard"/>
        <c:ser>
          <c:idx val="0"/>
          <c:order val="0"/>
          <c:tx>
            <c:strRef>
              <c:f>'TB SP USD'!$B$50</c:f>
              <c:strCache>
                <c:ptCount val="1"/>
                <c:pt idx="0">
                  <c:v>Current System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'TB SP USD'!$B$51:$B$78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-0.11841387917472901</c:v>
                </c:pt>
                <c:pt idx="3">
                  <c:v>-0.11819770721952216</c:v>
                </c:pt>
                <c:pt idx="4">
                  <c:v>-0.11803110090158245</c:v>
                </c:pt>
                <c:pt idx="5">
                  <c:v>-0.1179100701654401</c:v>
                </c:pt>
                <c:pt idx="6">
                  <c:v>-0.11783451129446193</c:v>
                </c:pt>
                <c:pt idx="7">
                  <c:v>-0.11780067151658945</c:v>
                </c:pt>
                <c:pt idx="8">
                  <c:v>-0.11781155501948208</c:v>
                </c:pt>
                <c:pt idx="9">
                  <c:v>-0.11786105544495123</c:v>
                </c:pt>
                <c:pt idx="10">
                  <c:v>-0.11795029490180312</c:v>
                </c:pt>
                <c:pt idx="11">
                  <c:v>-0.11807616233894416</c:v>
                </c:pt>
                <c:pt idx="12">
                  <c:v>-0.11824077455348343</c:v>
                </c:pt>
                <c:pt idx="13">
                  <c:v>-0.11843626577352333</c:v>
                </c:pt>
                <c:pt idx="14">
                  <c:v>-0.11868038423458113</c:v>
                </c:pt>
                <c:pt idx="15">
                  <c:v>-0.11893439603627216</c:v>
                </c:pt>
                <c:pt idx="16">
                  <c:v>-0.11922816983350516</c:v>
                </c:pt>
                <c:pt idx="17">
                  <c:v>-0.11956182385634712</c:v>
                </c:pt>
                <c:pt idx="18">
                  <c:v>-0.11992524259118349</c:v>
                </c:pt>
                <c:pt idx="19">
                  <c:v>-0.12031843012263498</c:v>
                </c:pt>
                <c:pt idx="20">
                  <c:v>-0.12073151096372617</c:v>
                </c:pt>
                <c:pt idx="21">
                  <c:v>-0.12117448427583422</c:v>
                </c:pt>
                <c:pt idx="22">
                  <c:v>-0.12163722550119931</c:v>
                </c:pt>
                <c:pt idx="23">
                  <c:v>-0.12210999074821619</c:v>
                </c:pt>
                <c:pt idx="24">
                  <c:v>-0.12264251241790602</c:v>
                </c:pt>
                <c:pt idx="25">
                  <c:v>-0.12316493996934802</c:v>
                </c:pt>
                <c:pt idx="26">
                  <c:v>-0.123737249897341</c:v>
                </c:pt>
                <c:pt idx="27">
                  <c:v>-0.12430945881281398</c:v>
                </c:pt>
              </c:numCache>
            </c:numRef>
          </c:val>
        </c:ser>
        <c:ser>
          <c:idx val="1"/>
          <c:order val="1"/>
          <c:tx>
            <c:strRef>
              <c:f>'TB SP USD'!$C$50</c:f>
              <c:strCache>
                <c:ptCount val="1"/>
                <c:pt idx="0">
                  <c:v>EMS</c:v>
                </c:pt>
              </c:strCache>
            </c:strRef>
          </c:tx>
          <c:spPr>
            <a:ln>
              <a:solidFill>
                <a:schemeClr val="accent6"/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'TB SP USD'!$C$51:$C$78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-8.7043232334814993E-2</c:v>
                </c:pt>
                <c:pt idx="3">
                  <c:v>-9.6158250926455233E-2</c:v>
                </c:pt>
                <c:pt idx="4">
                  <c:v>-0.10313566928093031</c:v>
                </c:pt>
                <c:pt idx="5">
                  <c:v>-0.10848647737178817</c:v>
                </c:pt>
                <c:pt idx="6">
                  <c:v>-0.11259810359873913</c:v>
                </c:pt>
                <c:pt idx="7">
                  <c:v>3.0760256470873597E-2</c:v>
                </c:pt>
                <c:pt idx="8">
                  <c:v>0.13021090305152233</c:v>
                </c:pt>
                <c:pt idx="9">
                  <c:v>0.129301952849084</c:v>
                </c:pt>
                <c:pt idx="10">
                  <c:v>0.12859563721113001</c:v>
                </c:pt>
                <c:pt idx="11">
                  <c:v>0.128051346804604</c:v>
                </c:pt>
                <c:pt idx="12">
                  <c:v>-2.3215352369181607E-2</c:v>
                </c:pt>
                <c:pt idx="13">
                  <c:v>-0.13091745255220893</c:v>
                </c:pt>
                <c:pt idx="14">
                  <c:v>-0.13202258262462588</c:v>
                </c:pt>
                <c:pt idx="15">
                  <c:v>-0.13286906742540724</c:v>
                </c:pt>
                <c:pt idx="16">
                  <c:v>-0.13352862507441887</c:v>
                </c:pt>
                <c:pt idx="17">
                  <c:v>2.3260481455217183E-2</c:v>
                </c:pt>
                <c:pt idx="18">
                  <c:v>0.13202631394025588</c:v>
                </c:pt>
                <c:pt idx="19">
                  <c:v>0.13285161271145288</c:v>
                </c:pt>
                <c:pt idx="20">
                  <c:v>0.13349589538134152</c:v>
                </c:pt>
                <c:pt idx="21">
                  <c:v>0.13400369974628701</c:v>
                </c:pt>
                <c:pt idx="22">
                  <c:v>-2.7390252446009282E-2</c:v>
                </c:pt>
                <c:pt idx="23">
                  <c:v>-0.14219020270948801</c:v>
                </c:pt>
                <c:pt idx="24">
                  <c:v>-0.14301748732213282</c:v>
                </c:pt>
                <c:pt idx="25">
                  <c:v>-0.14366363809619936</c:v>
                </c:pt>
                <c:pt idx="26">
                  <c:v>-0.144171135878017</c:v>
                </c:pt>
                <c:pt idx="27">
                  <c:v>2.4075586709119582E-2</c:v>
                </c:pt>
              </c:numCache>
            </c:numRef>
          </c:val>
        </c:ser>
        <c:ser>
          <c:idx val="2"/>
          <c:order val="2"/>
          <c:tx>
            <c:strRef>
              <c:f>'TB SP USD'!$D$50</c:f>
              <c:strCache>
                <c:ptCount val="1"/>
                <c:pt idx="0">
                  <c:v>S Euro pegged to N Euro</c:v>
                </c:pt>
              </c:strCache>
            </c:strRef>
          </c:tx>
          <c:spPr>
            <a:ln>
              <a:solidFill>
                <a:schemeClr val="accent3"/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'TB SP USD'!$D$51:$D$78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-0.14045810677973633</c:v>
                </c:pt>
                <c:pt idx="3">
                  <c:v>-0.13386508793097301</c:v>
                </c:pt>
                <c:pt idx="4">
                  <c:v>-0.14833454174404301</c:v>
                </c:pt>
                <c:pt idx="5">
                  <c:v>-0.15463496701228521</c:v>
                </c:pt>
                <c:pt idx="6">
                  <c:v>-0.15715327182260821</c:v>
                </c:pt>
                <c:pt idx="7">
                  <c:v>6.8253518575027497E-2</c:v>
                </c:pt>
                <c:pt idx="8">
                  <c:v>6.5898996155110648E-2</c:v>
                </c:pt>
                <c:pt idx="9">
                  <c:v>5.977233942657692E-2</c:v>
                </c:pt>
                <c:pt idx="10" formatCode="0.00E+00">
                  <c:v>5.4700083055713139E-2</c:v>
                </c:pt>
                <c:pt idx="11">
                  <c:v>5.1644211546306877E-2</c:v>
                </c:pt>
                <c:pt idx="12">
                  <c:v>4.6579816865888295E-2</c:v>
                </c:pt>
                <c:pt idx="13" formatCode="0.00E+00">
                  <c:v>4.3690815020717325E-2</c:v>
                </c:pt>
                <c:pt idx="14">
                  <c:v>4.0220370481045306E-2</c:v>
                </c:pt>
                <c:pt idx="15">
                  <c:v>0.28472908845115175</c:v>
                </c:pt>
                <c:pt idx="16">
                  <c:v>0.28158038687148185</c:v>
                </c:pt>
                <c:pt idx="17">
                  <c:v>0.27978685296668432</c:v>
                </c:pt>
                <c:pt idx="18">
                  <c:v>0.27717026726420657</c:v>
                </c:pt>
                <c:pt idx="19">
                  <c:v>0.27560574102489632</c:v>
                </c:pt>
                <c:pt idx="20">
                  <c:v>0.27404033512083631</c:v>
                </c:pt>
                <c:pt idx="21">
                  <c:v>0.27259391455801879</c:v>
                </c:pt>
                <c:pt idx="22">
                  <c:v>0.27170714589582601</c:v>
                </c:pt>
                <c:pt idx="23">
                  <c:v>0.27074777632153679</c:v>
                </c:pt>
                <c:pt idx="24">
                  <c:v>0.27019293336094091</c:v>
                </c:pt>
                <c:pt idx="25">
                  <c:v>0.26980455296161532</c:v>
                </c:pt>
                <c:pt idx="26">
                  <c:v>0.26956347903474404</c:v>
                </c:pt>
                <c:pt idx="27">
                  <c:v>0.26963805055378609</c:v>
                </c:pt>
              </c:numCache>
            </c:numRef>
          </c:val>
        </c:ser>
        <c:ser>
          <c:idx val="3"/>
          <c:order val="3"/>
          <c:tx>
            <c:strRef>
              <c:f>'TB SP USD'!$E$50</c:f>
              <c:strCache>
                <c:ptCount val="1"/>
                <c:pt idx="0">
                  <c:v>Both Euros floating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'TB SP USD'!$E$51:$E$78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-8.9680032774198989E-2</c:v>
                </c:pt>
                <c:pt idx="3">
                  <c:v>-9.5414968243788728E-2</c:v>
                </c:pt>
                <c:pt idx="4">
                  <c:v>-8.1175704190535519E-2</c:v>
                </c:pt>
                <c:pt idx="5">
                  <c:v>-7.4532797160864209E-2</c:v>
                </c:pt>
                <c:pt idx="6">
                  <c:v>-7.1997597475939021E-2</c:v>
                </c:pt>
                <c:pt idx="7">
                  <c:v>-6.2016393989487592E-2</c:v>
                </c:pt>
                <c:pt idx="8">
                  <c:v>-5.9865822467584387E-2</c:v>
                </c:pt>
                <c:pt idx="9">
                  <c:v>-5.4107779109630154E-2</c:v>
                </c:pt>
                <c:pt idx="10">
                  <c:v>-4.937225281067778E-2</c:v>
                </c:pt>
                <c:pt idx="11">
                  <c:v>-4.6616291919419212E-2</c:v>
                </c:pt>
                <c:pt idx="12">
                  <c:v>-4.1976566736943423E-2</c:v>
                </c:pt>
                <c:pt idx="13">
                  <c:v>-3.9384629415415179E-2</c:v>
                </c:pt>
                <c:pt idx="14">
                  <c:v>-3.6312865200963086E-2</c:v>
                </c:pt>
                <c:pt idx="15">
                  <c:v>-3.3433058109435816E-2</c:v>
                </c:pt>
                <c:pt idx="16">
                  <c:v>-3.133874360731026E-2</c:v>
                </c:pt>
                <c:pt idx="17">
                  <c:v>-2.8849331300206411E-2</c:v>
                </c:pt>
                <c:pt idx="18">
                  <c:v>-2.69953078425101E-2</c:v>
                </c:pt>
                <c:pt idx="19">
                  <c:v>-2.5160990802408103E-2</c:v>
                </c:pt>
                <c:pt idx="20">
                  <c:v>-2.3445837136322048E-2</c:v>
                </c:pt>
                <c:pt idx="21">
                  <c:v>-2.2048155281550973E-2</c:v>
                </c:pt>
                <c:pt idx="22">
                  <c:v>-2.0640473950274775E-2</c:v>
                </c:pt>
                <c:pt idx="23">
                  <c:v>-1.9460976412380253E-2</c:v>
                </c:pt>
                <c:pt idx="24">
                  <c:v>-1.8370669248983652E-2</c:v>
                </c:pt>
                <c:pt idx="25">
                  <c:v>-1.7369570177523747E-2</c:v>
                </c:pt>
                <c:pt idx="26">
                  <c:v>-1.6527171709095755E-2</c:v>
                </c:pt>
                <c:pt idx="27">
                  <c:v>-1.5704447830408703E-2</c:v>
                </c:pt>
              </c:numCache>
            </c:numRef>
          </c:val>
        </c:ser>
        <c:ser>
          <c:idx val="4"/>
          <c:order val="4"/>
          <c:tx>
            <c:strRef>
              <c:f>'TB SP USD'!$F$50</c:f>
              <c:strCache>
                <c:ptCount val="1"/>
                <c:pt idx="0">
                  <c:v>Multiple Euros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'TB SP USD'!$F$51:$F$78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-0.18942475236418521</c:v>
                </c:pt>
                <c:pt idx="3">
                  <c:v>-0.189790578294846</c:v>
                </c:pt>
                <c:pt idx="4">
                  <c:v>-0.19020655980877887</c:v>
                </c:pt>
                <c:pt idx="5">
                  <c:v>-0.19066867034087986</c:v>
                </c:pt>
                <c:pt idx="6">
                  <c:v>-0.1911767569578548</c:v>
                </c:pt>
                <c:pt idx="7">
                  <c:v>3.2305791424307416E-2</c:v>
                </c:pt>
                <c:pt idx="8">
                  <c:v>0.31807243747343072</c:v>
                </c:pt>
                <c:pt idx="9">
                  <c:v>0.36597721238745151</c:v>
                </c:pt>
                <c:pt idx="10">
                  <c:v>0.34515453746892927</c:v>
                </c:pt>
                <c:pt idx="11">
                  <c:v>0.33805372057125038</c:v>
                </c:pt>
                <c:pt idx="12">
                  <c:v>7.1571789430350308E-2</c:v>
                </c:pt>
                <c:pt idx="13">
                  <c:v>0.13090583403046063</c:v>
                </c:pt>
                <c:pt idx="14">
                  <c:v>0.12012203985122522</c:v>
                </c:pt>
                <c:pt idx="15">
                  <c:v>0.10144773389924881</c:v>
                </c:pt>
                <c:pt idx="16">
                  <c:v>0.10784461476874202</c:v>
                </c:pt>
                <c:pt idx="17">
                  <c:v>0.35418989347196267</c:v>
                </c:pt>
                <c:pt idx="18">
                  <c:v>0.40445039191257315</c:v>
                </c:pt>
                <c:pt idx="19">
                  <c:v>0.39561735834120931</c:v>
                </c:pt>
                <c:pt idx="20">
                  <c:v>0.37745931001357802</c:v>
                </c:pt>
                <c:pt idx="21">
                  <c:v>0.38270366963405433</c:v>
                </c:pt>
                <c:pt idx="22">
                  <c:v>8.2568107713304986E-2</c:v>
                </c:pt>
                <c:pt idx="23">
                  <c:v>0.15291728870139615</c:v>
                </c:pt>
                <c:pt idx="24">
                  <c:v>0.14021709804551821</c:v>
                </c:pt>
                <c:pt idx="25">
                  <c:v>0.11675564362874712</c:v>
                </c:pt>
                <c:pt idx="26">
                  <c:v>0.124970552760767</c:v>
                </c:pt>
                <c:pt idx="27">
                  <c:v>0.39540306901006933</c:v>
                </c:pt>
              </c:numCache>
            </c:numRef>
          </c:val>
        </c:ser>
        <c:marker val="1"/>
        <c:axId val="121862784"/>
        <c:axId val="121872768"/>
      </c:lineChart>
      <c:catAx>
        <c:axId val="121862784"/>
        <c:scaling>
          <c:orientation val="minMax"/>
        </c:scaling>
        <c:axPos val="b"/>
        <c:numFmt formatCode="General" sourceLinked="1"/>
        <c:majorTickMark val="none"/>
        <c:tickLblPos val="nextTo"/>
        <c:crossAx val="121872768"/>
        <c:crosses val="autoZero"/>
        <c:auto val="1"/>
        <c:lblAlgn val="ctr"/>
        <c:lblOffset val="100"/>
        <c:tickLblSkip val="3"/>
      </c:catAx>
      <c:valAx>
        <c:axId val="121872768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crossAx val="121862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3630000795355162E-2"/>
          <c:y val="0.86170373790861865"/>
          <c:w val="0.94768949335878705"/>
          <c:h val="0.11625765362726501"/>
        </c:manualLayout>
      </c:layout>
    </c:legend>
    <c:plotVisOnly val="1"/>
    <c:dispBlanksAs val="gap"/>
  </c:chart>
  <c:spPr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grEA1!$B$1</c:f>
              <c:strCache>
                <c:ptCount val="1"/>
                <c:pt idx="0">
                  <c:v>XL</c:v>
                </c:pt>
              </c:strCache>
            </c:strRef>
          </c:tx>
          <c:spPr>
            <a:ln w="19050">
              <a:solidFill>
                <a:schemeClr val="tx2">
                  <a:lumMod val="75000"/>
                </a:schemeClr>
              </a:solidFill>
              <a:prstDash val="sysDash"/>
            </a:ln>
          </c:spPr>
          <c:marker>
            <c:symbol val="diamond"/>
            <c:size val="4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grEA1!$A$50:$A$82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grEA1!$B$50:$B$82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-1.8986164693764341E-2</c:v>
                </c:pt>
                <c:pt idx="3">
                  <c:v>-1.6644543723376069E-2</c:v>
                </c:pt>
                <c:pt idx="4">
                  <c:v>-1.3006377649211667E-2</c:v>
                </c:pt>
                <c:pt idx="5">
                  <c:v>-1.0138239476167397E-2</c:v>
                </c:pt>
                <c:pt idx="6">
                  <c:v>-8.0401259709124689E-3</c:v>
                </c:pt>
                <c:pt idx="7">
                  <c:v>-6.5267016320634114E-3</c:v>
                </c:pt>
                <c:pt idx="8">
                  <c:v>-5.4388634428218438E-3</c:v>
                </c:pt>
                <c:pt idx="9">
                  <c:v>-4.6574419728831924E-3</c:v>
                </c:pt>
                <c:pt idx="10">
                  <c:v>-4.0956014621368114E-3</c:v>
                </c:pt>
                <c:pt idx="11">
                  <c:v>-3.6911983808799623E-3</c:v>
                </c:pt>
                <c:pt idx="12">
                  <c:v>-3.3996098938545161E-3</c:v>
                </c:pt>
                <c:pt idx="13">
                  <c:v>-3.1888552945327272E-3</c:v>
                </c:pt>
                <c:pt idx="14">
                  <c:v>-3.0360894407661441E-3</c:v>
                </c:pt>
                <c:pt idx="15">
                  <c:v>-2.9251959050575049E-3</c:v>
                </c:pt>
                <c:pt idx="16">
                  <c:v>-2.8445390995490852E-3</c:v>
                </c:pt>
                <c:pt idx="17">
                  <c:v>-2.7862481788500392E-3</c:v>
                </c:pt>
                <c:pt idx="18">
                  <c:v>-2.7426717726427856E-3</c:v>
                </c:pt>
                <c:pt idx="19">
                  <c:v>-2.7120544380536131E-3</c:v>
                </c:pt>
                <c:pt idx="20">
                  <c:v>-2.6880400287242752E-3</c:v>
                </c:pt>
                <c:pt idx="21">
                  <c:v>-2.6729337351801795E-3</c:v>
                </c:pt>
                <c:pt idx="22">
                  <c:v>-2.6608510642072902E-3</c:v>
                </c:pt>
                <c:pt idx="23">
                  <c:v>-2.6524623185385397E-3</c:v>
                </c:pt>
                <c:pt idx="24">
                  <c:v>-2.6466737301277252E-3</c:v>
                </c:pt>
                <c:pt idx="25">
                  <c:v>-2.6433029396455091E-3</c:v>
                </c:pt>
                <c:pt idx="26">
                  <c:v>-2.6413715602563244E-3</c:v>
                </c:pt>
                <c:pt idx="27">
                  <c:v>-2.6407644519338288E-3</c:v>
                </c:pt>
                <c:pt idx="28">
                  <c:v>-2.6406015084475725E-3</c:v>
                </c:pt>
                <c:pt idx="29">
                  <c:v>-2.6415937742906878E-3</c:v>
                </c:pt>
                <c:pt idx="30">
                  <c:v>-2.6436440927882251E-3</c:v>
                </c:pt>
                <c:pt idx="31">
                  <c:v>-2.6459317976552711E-3</c:v>
                </c:pt>
                <c:pt idx="32">
                  <c:v>-2.6477031425562354E-3</c:v>
                </c:pt>
              </c:numCache>
            </c:numRef>
          </c:val>
        </c:ser>
        <c:ser>
          <c:idx val="4"/>
          <c:order val="1"/>
          <c:tx>
            <c:strRef>
              <c:f>grEA1!$F$1</c:f>
              <c:strCache>
                <c:ptCount val="1"/>
                <c:pt idx="0">
                  <c:v>ACU</c:v>
                </c:pt>
              </c:strCache>
            </c:strRef>
          </c:tx>
          <c:spPr>
            <a:ln w="19050">
              <a:solidFill>
                <a:srgbClr val="FFFF00"/>
              </a:solidFill>
              <a:prstDash val="lgDash"/>
            </a:ln>
          </c:spPr>
          <c:marker>
            <c:symbol val="circle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grEA1!$A$50:$A$82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grEA1!$F$50:$F$82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-7.087867358895078E-2</c:v>
                </c:pt>
                <c:pt idx="3">
                  <c:v>-8.8003346291377765E-2</c:v>
                </c:pt>
                <c:pt idx="4">
                  <c:v>-9.6444689207212081E-2</c:v>
                </c:pt>
                <c:pt idx="5">
                  <c:v>-0.10205929851970565</c:v>
                </c:pt>
                <c:pt idx="6">
                  <c:v>-0.10618918852906258</c:v>
                </c:pt>
                <c:pt idx="7">
                  <c:v>-0.10940085428276851</c:v>
                </c:pt>
                <c:pt idx="8">
                  <c:v>-0.11200784387517694</c:v>
                </c:pt>
                <c:pt idx="9">
                  <c:v>-7.322290223614257E-2</c:v>
                </c:pt>
                <c:pt idx="10">
                  <c:v>-9.0503834950270048E-2</c:v>
                </c:pt>
                <c:pt idx="11">
                  <c:v>-9.3912296991137664E-2</c:v>
                </c:pt>
                <c:pt idx="12">
                  <c:v>-9.5612414682898925E-2</c:v>
                </c:pt>
                <c:pt idx="13">
                  <c:v>-9.6973021504885404E-2</c:v>
                </c:pt>
                <c:pt idx="14">
                  <c:v>-9.8181324343270454E-2</c:v>
                </c:pt>
                <c:pt idx="15">
                  <c:v>-9.9284529648088024E-2</c:v>
                </c:pt>
                <c:pt idx="16">
                  <c:v>-0.10030621833897289</c:v>
                </c:pt>
                <c:pt idx="17">
                  <c:v>-6.1457889276060156E-2</c:v>
                </c:pt>
                <c:pt idx="18">
                  <c:v>-7.6688838371081369E-2</c:v>
                </c:pt>
                <c:pt idx="19">
                  <c:v>-7.9069549423972443E-2</c:v>
                </c:pt>
                <c:pt idx="20">
                  <c:v>-7.9988695591744111E-2</c:v>
                </c:pt>
                <c:pt idx="21">
                  <c:v>-8.0693947273934044E-2</c:v>
                </c:pt>
                <c:pt idx="22">
                  <c:v>-8.1331188563752557E-2</c:v>
                </c:pt>
                <c:pt idx="23">
                  <c:v>-8.1928526776411742E-2</c:v>
                </c:pt>
                <c:pt idx="24">
                  <c:v>-8.2494653549134322E-2</c:v>
                </c:pt>
                <c:pt idx="25">
                  <c:v>-4.3495179859345499E-2</c:v>
                </c:pt>
                <c:pt idx="26">
                  <c:v>-5.789616301314917E-2</c:v>
                </c:pt>
                <c:pt idx="27">
                  <c:v>-5.984166562474872E-2</c:v>
                </c:pt>
                <c:pt idx="28">
                  <c:v>-6.0403369806576866E-2</c:v>
                </c:pt>
                <c:pt idx="29">
                  <c:v>-6.0785643399333823E-2</c:v>
                </c:pt>
                <c:pt idx="30">
                  <c:v>-6.1127830382719975E-2</c:v>
                </c:pt>
                <c:pt idx="31">
                  <c:v>-6.1450505511078966E-2</c:v>
                </c:pt>
                <c:pt idx="32">
                  <c:v>-6.1761859771862646E-2</c:v>
                </c:pt>
              </c:numCache>
            </c:numRef>
          </c:val>
        </c:ser>
        <c:ser>
          <c:idx val="5"/>
          <c:order val="2"/>
          <c:tx>
            <c:strRef>
              <c:f>grEA1!$G$1</c:f>
              <c:strCache>
                <c:ptCount val="1"/>
                <c:pt idx="0">
                  <c:v>ACU without JP</c:v>
                </c:pt>
              </c:strCache>
            </c:strRef>
          </c:tx>
          <c:spPr>
            <a:ln w="19050">
              <a:solidFill>
                <a:schemeClr val="accent6">
                  <a:lumMod val="75000"/>
                </a:schemeClr>
              </a:solidFill>
              <a:prstDash val="dash"/>
            </a:ln>
          </c:spPr>
          <c:marker>
            <c:symbol val="circle"/>
            <c:size val="4"/>
          </c:marker>
          <c:cat>
            <c:numRef>
              <c:f>grEA1!$A$50:$A$82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grEA1!$G$50:$G$82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-7.1350772566867615E-2</c:v>
                </c:pt>
                <c:pt idx="3">
                  <c:v>-8.8682506747879225E-2</c:v>
                </c:pt>
                <c:pt idx="4">
                  <c:v>-9.7637578717219703E-2</c:v>
                </c:pt>
                <c:pt idx="5">
                  <c:v>-0.10384699889911438</c:v>
                </c:pt>
                <c:pt idx="6">
                  <c:v>-0.10853458723425272</c:v>
                </c:pt>
                <c:pt idx="7">
                  <c:v>-0.11223003171910252</c:v>
                </c:pt>
                <c:pt idx="8">
                  <c:v>-0.11524335805847001</c:v>
                </c:pt>
                <c:pt idx="9">
                  <c:v>-7.7928071145896935E-2</c:v>
                </c:pt>
                <c:pt idx="10">
                  <c:v>-9.4452683220150033E-2</c:v>
                </c:pt>
                <c:pt idx="11">
                  <c:v>-9.7822395954275387E-2</c:v>
                </c:pt>
                <c:pt idx="12">
                  <c:v>-9.9600526805482523E-2</c:v>
                </c:pt>
                <c:pt idx="13">
                  <c:v>-0.10105529166158028</c:v>
                </c:pt>
                <c:pt idx="14">
                  <c:v>-0.10235644893910059</c:v>
                </c:pt>
                <c:pt idx="15">
                  <c:v>-0.10354771958290132</c:v>
                </c:pt>
                <c:pt idx="16">
                  <c:v>-0.10465192683431791</c:v>
                </c:pt>
                <c:pt idx="17">
                  <c:v>-6.6164245225446824E-2</c:v>
                </c:pt>
                <c:pt idx="18">
                  <c:v>-8.0937463406042562E-2</c:v>
                </c:pt>
                <c:pt idx="19">
                  <c:v>-8.3196720535290244E-2</c:v>
                </c:pt>
                <c:pt idx="20">
                  <c:v>-8.4075331835344852E-2</c:v>
                </c:pt>
                <c:pt idx="21">
                  <c:v>-8.476862984038569E-2</c:v>
                </c:pt>
                <c:pt idx="22">
                  <c:v>-8.5410746147355512E-2</c:v>
                </c:pt>
                <c:pt idx="23">
                  <c:v>-8.6022261582274245E-2</c:v>
                </c:pt>
                <c:pt idx="24">
                  <c:v>-8.6609530234530122E-2</c:v>
                </c:pt>
                <c:pt idx="25">
                  <c:v>-4.7252677809725724E-2</c:v>
                </c:pt>
                <c:pt idx="26">
                  <c:v>-6.1486345183158687E-2</c:v>
                </c:pt>
                <c:pt idx="27">
                  <c:v>-6.3336935582389703E-2</c:v>
                </c:pt>
                <c:pt idx="28">
                  <c:v>-6.384129579647109E-2</c:v>
                </c:pt>
                <c:pt idx="29">
                  <c:v>-6.4188516580711313E-2</c:v>
                </c:pt>
                <c:pt idx="30">
                  <c:v>-6.451058988128644E-2</c:v>
                </c:pt>
                <c:pt idx="31">
                  <c:v>-6.4824232964758838E-2</c:v>
                </c:pt>
                <c:pt idx="32">
                  <c:v>-6.5134069473956738E-2</c:v>
                </c:pt>
              </c:numCache>
            </c:numRef>
          </c:val>
        </c:ser>
        <c:ser>
          <c:idx val="6"/>
          <c:order val="3"/>
          <c:tx>
            <c:strRef>
              <c:f>grEA1!$H$1</c:f>
              <c:strCache>
                <c:ptCount val="1"/>
                <c:pt idx="0">
                  <c:v>ACU without yuan</c:v>
                </c:pt>
              </c:strCache>
            </c:strRef>
          </c:tx>
          <c:spPr>
            <a:ln w="19050">
              <a:prstDash val="lgDashDotDot"/>
            </a:ln>
          </c:spPr>
          <c:marker>
            <c:symbol val="plus"/>
            <c:size val="7"/>
            <c:spPr>
              <a:ln w="15240"/>
            </c:spPr>
          </c:marker>
          <c:cat>
            <c:numRef>
              <c:f>grEA1!$A$50:$A$82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grEA1!$H$50:$H$82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-1.899414305644467E-2</c:v>
                </c:pt>
                <c:pt idx="3">
                  <c:v>-1.679334551911512E-2</c:v>
                </c:pt>
                <c:pt idx="4">
                  <c:v>-1.325035085953194E-2</c:v>
                </c:pt>
                <c:pt idx="5">
                  <c:v>-1.0424498072452501E-2</c:v>
                </c:pt>
                <c:pt idx="6">
                  <c:v>-8.333977523755396E-3</c:v>
                </c:pt>
                <c:pt idx="7">
                  <c:v>-6.8084740594491384E-3</c:v>
                </c:pt>
                <c:pt idx="8">
                  <c:v>-5.6990730874680994E-3</c:v>
                </c:pt>
                <c:pt idx="9">
                  <c:v>-4.8926591728698883E-3</c:v>
                </c:pt>
                <c:pt idx="10">
                  <c:v>-4.3062205369622814E-3</c:v>
                </c:pt>
                <c:pt idx="11">
                  <c:v>-3.8791980051063246E-3</c:v>
                </c:pt>
                <c:pt idx="12">
                  <c:v>-3.5678637181535636E-3</c:v>
                </c:pt>
                <c:pt idx="13">
                  <c:v>-3.340402288186961E-3</c:v>
                </c:pt>
                <c:pt idx="14">
                  <c:v>-3.1737958974880852E-3</c:v>
                </c:pt>
                <c:pt idx="15">
                  <c:v>-3.0517629078712642E-3</c:v>
                </c:pt>
                <c:pt idx="16">
                  <c:v>-2.9622065188559263E-3</c:v>
                </c:pt>
                <c:pt idx="17">
                  <c:v>-2.897025529233876E-3</c:v>
                </c:pt>
                <c:pt idx="18">
                  <c:v>-2.8481591485135811E-3</c:v>
                </c:pt>
                <c:pt idx="19">
                  <c:v>-2.8133777009278294E-3</c:v>
                </c:pt>
                <c:pt idx="20">
                  <c:v>-2.7862586578332247E-3</c:v>
                </c:pt>
                <c:pt idx="21">
                  <c:v>-2.7681365988822698E-3</c:v>
                </c:pt>
                <c:pt idx="22">
                  <c:v>-2.7557863972750424E-3</c:v>
                </c:pt>
                <c:pt idx="23">
                  <c:v>-2.7462318538584397E-3</c:v>
                </c:pt>
                <c:pt idx="24">
                  <c:v>-2.7401357238079731E-3</c:v>
                </c:pt>
                <c:pt idx="25">
                  <c:v>-2.7364296868114049E-3</c:v>
                </c:pt>
                <c:pt idx="26">
                  <c:v>-2.7341369200435789E-3</c:v>
                </c:pt>
                <c:pt idx="27">
                  <c:v>-2.7347361664478271E-3</c:v>
                </c:pt>
                <c:pt idx="28">
                  <c:v>-2.7349087051778622E-3</c:v>
                </c:pt>
                <c:pt idx="29">
                  <c:v>-2.736181596413595E-3</c:v>
                </c:pt>
                <c:pt idx="30">
                  <c:v>-2.7392064886867956E-3</c:v>
                </c:pt>
                <c:pt idx="31">
                  <c:v>-2.7423866436342842E-3</c:v>
                </c:pt>
                <c:pt idx="32">
                  <c:v>-2.7456867542607669E-3</c:v>
                </c:pt>
              </c:numCache>
            </c:numRef>
          </c:val>
        </c:ser>
        <c:ser>
          <c:idx val="7"/>
          <c:order val="4"/>
          <c:tx>
            <c:strRef>
              <c:f>grEA1!$I$1</c:f>
              <c:strCache>
                <c:ptCount val="1"/>
                <c:pt idx="0">
                  <c:v>Single currency</c:v>
                </c:pt>
              </c:strCache>
            </c:strRef>
          </c:tx>
          <c:spPr>
            <a:ln w="22225">
              <a:prstDash val="sysDot"/>
            </a:ln>
          </c:spPr>
          <c:val>
            <c:numRef>
              <c:f>grEA1!$I$50:$I$82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-3.7428562703465416E-2</c:v>
                </c:pt>
                <c:pt idx="3">
                  <c:v>-4.2317024243929836E-2</c:v>
                </c:pt>
                <c:pt idx="4">
                  <c:v>-4.3626331473267957E-2</c:v>
                </c:pt>
                <c:pt idx="5">
                  <c:v>-4.4506132485473873E-2</c:v>
                </c:pt>
                <c:pt idx="6">
                  <c:v>-4.5301988496227782E-2</c:v>
                </c:pt>
                <c:pt idx="7">
                  <c:v>-4.6054151537409875E-2</c:v>
                </c:pt>
                <c:pt idx="8">
                  <c:v>-4.6769431004629831E-2</c:v>
                </c:pt>
                <c:pt idx="9">
                  <c:v>-4.745035632577544E-2</c:v>
                </c:pt>
                <c:pt idx="10">
                  <c:v>-4.8099309833455374E-2</c:v>
                </c:pt>
                <c:pt idx="11">
                  <c:v>-4.8718179766661575E-2</c:v>
                </c:pt>
                <c:pt idx="12">
                  <c:v>-4.9308962235787804E-2</c:v>
                </c:pt>
                <c:pt idx="13">
                  <c:v>-4.9873100980705493E-2</c:v>
                </c:pt>
                <c:pt idx="14">
                  <c:v>-5.0412179502478484E-2</c:v>
                </c:pt>
                <c:pt idx="15">
                  <c:v>-5.0927772292633684E-2</c:v>
                </c:pt>
                <c:pt idx="16">
                  <c:v>-5.1421167681329046E-2</c:v>
                </c:pt>
                <c:pt idx="17">
                  <c:v>-5.189394651234349E-2</c:v>
                </c:pt>
                <c:pt idx="18">
                  <c:v>-5.2346029561627323E-2</c:v>
                </c:pt>
                <c:pt idx="19">
                  <c:v>-5.2779950493643174E-2</c:v>
                </c:pt>
                <c:pt idx="20">
                  <c:v>-5.3195580161690098E-2</c:v>
                </c:pt>
                <c:pt idx="21">
                  <c:v>-5.3595585488544865E-2</c:v>
                </c:pt>
                <c:pt idx="22">
                  <c:v>-5.3979165686998856E-2</c:v>
                </c:pt>
                <c:pt idx="23">
                  <c:v>-5.4347259845801507E-2</c:v>
                </c:pt>
                <c:pt idx="24">
                  <c:v>-5.470075593759819E-2</c:v>
                </c:pt>
                <c:pt idx="25">
                  <c:v>-5.5041233530285304E-2</c:v>
                </c:pt>
                <c:pt idx="26">
                  <c:v>-5.5368713824561398E-2</c:v>
                </c:pt>
                <c:pt idx="27">
                  <c:v>-5.5683815442738163E-2</c:v>
                </c:pt>
                <c:pt idx="28">
                  <c:v>-5.5985740128335723E-2</c:v>
                </c:pt>
                <c:pt idx="29">
                  <c:v>-5.6277465748147751E-2</c:v>
                </c:pt>
                <c:pt idx="30">
                  <c:v>-5.6558006747601107E-2</c:v>
                </c:pt>
                <c:pt idx="31">
                  <c:v>-5.6828710807911742E-2</c:v>
                </c:pt>
                <c:pt idx="32">
                  <c:v>-5.7088685181516524E-2</c:v>
                </c:pt>
              </c:numCache>
            </c:numRef>
          </c:val>
        </c:ser>
        <c:marker val="1"/>
        <c:axId val="139411840"/>
        <c:axId val="139413376"/>
      </c:lineChart>
      <c:catAx>
        <c:axId val="139411840"/>
        <c:scaling>
          <c:orientation val="minMax"/>
        </c:scaling>
        <c:axPos val="b"/>
        <c:numFmt formatCode="General" sourceLinked="1"/>
        <c:tickLblPos val="nextTo"/>
        <c:crossAx val="139413376"/>
        <c:crosses val="autoZero"/>
        <c:auto val="1"/>
        <c:lblAlgn val="ctr"/>
        <c:lblOffset val="100"/>
      </c:catAx>
      <c:valAx>
        <c:axId val="139413376"/>
        <c:scaling>
          <c:orientation val="minMax"/>
        </c:scaling>
        <c:axPos val="l"/>
        <c:majorGridlines/>
        <c:numFmt formatCode="General" sourceLinked="1"/>
        <c:tickLblPos val="nextTo"/>
        <c:crossAx val="1394118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e3e4!$B$1</c:f>
              <c:strCache>
                <c:ptCount val="1"/>
                <c:pt idx="0">
                  <c:v>XL</c:v>
                </c:pt>
              </c:strCache>
            </c:strRef>
          </c:tx>
          <c:spPr>
            <a:ln w="19050">
              <a:solidFill>
                <a:schemeClr val="tx2">
                  <a:lumMod val="75000"/>
                </a:schemeClr>
              </a:solidFill>
              <a:prstDash val="sysDash"/>
            </a:ln>
          </c:spPr>
          <c:marker>
            <c:symbol val="diamond"/>
            <c:size val="4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e3e4!$J$50:$J$82</c:f>
              <c:numCache>
                <c:formatCode>General</c:formatCode>
                <c:ptCount val="33"/>
                <c:pt idx="0">
                  <c:v>0.99999950000000004</c:v>
                </c:pt>
                <c:pt idx="1">
                  <c:v>0.99999950000000004</c:v>
                </c:pt>
                <c:pt idx="2">
                  <c:v>1.039355</c:v>
                </c:pt>
                <c:pt idx="3">
                  <c:v>1.0672249999999968</c:v>
                </c:pt>
                <c:pt idx="4">
                  <c:v>1.0874889999999999</c:v>
                </c:pt>
                <c:pt idx="5">
                  <c:v>1.1022970000000001</c:v>
                </c:pt>
                <c:pt idx="6">
                  <c:v>1.1131609999999998</c:v>
                </c:pt>
                <c:pt idx="7">
                  <c:v>1.1211800000000001</c:v>
                </c:pt>
                <c:pt idx="8">
                  <c:v>1.1271530000000001</c:v>
                </c:pt>
                <c:pt idx="9">
                  <c:v>1.1316539999999999</c:v>
                </c:pt>
                <c:pt idx="10">
                  <c:v>1.135097</c:v>
                </c:pt>
                <c:pt idx="11">
                  <c:v>1.1377809999999999</c:v>
                </c:pt>
                <c:pt idx="12">
                  <c:v>1.1399159999999999</c:v>
                </c:pt>
                <c:pt idx="13">
                  <c:v>1.1416569999999999</c:v>
                </c:pt>
                <c:pt idx="14">
                  <c:v>1.143111</c:v>
                </c:pt>
                <c:pt idx="15">
                  <c:v>1.1443580000000031</c:v>
                </c:pt>
                <c:pt idx="16">
                  <c:v>1.145454</c:v>
                </c:pt>
                <c:pt idx="17">
                  <c:v>1.1464399999999999</c:v>
                </c:pt>
                <c:pt idx="18">
                  <c:v>1.1473439999999999</c:v>
                </c:pt>
                <c:pt idx="19">
                  <c:v>1.1481880000000031</c:v>
                </c:pt>
                <c:pt idx="20">
                  <c:v>1.1489880000000001</c:v>
                </c:pt>
                <c:pt idx="21">
                  <c:v>1.1497539999999999</c:v>
                </c:pt>
                <c:pt idx="22">
                  <c:v>1.150495</c:v>
                </c:pt>
                <c:pt idx="23">
                  <c:v>1.151216</c:v>
                </c:pt>
                <c:pt idx="24">
                  <c:v>1.1519229999999998</c:v>
                </c:pt>
                <c:pt idx="25">
                  <c:v>1.1526170000000031</c:v>
                </c:pt>
                <c:pt idx="26">
                  <c:v>1.153302</c:v>
                </c:pt>
                <c:pt idx="27">
                  <c:v>1.1539789999999999</c:v>
                </c:pt>
                <c:pt idx="28">
                  <c:v>1.1546500000000028</c:v>
                </c:pt>
                <c:pt idx="29">
                  <c:v>1.1553150000000001</c:v>
                </c:pt>
                <c:pt idx="30">
                  <c:v>1.155975</c:v>
                </c:pt>
                <c:pt idx="31">
                  <c:v>1.156631</c:v>
                </c:pt>
                <c:pt idx="32">
                  <c:v>1.1572830000000001</c:v>
                </c:pt>
              </c:numCache>
            </c:numRef>
          </c:val>
        </c:ser>
        <c:ser>
          <c:idx val="4"/>
          <c:order val="1"/>
          <c:tx>
            <c:strRef>
              <c:f>e3e4!$F$1</c:f>
              <c:strCache>
                <c:ptCount val="1"/>
                <c:pt idx="0">
                  <c:v>ACU</c:v>
                </c:pt>
              </c:strCache>
            </c:strRef>
          </c:tx>
          <c:spPr>
            <a:ln w="19050">
              <a:solidFill>
                <a:srgbClr val="FFFF00"/>
              </a:solidFill>
              <a:prstDash val="lgDash"/>
            </a:ln>
          </c:spPr>
          <c:marker>
            <c:symbol val="circle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e3e4!$N$50:$N$82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0.85959390000000002</c:v>
                </c:pt>
                <c:pt idx="3">
                  <c:v>0.77884760000000253</c:v>
                </c:pt>
                <c:pt idx="4">
                  <c:v>0.72885460000000168</c:v>
                </c:pt>
                <c:pt idx="5">
                  <c:v>0.69677880000000192</c:v>
                </c:pt>
                <c:pt idx="6">
                  <c:v>0.67567360000000265</c:v>
                </c:pt>
                <c:pt idx="7">
                  <c:v>0.66147979999999995</c:v>
                </c:pt>
                <c:pt idx="8">
                  <c:v>0.65172660000000193</c:v>
                </c:pt>
                <c:pt idx="9">
                  <c:v>0.74306640000000002</c:v>
                </c:pt>
                <c:pt idx="10">
                  <c:v>0.73374990000000206</c:v>
                </c:pt>
                <c:pt idx="11">
                  <c:v>0.72714340000000144</c:v>
                </c:pt>
                <c:pt idx="12">
                  <c:v>0.72224429999999995</c:v>
                </c:pt>
                <c:pt idx="13">
                  <c:v>0.71849320000000005</c:v>
                </c:pt>
                <c:pt idx="14">
                  <c:v>0.71552660000000001</c:v>
                </c:pt>
                <c:pt idx="15">
                  <c:v>0.71310030000000002</c:v>
                </c:pt>
                <c:pt idx="16">
                  <c:v>0.71104820000000168</c:v>
                </c:pt>
                <c:pt idx="17">
                  <c:v>0.81363839999999998</c:v>
                </c:pt>
                <c:pt idx="18">
                  <c:v>0.80883890000000003</c:v>
                </c:pt>
                <c:pt idx="19">
                  <c:v>0.80511369999999949</c:v>
                </c:pt>
                <c:pt idx="20">
                  <c:v>0.80207530000000005</c:v>
                </c:pt>
                <c:pt idx="21">
                  <c:v>0.7995158999999995</c:v>
                </c:pt>
                <c:pt idx="22">
                  <c:v>0.79729680000000003</c:v>
                </c:pt>
                <c:pt idx="23">
                  <c:v>0.79532139999999996</c:v>
                </c:pt>
                <c:pt idx="24">
                  <c:v>0.79352140000000004</c:v>
                </c:pt>
                <c:pt idx="25">
                  <c:v>0.90599529999999995</c:v>
                </c:pt>
                <c:pt idx="26">
                  <c:v>0.90156769999999831</c:v>
                </c:pt>
                <c:pt idx="27">
                  <c:v>0.89795400000000003</c:v>
                </c:pt>
                <c:pt idx="28">
                  <c:v>0.89490009999999998</c:v>
                </c:pt>
                <c:pt idx="29">
                  <c:v>0.89225089999999996</c:v>
                </c:pt>
                <c:pt idx="30">
                  <c:v>0.88989790000000002</c:v>
                </c:pt>
                <c:pt idx="31">
                  <c:v>0.88776269999999957</c:v>
                </c:pt>
                <c:pt idx="32">
                  <c:v>0.88578880000000004</c:v>
                </c:pt>
              </c:numCache>
            </c:numRef>
          </c:val>
        </c:ser>
        <c:ser>
          <c:idx val="5"/>
          <c:order val="2"/>
          <c:tx>
            <c:strRef>
              <c:f>e3e4!$G$1</c:f>
              <c:strCache>
                <c:ptCount val="1"/>
                <c:pt idx="0">
                  <c:v>ACU without JP</c:v>
                </c:pt>
              </c:strCache>
            </c:strRef>
          </c:tx>
          <c:spPr>
            <a:ln w="19050">
              <a:solidFill>
                <a:schemeClr val="accent6">
                  <a:lumMod val="75000"/>
                </a:schemeClr>
              </a:solidFill>
              <a:prstDash val="dash"/>
            </a:ln>
          </c:spPr>
          <c:marker>
            <c:symbol val="circle"/>
            <c:size val="4"/>
          </c:marker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e3e4!$O$50:$O$82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0.90980490000000003</c:v>
                </c:pt>
                <c:pt idx="3">
                  <c:v>0.85414990000000168</c:v>
                </c:pt>
                <c:pt idx="4">
                  <c:v>0.81756119999999843</c:v>
                </c:pt>
                <c:pt idx="5">
                  <c:v>0.7928132999999995</c:v>
                </c:pt>
                <c:pt idx="6">
                  <c:v>0.77573680000000156</c:v>
                </c:pt>
                <c:pt idx="7">
                  <c:v>0.76374400000000253</c:v>
                </c:pt>
                <c:pt idx="8">
                  <c:v>0.75517319999999999</c:v>
                </c:pt>
                <c:pt idx="9">
                  <c:v>0.82454150000000004</c:v>
                </c:pt>
                <c:pt idx="10">
                  <c:v>0.81807759999999996</c:v>
                </c:pt>
                <c:pt idx="11">
                  <c:v>0.81328420000000001</c:v>
                </c:pt>
                <c:pt idx="12">
                  <c:v>0.80960849999999995</c:v>
                </c:pt>
                <c:pt idx="13">
                  <c:v>0.80671229999999949</c:v>
                </c:pt>
                <c:pt idx="14">
                  <c:v>0.80436569999999996</c:v>
                </c:pt>
                <c:pt idx="15">
                  <c:v>0.80240920000000004</c:v>
                </c:pt>
                <c:pt idx="16">
                  <c:v>0.80073059999999996</c:v>
                </c:pt>
                <c:pt idx="17">
                  <c:v>0.87836700000000001</c:v>
                </c:pt>
                <c:pt idx="18">
                  <c:v>0.8757663999999995</c:v>
                </c:pt>
                <c:pt idx="19">
                  <c:v>0.87362190000000206</c:v>
                </c:pt>
                <c:pt idx="20">
                  <c:v>0.87177800000000194</c:v>
                </c:pt>
                <c:pt idx="21">
                  <c:v>0.87014850000000143</c:v>
                </c:pt>
                <c:pt idx="22">
                  <c:v>0.86867460000000218</c:v>
                </c:pt>
                <c:pt idx="23">
                  <c:v>0.86731449999999999</c:v>
                </c:pt>
                <c:pt idx="24">
                  <c:v>0.86603810000000003</c:v>
                </c:pt>
                <c:pt idx="25">
                  <c:v>0.94933820000000002</c:v>
                </c:pt>
                <c:pt idx="26">
                  <c:v>0.94704880000000191</c:v>
                </c:pt>
                <c:pt idx="27">
                  <c:v>0.94506959999999951</c:v>
                </c:pt>
                <c:pt idx="28">
                  <c:v>0.94330769999999997</c:v>
                </c:pt>
                <c:pt idx="29">
                  <c:v>0.94170570000000065</c:v>
                </c:pt>
                <c:pt idx="30">
                  <c:v>0.94022260000000002</c:v>
                </c:pt>
                <c:pt idx="31">
                  <c:v>0.93882880000000168</c:v>
                </c:pt>
                <c:pt idx="32">
                  <c:v>0.93750229999999957</c:v>
                </c:pt>
              </c:numCache>
            </c:numRef>
          </c:val>
        </c:ser>
        <c:ser>
          <c:idx val="6"/>
          <c:order val="3"/>
          <c:tx>
            <c:strRef>
              <c:f>e3e4!$H$1</c:f>
              <c:strCache>
                <c:ptCount val="1"/>
                <c:pt idx="0">
                  <c:v>ACU without yuan</c:v>
                </c:pt>
              </c:strCache>
            </c:strRef>
          </c:tx>
          <c:spPr>
            <a:ln w="19050">
              <a:prstDash val="lgDashDotDot"/>
            </a:ln>
          </c:spPr>
          <c:marker>
            <c:symbol val="plus"/>
            <c:size val="7"/>
            <c:spPr>
              <a:ln w="15240"/>
            </c:spPr>
          </c:marker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e3e4!$P$50:$P$82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1.0195679999999998</c:v>
                </c:pt>
                <c:pt idx="3">
                  <c:v>1.0332959999999998</c:v>
                </c:pt>
                <c:pt idx="4">
                  <c:v>1.0432189999999999</c:v>
                </c:pt>
                <c:pt idx="5">
                  <c:v>1.0504420000000001</c:v>
                </c:pt>
                <c:pt idx="6">
                  <c:v>1.0557269999999968</c:v>
                </c:pt>
                <c:pt idx="7">
                  <c:v>1.0596209999999968</c:v>
                </c:pt>
                <c:pt idx="8">
                  <c:v>1.062516</c:v>
                </c:pt>
                <c:pt idx="9">
                  <c:v>1.0646949999999971</c:v>
                </c:pt>
                <c:pt idx="10">
                  <c:v>1.06636</c:v>
                </c:pt>
                <c:pt idx="11">
                  <c:v>1.0676539999999999</c:v>
                </c:pt>
                <c:pt idx="12">
                  <c:v>1.0686819999999999</c:v>
                </c:pt>
                <c:pt idx="13">
                  <c:v>1.0695159999999999</c:v>
                </c:pt>
                <c:pt idx="14">
                  <c:v>1.0702119999999999</c:v>
                </c:pt>
                <c:pt idx="15">
                  <c:v>1.0708059999999999</c:v>
                </c:pt>
                <c:pt idx="16">
                  <c:v>1.0713269999999968</c:v>
                </c:pt>
                <c:pt idx="17">
                  <c:v>1.0717939999999968</c:v>
                </c:pt>
                <c:pt idx="18">
                  <c:v>1.0722209999999999</c:v>
                </c:pt>
                <c:pt idx="19">
                  <c:v>1.072619</c:v>
                </c:pt>
                <c:pt idx="20">
                  <c:v>1.0729959999999998</c:v>
                </c:pt>
                <c:pt idx="21">
                  <c:v>1.0733569999999999</c:v>
                </c:pt>
                <c:pt idx="22">
                  <c:v>1.073707</c:v>
                </c:pt>
                <c:pt idx="23">
                  <c:v>1.0740470000000031</c:v>
                </c:pt>
                <c:pt idx="24">
                  <c:v>1.0743799999999999</c:v>
                </c:pt>
                <c:pt idx="25">
                  <c:v>1.0747089999999999</c:v>
                </c:pt>
                <c:pt idx="26">
                  <c:v>1.0750329999999999</c:v>
                </c:pt>
                <c:pt idx="27">
                  <c:v>1.0753539999999999</c:v>
                </c:pt>
                <c:pt idx="28">
                  <c:v>1.0756729999999999</c:v>
                </c:pt>
                <c:pt idx="29">
                  <c:v>1.0759889999999999</c:v>
                </c:pt>
                <c:pt idx="30">
                  <c:v>1.0763039999999999</c:v>
                </c:pt>
                <c:pt idx="31">
                  <c:v>1.0766180000000001</c:v>
                </c:pt>
                <c:pt idx="32">
                  <c:v>1.0769299999999971</c:v>
                </c:pt>
              </c:numCache>
            </c:numRef>
          </c:val>
        </c:ser>
        <c:ser>
          <c:idx val="1"/>
          <c:order val="4"/>
          <c:tx>
            <c:strRef>
              <c:f>e3e4!$Q$1</c:f>
              <c:strCache>
                <c:ptCount val="1"/>
                <c:pt idx="0">
                  <c:v>Single currency</c:v>
                </c:pt>
              </c:strCache>
            </c:strRef>
          </c:tx>
          <c:spPr>
            <a:ln w="22225">
              <a:solidFill>
                <a:schemeClr val="accent2">
                  <a:lumMod val="60000"/>
                  <a:lumOff val="40000"/>
                </a:schemeClr>
              </a:solidFill>
              <a:prstDash val="sysDot"/>
            </a:ln>
          </c:spPr>
          <c:marker>
            <c:symbol val="dot"/>
            <c:size val="7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C0504D">
                    <a:lumMod val="60000"/>
                    <a:lumOff val="40000"/>
                  </a:srgbClr>
                </a:solidFill>
              </a:ln>
            </c:spPr>
          </c:marker>
          <c:val>
            <c:numRef>
              <c:f>e3e4!$Q$50:$Q$82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0.99993080000000001</c:v>
                </c:pt>
                <c:pt idx="3">
                  <c:v>0.99986709999999956</c:v>
                </c:pt>
                <c:pt idx="4">
                  <c:v>0.9998184</c:v>
                </c:pt>
                <c:pt idx="5">
                  <c:v>0.99978120000000004</c:v>
                </c:pt>
                <c:pt idx="6">
                  <c:v>0.99975209999999959</c:v>
                </c:pt>
                <c:pt idx="7">
                  <c:v>0.99972879999999997</c:v>
                </c:pt>
                <c:pt idx="8">
                  <c:v>0.99970950000000003</c:v>
                </c:pt>
                <c:pt idx="9">
                  <c:v>0.9996931</c:v>
                </c:pt>
                <c:pt idx="10">
                  <c:v>0.99967890000000004</c:v>
                </c:pt>
                <c:pt idx="11">
                  <c:v>0.99966619999999806</c:v>
                </c:pt>
                <c:pt idx="12">
                  <c:v>0.99965479999999951</c:v>
                </c:pt>
                <c:pt idx="13">
                  <c:v>0.99964430000000004</c:v>
                </c:pt>
                <c:pt idx="14">
                  <c:v>0.99963449999999998</c:v>
                </c:pt>
                <c:pt idx="15">
                  <c:v>0.99962530000000005</c:v>
                </c:pt>
                <c:pt idx="16">
                  <c:v>0.9996165999999983</c:v>
                </c:pt>
                <c:pt idx="17">
                  <c:v>0.99960839999999951</c:v>
                </c:pt>
                <c:pt idx="18">
                  <c:v>0.9996005</c:v>
                </c:pt>
                <c:pt idx="19">
                  <c:v>0.99959299999999807</c:v>
                </c:pt>
                <c:pt idx="20">
                  <c:v>0.99958569999999958</c:v>
                </c:pt>
                <c:pt idx="21">
                  <c:v>0.99957869999999949</c:v>
                </c:pt>
                <c:pt idx="22">
                  <c:v>0.99957199999999957</c:v>
                </c:pt>
                <c:pt idx="23">
                  <c:v>0.99956549999999855</c:v>
                </c:pt>
                <c:pt idx="24">
                  <c:v>0.99955929999999948</c:v>
                </c:pt>
                <c:pt idx="25">
                  <c:v>0.99955329999999831</c:v>
                </c:pt>
                <c:pt idx="26">
                  <c:v>0.99954739999999831</c:v>
                </c:pt>
                <c:pt idx="27">
                  <c:v>0.99954180000000004</c:v>
                </c:pt>
                <c:pt idx="28">
                  <c:v>0.99953629999999782</c:v>
                </c:pt>
                <c:pt idx="29">
                  <c:v>0.99953109999999956</c:v>
                </c:pt>
                <c:pt idx="30">
                  <c:v>0.99952599999999958</c:v>
                </c:pt>
                <c:pt idx="31">
                  <c:v>0.9995210999999995</c:v>
                </c:pt>
                <c:pt idx="32">
                  <c:v>0.9995162999999978</c:v>
                </c:pt>
              </c:numCache>
            </c:numRef>
          </c:val>
        </c:ser>
        <c:marker val="1"/>
        <c:axId val="139440512"/>
        <c:axId val="139442432"/>
      </c:lineChart>
      <c:catAx>
        <c:axId val="139440512"/>
        <c:scaling>
          <c:orientation val="minMax"/>
        </c:scaling>
        <c:axPos val="b"/>
        <c:numFmt formatCode="General" sourceLinked="1"/>
        <c:tickLblPos val="nextTo"/>
        <c:crossAx val="139442432"/>
        <c:crosses val="autoZero"/>
        <c:auto val="1"/>
        <c:lblAlgn val="ctr"/>
        <c:lblOffset val="100"/>
      </c:catAx>
      <c:valAx>
        <c:axId val="139442432"/>
        <c:scaling>
          <c:orientation val="minMax"/>
          <c:min val="0.60000000000000064"/>
        </c:scaling>
        <c:axPos val="l"/>
        <c:majorGridlines/>
        <c:numFmt formatCode="General" sourceLinked="1"/>
        <c:tickLblPos val="nextTo"/>
        <c:crossAx val="1394405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'grEA1 (2)'!$B$1</c:f>
              <c:strCache>
                <c:ptCount val="1"/>
                <c:pt idx="0">
                  <c:v>XL</c:v>
                </c:pt>
              </c:strCache>
            </c:strRef>
          </c:tx>
          <c:spPr>
            <a:ln w="19050">
              <a:solidFill>
                <a:schemeClr val="tx2">
                  <a:lumMod val="75000"/>
                </a:schemeClr>
              </a:solidFill>
              <a:prstDash val="sysDash"/>
            </a:ln>
          </c:spPr>
          <c:marker>
            <c:symbol val="diamond"/>
            <c:size val="4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'grEA1 (2)'!$A$50:$A$82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'grEA1 (2)'!$B$50:$B$82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-1.8986164693764331E-2</c:v>
                </c:pt>
                <c:pt idx="3">
                  <c:v>-1.6644543723376069E-2</c:v>
                </c:pt>
                <c:pt idx="4">
                  <c:v>-1.3006377649211658E-2</c:v>
                </c:pt>
                <c:pt idx="5">
                  <c:v>-1.0138239476167397E-2</c:v>
                </c:pt>
                <c:pt idx="6">
                  <c:v>-8.0401259709124689E-3</c:v>
                </c:pt>
                <c:pt idx="7">
                  <c:v>-6.5267016320634114E-3</c:v>
                </c:pt>
                <c:pt idx="8">
                  <c:v>-5.4388634428218377E-3</c:v>
                </c:pt>
                <c:pt idx="9">
                  <c:v>-4.6574419728831924E-3</c:v>
                </c:pt>
                <c:pt idx="10">
                  <c:v>-4.0956014621368114E-3</c:v>
                </c:pt>
                <c:pt idx="11">
                  <c:v>-3.6911983808799614E-3</c:v>
                </c:pt>
                <c:pt idx="12">
                  <c:v>-3.3996098938545161E-3</c:v>
                </c:pt>
                <c:pt idx="13">
                  <c:v>-3.1888552945327272E-3</c:v>
                </c:pt>
                <c:pt idx="14">
                  <c:v>-3.0360894407661441E-3</c:v>
                </c:pt>
                <c:pt idx="15">
                  <c:v>-2.925195905057504E-3</c:v>
                </c:pt>
                <c:pt idx="16">
                  <c:v>-2.8445390995490852E-3</c:v>
                </c:pt>
                <c:pt idx="17">
                  <c:v>-2.7862481788500392E-3</c:v>
                </c:pt>
                <c:pt idx="18">
                  <c:v>-2.7426717726427834E-3</c:v>
                </c:pt>
                <c:pt idx="19">
                  <c:v>-2.7120544380536131E-3</c:v>
                </c:pt>
                <c:pt idx="20">
                  <c:v>-2.6880400287242752E-3</c:v>
                </c:pt>
                <c:pt idx="21">
                  <c:v>-2.6729337351801786E-3</c:v>
                </c:pt>
                <c:pt idx="22">
                  <c:v>-2.6608510642072893E-3</c:v>
                </c:pt>
                <c:pt idx="23">
                  <c:v>-2.6524623185385397E-3</c:v>
                </c:pt>
                <c:pt idx="24">
                  <c:v>-2.6466737301277252E-3</c:v>
                </c:pt>
                <c:pt idx="25">
                  <c:v>-2.6433029396455091E-3</c:v>
                </c:pt>
                <c:pt idx="26">
                  <c:v>-2.6413715602563214E-3</c:v>
                </c:pt>
                <c:pt idx="27">
                  <c:v>-2.6407644519338279E-3</c:v>
                </c:pt>
                <c:pt idx="28">
                  <c:v>-2.6406015084475703E-3</c:v>
                </c:pt>
                <c:pt idx="29">
                  <c:v>-2.6415937742906861E-3</c:v>
                </c:pt>
                <c:pt idx="30">
                  <c:v>-2.6436440927882251E-3</c:v>
                </c:pt>
                <c:pt idx="31">
                  <c:v>-2.6459317976552693E-3</c:v>
                </c:pt>
                <c:pt idx="32">
                  <c:v>-2.6477031425562333E-3</c:v>
                </c:pt>
              </c:numCache>
            </c:numRef>
          </c:val>
        </c:ser>
        <c:ser>
          <c:idx val="1"/>
          <c:order val="1"/>
          <c:tx>
            <c:strRef>
              <c:f>'grEA1 (2)'!$C$1</c:f>
              <c:strCache>
                <c:ptCount val="1"/>
                <c:pt idx="0">
                  <c:v>Single currency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square"/>
            <c:size val="2"/>
            <c:spPr>
              <a:ln>
                <a:solidFill>
                  <a:srgbClr val="FF0000"/>
                </a:solidFill>
              </a:ln>
            </c:spPr>
          </c:marker>
          <c:dPt>
            <c:idx val="7"/>
            <c:spPr>
              <a:ln w="19050">
                <a:solidFill>
                  <a:srgbClr val="FF0000"/>
                </a:solidFill>
                <a:prstDash val="sysDot"/>
              </a:ln>
            </c:spPr>
          </c:dPt>
          <c:dPt>
            <c:idx val="8"/>
            <c:spPr>
              <a:ln w="19050">
                <a:solidFill>
                  <a:srgbClr val="FF0000"/>
                </a:solidFill>
                <a:prstDash val="sysDot"/>
              </a:ln>
            </c:spPr>
          </c:dPt>
          <c:cat>
            <c:numRef>
              <c:f>'grEA1 (2)'!$A$50:$A$82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'grEA1 (2)'!$C$50:$C$82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-3.7428562703465416E-2</c:v>
                </c:pt>
                <c:pt idx="3">
                  <c:v>-4.2317024243929795E-2</c:v>
                </c:pt>
                <c:pt idx="4">
                  <c:v>-4.3626331473267957E-2</c:v>
                </c:pt>
                <c:pt idx="5">
                  <c:v>-4.4506132485473873E-2</c:v>
                </c:pt>
                <c:pt idx="6">
                  <c:v>-4.5301988496227782E-2</c:v>
                </c:pt>
                <c:pt idx="7">
                  <c:v>-4.6054151537409875E-2</c:v>
                </c:pt>
                <c:pt idx="8">
                  <c:v>-4.6769431004629811E-2</c:v>
                </c:pt>
                <c:pt idx="9">
                  <c:v>-4.745035632577544E-2</c:v>
                </c:pt>
                <c:pt idx="10">
                  <c:v>-4.8099309833455374E-2</c:v>
                </c:pt>
                <c:pt idx="11">
                  <c:v>-4.8718179766661575E-2</c:v>
                </c:pt>
                <c:pt idx="12">
                  <c:v>-4.9308962235787804E-2</c:v>
                </c:pt>
                <c:pt idx="13">
                  <c:v>-4.9873100980705493E-2</c:v>
                </c:pt>
                <c:pt idx="14">
                  <c:v>-5.0412179502478484E-2</c:v>
                </c:pt>
                <c:pt idx="15">
                  <c:v>-5.0927772292633684E-2</c:v>
                </c:pt>
                <c:pt idx="16">
                  <c:v>-5.1421167681329046E-2</c:v>
                </c:pt>
                <c:pt idx="17">
                  <c:v>-5.189394651234347E-2</c:v>
                </c:pt>
                <c:pt idx="18">
                  <c:v>-5.2346029561627323E-2</c:v>
                </c:pt>
                <c:pt idx="19">
                  <c:v>-5.2779950493643174E-2</c:v>
                </c:pt>
                <c:pt idx="20">
                  <c:v>-5.3195580161690098E-2</c:v>
                </c:pt>
                <c:pt idx="21">
                  <c:v>-5.3595585488544865E-2</c:v>
                </c:pt>
                <c:pt idx="22">
                  <c:v>-5.3979165686998891E-2</c:v>
                </c:pt>
                <c:pt idx="23">
                  <c:v>-5.4347259845801472E-2</c:v>
                </c:pt>
                <c:pt idx="24">
                  <c:v>-5.4700755937598156E-2</c:v>
                </c:pt>
                <c:pt idx="25">
                  <c:v>-5.5041233530285304E-2</c:v>
                </c:pt>
                <c:pt idx="26">
                  <c:v>-5.5368713824561364E-2</c:v>
                </c:pt>
                <c:pt idx="27">
                  <c:v>-5.5683815442738163E-2</c:v>
                </c:pt>
                <c:pt idx="28">
                  <c:v>-5.5985740128335723E-2</c:v>
                </c:pt>
                <c:pt idx="29">
                  <c:v>-5.6277465748147751E-2</c:v>
                </c:pt>
                <c:pt idx="30">
                  <c:v>-5.6558006747601107E-2</c:v>
                </c:pt>
                <c:pt idx="31">
                  <c:v>-5.6828710807911721E-2</c:v>
                </c:pt>
                <c:pt idx="32">
                  <c:v>-5.7088685181516524E-2</c:v>
                </c:pt>
              </c:numCache>
            </c:numRef>
          </c:val>
        </c:ser>
        <c:ser>
          <c:idx val="2"/>
          <c:order val="2"/>
          <c:tx>
            <c:strRef>
              <c:f>'grEA1 (2)'!$D$1</c:f>
              <c:strCache>
                <c:ptCount val="1"/>
                <c:pt idx="0">
                  <c:v>Global ACU</c:v>
                </c:pt>
              </c:strCache>
            </c:strRef>
          </c:tx>
          <c:spPr>
            <a:ln w="19050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triangle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'grEA1 (2)'!$A$50:$A$82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'grEA1 (2)'!$D$50:$D$82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-3.7428562703465416E-2</c:v>
                </c:pt>
                <c:pt idx="3">
                  <c:v>-4.2317024243929795E-2</c:v>
                </c:pt>
                <c:pt idx="4">
                  <c:v>-4.3626331473267957E-2</c:v>
                </c:pt>
                <c:pt idx="5">
                  <c:v>-4.4506132485473873E-2</c:v>
                </c:pt>
                <c:pt idx="6">
                  <c:v>-4.5301988496227782E-2</c:v>
                </c:pt>
                <c:pt idx="7">
                  <c:v>-4.6054151537409875E-2</c:v>
                </c:pt>
                <c:pt idx="8">
                  <c:v>-4.6769431004629811E-2</c:v>
                </c:pt>
                <c:pt idx="9">
                  <c:v>-3.1875348082568859E-2</c:v>
                </c:pt>
                <c:pt idx="10">
                  <c:v>-3.7617350677186023E-2</c:v>
                </c:pt>
                <c:pt idx="11">
                  <c:v>-3.8727358704523616E-2</c:v>
                </c:pt>
                <c:pt idx="12">
                  <c:v>-3.9298135515932954E-2</c:v>
                </c:pt>
                <c:pt idx="13">
                  <c:v>-3.9784539896743028E-2</c:v>
                </c:pt>
                <c:pt idx="14">
                  <c:v>-4.0239748630803887E-2</c:v>
                </c:pt>
                <c:pt idx="15">
                  <c:v>-4.0672745464561795E-2</c:v>
                </c:pt>
                <c:pt idx="16">
                  <c:v>-4.1086450374271381E-2</c:v>
                </c:pt>
                <c:pt idx="17">
                  <c:v>-2.527889681584361E-2</c:v>
                </c:pt>
                <c:pt idx="18">
                  <c:v>-3.1256199802767594E-2</c:v>
                </c:pt>
                <c:pt idx="19">
                  <c:v>-3.2242577360784681E-2</c:v>
                </c:pt>
                <c:pt idx="20">
                  <c:v>-3.2639162361880088E-2</c:v>
                </c:pt>
                <c:pt idx="21">
                  <c:v>-3.2946537698520691E-2</c:v>
                </c:pt>
                <c:pt idx="22">
                  <c:v>-3.322293034319556E-2</c:v>
                </c:pt>
                <c:pt idx="23">
                  <c:v>-3.3480065291380132E-2</c:v>
                </c:pt>
                <c:pt idx="24">
                  <c:v>-3.372363628330538E-2</c:v>
                </c:pt>
                <c:pt idx="25">
                  <c:v>-1.6893358233651727E-2</c:v>
                </c:pt>
                <c:pt idx="26">
                  <c:v>-2.3360596041848373E-2</c:v>
                </c:pt>
                <c:pt idx="27">
                  <c:v>-2.4352212356961941E-2</c:v>
                </c:pt>
                <c:pt idx="28">
                  <c:v>-2.4683544797087557E-2</c:v>
                </c:pt>
                <c:pt idx="29">
                  <c:v>-2.4906346614023051E-2</c:v>
                </c:pt>
                <c:pt idx="30">
                  <c:v>-2.5092594735557333E-2</c:v>
                </c:pt>
                <c:pt idx="31">
                  <c:v>-2.5258016712994082E-2</c:v>
                </c:pt>
                <c:pt idx="32">
                  <c:v>-2.5408509411790882E-2</c:v>
                </c:pt>
              </c:numCache>
            </c:numRef>
          </c:val>
        </c:ser>
        <c:ser>
          <c:idx val="3"/>
          <c:order val="3"/>
          <c:tx>
            <c:strRef>
              <c:f>'grEA1 (2)'!$E$1</c:f>
              <c:strCache>
                <c:ptCount val="1"/>
                <c:pt idx="0">
                  <c:v>Asian Bancor</c:v>
                </c:pt>
              </c:strCache>
            </c:strRef>
          </c:tx>
          <c:spPr>
            <a:ln w="19050">
              <a:prstDash val="lgDashDot"/>
            </a:ln>
          </c:spPr>
          <c:marker>
            <c:symbol val="x"/>
            <c:size val="7"/>
            <c:spPr>
              <a:ln w="15240"/>
            </c:spPr>
          </c:marker>
          <c:cat>
            <c:numRef>
              <c:f>'grEA1 (2)'!$A$50:$A$82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'grEA1 (2)'!$E$50:$E$82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-3.9029049768751191E-2</c:v>
                </c:pt>
                <c:pt idx="3">
                  <c:v>-4.4611747054168434E-2</c:v>
                </c:pt>
                <c:pt idx="4">
                  <c:v>-4.6269374585071285E-2</c:v>
                </c:pt>
                <c:pt idx="5">
                  <c:v>-4.7361896638250703E-2</c:v>
                </c:pt>
                <c:pt idx="6">
                  <c:v>-4.8304713232863034E-2</c:v>
                </c:pt>
                <c:pt idx="7">
                  <c:v>-4.9167564446822409E-2</c:v>
                </c:pt>
                <c:pt idx="8">
                  <c:v>-4.9972057580057488E-2</c:v>
                </c:pt>
                <c:pt idx="9">
                  <c:v>-5.0729020122383804E-2</c:v>
                </c:pt>
                <c:pt idx="10">
                  <c:v>-5.1445236504355056E-2</c:v>
                </c:pt>
                <c:pt idx="11">
                  <c:v>-5.2125179555429967E-2</c:v>
                </c:pt>
                <c:pt idx="12">
                  <c:v>-5.277245341768752E-2</c:v>
                </c:pt>
                <c:pt idx="13">
                  <c:v>-5.3389660458098502E-2</c:v>
                </c:pt>
                <c:pt idx="14">
                  <c:v>-5.3978713369712855E-2</c:v>
                </c:pt>
                <c:pt idx="15">
                  <c:v>-5.4541699333008641E-2</c:v>
                </c:pt>
                <c:pt idx="16">
                  <c:v>-5.5080078541991699E-2</c:v>
                </c:pt>
                <c:pt idx="17">
                  <c:v>-5.5595690365436851E-2</c:v>
                </c:pt>
                <c:pt idx="18">
                  <c:v>-5.6088702302044151E-2</c:v>
                </c:pt>
                <c:pt idx="19">
                  <c:v>-5.6562054343359938E-2</c:v>
                </c:pt>
                <c:pt idx="20">
                  <c:v>-5.7014987606847645E-2</c:v>
                </c:pt>
                <c:pt idx="21">
                  <c:v>-5.745084812151157E-2</c:v>
                </c:pt>
                <c:pt idx="22">
                  <c:v>-5.7867965358363124E-2</c:v>
                </c:pt>
                <c:pt idx="23">
                  <c:v>-5.8269083836910512E-2</c:v>
                </c:pt>
                <c:pt idx="24">
                  <c:v>-5.8653348615785271E-2</c:v>
                </c:pt>
                <c:pt idx="25">
                  <c:v>-5.9024064949254398E-2</c:v>
                </c:pt>
                <c:pt idx="26">
                  <c:v>-5.9379595038517904E-2</c:v>
                </c:pt>
                <c:pt idx="27">
                  <c:v>-5.9722210055451475E-2</c:v>
                </c:pt>
                <c:pt idx="28">
                  <c:v>-6.0051081765898413E-2</c:v>
                </c:pt>
                <c:pt idx="29">
                  <c:v>-6.0366863444934443E-2</c:v>
                </c:pt>
                <c:pt idx="30">
                  <c:v>-6.0671669258547882E-2</c:v>
                </c:pt>
                <c:pt idx="31">
                  <c:v>-6.0965308407062775E-2</c:v>
                </c:pt>
                <c:pt idx="32">
                  <c:v>-6.1246909403780476E-2</c:v>
                </c:pt>
              </c:numCache>
            </c:numRef>
          </c:val>
        </c:ser>
        <c:ser>
          <c:idx val="4"/>
          <c:order val="4"/>
          <c:tx>
            <c:strRef>
              <c:f>'grEA1 (2)'!$F$1</c:f>
              <c:strCache>
                <c:ptCount val="1"/>
                <c:pt idx="0">
                  <c:v>AB with adj.</c:v>
                </c:pt>
              </c:strCache>
            </c:strRef>
          </c:tx>
          <c:spPr>
            <a:ln w="19050">
              <a:solidFill>
                <a:srgbClr val="FFFF00"/>
              </a:solidFill>
              <a:prstDash val="lgDash"/>
            </a:ln>
          </c:spPr>
          <c:marker>
            <c:symbol val="circle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'grEA1 (2)'!$A$50:$A$82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'grEA1 (2)'!$F$50:$F$82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-3.9029049768751191E-2</c:v>
                </c:pt>
                <c:pt idx="3">
                  <c:v>-4.4611747054168434E-2</c:v>
                </c:pt>
                <c:pt idx="4">
                  <c:v>-4.6269374585071285E-2</c:v>
                </c:pt>
                <c:pt idx="5">
                  <c:v>-4.7361896638250703E-2</c:v>
                </c:pt>
                <c:pt idx="6">
                  <c:v>-4.8304713232863034E-2</c:v>
                </c:pt>
                <c:pt idx="7">
                  <c:v>-4.9167564446822409E-2</c:v>
                </c:pt>
                <c:pt idx="8">
                  <c:v>-4.9972057580057488E-2</c:v>
                </c:pt>
                <c:pt idx="9">
                  <c:v>-3.9037452564727966E-2</c:v>
                </c:pt>
                <c:pt idx="10">
                  <c:v>-4.3292306997073579E-2</c:v>
                </c:pt>
                <c:pt idx="11">
                  <c:v>-4.4208444329612122E-2</c:v>
                </c:pt>
                <c:pt idx="12">
                  <c:v>-4.4757613540714919E-2</c:v>
                </c:pt>
                <c:pt idx="13">
                  <c:v>-4.5262467195850704E-2</c:v>
                </c:pt>
                <c:pt idx="14">
                  <c:v>-4.5752970245901387E-2</c:v>
                </c:pt>
                <c:pt idx="15">
                  <c:v>-4.6229605148146481E-2</c:v>
                </c:pt>
                <c:pt idx="16">
                  <c:v>-4.6691119385121008E-2</c:v>
                </c:pt>
                <c:pt idx="17">
                  <c:v>-3.570789199603977E-2</c:v>
                </c:pt>
                <c:pt idx="18">
                  <c:v>-3.9681157148124618E-2</c:v>
                </c:pt>
                <c:pt idx="19">
                  <c:v>-4.0337075034137498E-2</c:v>
                </c:pt>
                <c:pt idx="20">
                  <c:v>-4.0639347680048087E-2</c:v>
                </c:pt>
                <c:pt idx="21">
                  <c:v>-4.0913657349479833E-2</c:v>
                </c:pt>
                <c:pt idx="22">
                  <c:v>-4.1187738613748873E-2</c:v>
                </c:pt>
                <c:pt idx="23">
                  <c:v>-4.1461762867264045E-2</c:v>
                </c:pt>
                <c:pt idx="24">
                  <c:v>-4.1731629832728816E-2</c:v>
                </c:pt>
                <c:pt idx="25">
                  <c:v>-3.0768412072552404E-2</c:v>
                </c:pt>
                <c:pt idx="26">
                  <c:v>-3.4623449943730421E-2</c:v>
                </c:pt>
                <c:pt idx="27">
                  <c:v>-3.5131086559894636E-2</c:v>
                </c:pt>
                <c:pt idx="28">
                  <c:v>-3.5286479543522001E-2</c:v>
                </c:pt>
                <c:pt idx="29">
                  <c:v>-3.5418562554969696E-2</c:v>
                </c:pt>
                <c:pt idx="30">
                  <c:v>-3.5558916830105751E-2</c:v>
                </c:pt>
                <c:pt idx="31">
                  <c:v>-3.570656097553835E-2</c:v>
                </c:pt>
                <c:pt idx="32">
                  <c:v>-3.5856995421948215E-2</c:v>
                </c:pt>
              </c:numCache>
            </c:numRef>
          </c:val>
        </c:ser>
        <c:ser>
          <c:idx val="5"/>
          <c:order val="5"/>
          <c:tx>
            <c:strRef>
              <c:f>'grEA1 (2)'!$G$1</c:f>
              <c:strCache>
                <c:ptCount val="1"/>
                <c:pt idx="0">
                  <c:v>AB with Gov. sp.</c:v>
                </c:pt>
              </c:strCache>
            </c:strRef>
          </c:tx>
          <c:spPr>
            <a:ln w="19050">
              <a:solidFill>
                <a:schemeClr val="accent6">
                  <a:lumMod val="75000"/>
                </a:schemeClr>
              </a:solidFill>
              <a:prstDash val="dash"/>
            </a:ln>
          </c:spPr>
          <c:marker>
            <c:symbol val="circle"/>
            <c:size val="4"/>
          </c:marker>
          <c:cat>
            <c:numRef>
              <c:f>'grEA1 (2)'!$A$50:$A$82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'grEA1 (2)'!$G$50:$G$82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-3.9029049768751191E-2</c:v>
                </c:pt>
                <c:pt idx="3">
                  <c:v>-4.2954208063658156E-2</c:v>
                </c:pt>
                <c:pt idx="4">
                  <c:v>-4.2913229624980113E-2</c:v>
                </c:pt>
                <c:pt idx="5">
                  <c:v>-4.2409777378594603E-2</c:v>
                </c:pt>
                <c:pt idx="6">
                  <c:v>-4.1862389342983815E-2</c:v>
                </c:pt>
                <c:pt idx="7">
                  <c:v>-4.1332246637573324E-2</c:v>
                </c:pt>
                <c:pt idx="8">
                  <c:v>-4.0832796148993926E-2</c:v>
                </c:pt>
                <c:pt idx="9">
                  <c:v>-4.0367325361245883E-2</c:v>
                </c:pt>
                <c:pt idx="10">
                  <c:v>-3.9936120283665992E-2</c:v>
                </c:pt>
                <c:pt idx="11">
                  <c:v>-3.9538114132575693E-2</c:v>
                </c:pt>
                <c:pt idx="12">
                  <c:v>-3.9171476243608193E-2</c:v>
                </c:pt>
                <c:pt idx="13">
                  <c:v>-3.8834240942233797E-2</c:v>
                </c:pt>
                <c:pt idx="14">
                  <c:v>-3.8524014886659311E-2</c:v>
                </c:pt>
                <c:pt idx="15">
                  <c:v>-3.8239146130438668E-2</c:v>
                </c:pt>
                <c:pt idx="16">
                  <c:v>-3.7977462847826701E-2</c:v>
                </c:pt>
                <c:pt idx="17">
                  <c:v>-3.7737689125126012E-2</c:v>
                </c:pt>
                <c:pt idx="18">
                  <c:v>-3.7517020726817646E-2</c:v>
                </c:pt>
                <c:pt idx="19">
                  <c:v>-3.7316316075551192E-2</c:v>
                </c:pt>
                <c:pt idx="20">
                  <c:v>-3.713034816650844E-2</c:v>
                </c:pt>
                <c:pt idx="21">
                  <c:v>-3.6962285158870942E-2</c:v>
                </c:pt>
                <c:pt idx="22">
                  <c:v>-3.6809179093287646E-2</c:v>
                </c:pt>
                <c:pt idx="23">
                  <c:v>-3.6669097728693575E-2</c:v>
                </c:pt>
                <c:pt idx="24">
                  <c:v>-3.6541090565521676E-2</c:v>
                </c:pt>
                <c:pt idx="25">
                  <c:v>-3.6426693451692971E-2</c:v>
                </c:pt>
                <c:pt idx="26">
                  <c:v>-3.6321707012817082E-2</c:v>
                </c:pt>
                <c:pt idx="27">
                  <c:v>-3.6228485056506457E-2</c:v>
                </c:pt>
                <c:pt idx="28">
                  <c:v>-3.6144597093935443E-2</c:v>
                </c:pt>
                <c:pt idx="29">
                  <c:v>-3.6069235234574046E-2</c:v>
                </c:pt>
                <c:pt idx="30">
                  <c:v>-3.600313265479077E-2</c:v>
                </c:pt>
                <c:pt idx="31">
                  <c:v>-3.5944775216365736E-2</c:v>
                </c:pt>
                <c:pt idx="32">
                  <c:v>-3.5892755864176042E-2</c:v>
                </c:pt>
              </c:numCache>
            </c:numRef>
          </c:val>
        </c:ser>
        <c:ser>
          <c:idx val="6"/>
          <c:order val="6"/>
          <c:tx>
            <c:strRef>
              <c:f>'grEA1 (2)'!$H$1</c:f>
              <c:strCache>
                <c:ptCount val="1"/>
                <c:pt idx="0">
                  <c:v>AB adj.gov.</c:v>
                </c:pt>
              </c:strCache>
            </c:strRef>
          </c:tx>
          <c:spPr>
            <a:ln w="19050">
              <a:prstDash val="lgDashDotDot"/>
            </a:ln>
          </c:spPr>
          <c:marker>
            <c:symbol val="plus"/>
            <c:size val="7"/>
          </c:marker>
          <c:val>
            <c:numRef>
              <c:f>'grEA1 (2)'!$H$50:$H$82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-3.9029049768751191E-2</c:v>
                </c:pt>
                <c:pt idx="3">
                  <c:v>-4.2954208063658156E-2</c:v>
                </c:pt>
                <c:pt idx="4">
                  <c:v>-4.2913229624980113E-2</c:v>
                </c:pt>
                <c:pt idx="5">
                  <c:v>-4.2409777378594603E-2</c:v>
                </c:pt>
                <c:pt idx="6">
                  <c:v>-4.1862389342983815E-2</c:v>
                </c:pt>
                <c:pt idx="7">
                  <c:v>-4.1332246637573324E-2</c:v>
                </c:pt>
                <c:pt idx="8">
                  <c:v>-4.0832796148993926E-2</c:v>
                </c:pt>
                <c:pt idx="9">
                  <c:v>-2.8220996693996424E-2</c:v>
                </c:pt>
                <c:pt idx="10">
                  <c:v>-3.2195091134539465E-2</c:v>
                </c:pt>
                <c:pt idx="11">
                  <c:v>-3.2340108124031042E-2</c:v>
                </c:pt>
                <c:pt idx="12">
                  <c:v>-3.2099078443463658E-2</c:v>
                </c:pt>
                <c:pt idx="13">
                  <c:v>-3.1847859771105831E-2</c:v>
                </c:pt>
                <c:pt idx="14">
                  <c:v>-3.1620950727911781E-2</c:v>
                </c:pt>
                <c:pt idx="15">
                  <c:v>-3.1417442978724071E-2</c:v>
                </c:pt>
                <c:pt idx="16">
                  <c:v>-3.1233926873136079E-2</c:v>
                </c:pt>
                <c:pt idx="17">
                  <c:v>-1.8989413839453941E-2</c:v>
                </c:pt>
                <c:pt idx="18">
                  <c:v>-2.3219803754769949E-2</c:v>
                </c:pt>
                <c:pt idx="19">
                  <c:v>-2.3622524445420769E-2</c:v>
                </c:pt>
                <c:pt idx="20">
                  <c:v>-2.3621580300678739E-2</c:v>
                </c:pt>
                <c:pt idx="21">
                  <c:v>-2.3597616482970638E-2</c:v>
                </c:pt>
                <c:pt idx="22">
                  <c:v>-2.3584775921560292E-2</c:v>
                </c:pt>
                <c:pt idx="23">
                  <c:v>-2.3581301660068152E-2</c:v>
                </c:pt>
                <c:pt idx="24">
                  <c:v>-2.3585558932460175E-2</c:v>
                </c:pt>
                <c:pt idx="25">
                  <c:v>-1.1675765925921022E-2</c:v>
                </c:pt>
                <c:pt idx="26">
                  <c:v>-1.6141172602971581E-2</c:v>
                </c:pt>
                <c:pt idx="27">
                  <c:v>-1.6707852292392234E-2</c:v>
                </c:pt>
                <c:pt idx="28">
                  <c:v>-1.6853709273515129E-2</c:v>
                </c:pt>
                <c:pt idx="29">
                  <c:v>-1.6965546385791633E-2</c:v>
                </c:pt>
                <c:pt idx="30">
                  <c:v>-1.7081031685653541E-2</c:v>
                </c:pt>
                <c:pt idx="31">
                  <c:v>-1.7200383481084488E-2</c:v>
                </c:pt>
                <c:pt idx="32">
                  <c:v>-1.7320212588676866E-2</c:v>
                </c:pt>
              </c:numCache>
            </c:numRef>
          </c:val>
        </c:ser>
        <c:marker val="1"/>
        <c:axId val="3010560"/>
        <c:axId val="3011712"/>
      </c:lineChart>
      <c:catAx>
        <c:axId val="3010560"/>
        <c:scaling>
          <c:orientation val="minMax"/>
        </c:scaling>
        <c:axPos val="b"/>
        <c:numFmt formatCode="General" sourceLinked="1"/>
        <c:tickLblPos val="nextTo"/>
        <c:crossAx val="3011712"/>
        <c:crosses val="autoZero"/>
        <c:auto val="1"/>
        <c:lblAlgn val="ctr"/>
        <c:lblOffset val="100"/>
      </c:catAx>
      <c:valAx>
        <c:axId val="3011712"/>
        <c:scaling>
          <c:orientation val="minMax"/>
        </c:scaling>
        <c:axPos val="l"/>
        <c:majorGridlines/>
        <c:numFmt formatCode="General" sourceLinked="1"/>
        <c:tickLblPos val="nextTo"/>
        <c:crossAx val="30105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e1e2!$B$1</c:f>
              <c:strCache>
                <c:ptCount val="1"/>
                <c:pt idx="0">
                  <c:v>XL</c:v>
                </c:pt>
              </c:strCache>
            </c:strRef>
          </c:tx>
          <c:spPr>
            <a:ln w="19050">
              <a:solidFill>
                <a:schemeClr val="tx2">
                  <a:lumMod val="75000"/>
                </a:schemeClr>
              </a:solidFill>
              <a:prstDash val="sysDash"/>
            </a:ln>
          </c:spPr>
          <c:marker>
            <c:symbol val="diamond"/>
            <c:size val="4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e1e2!$A$50:$A$82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e1e2!$I$50:$I$82</c:f>
              <c:numCache>
                <c:formatCode>General</c:formatCode>
                <c:ptCount val="3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</c:numCache>
            </c:numRef>
          </c:val>
        </c:ser>
        <c:ser>
          <c:idx val="1"/>
          <c:order val="1"/>
          <c:tx>
            <c:strRef>
              <c:f>e1e2!$C$1</c:f>
              <c:strCache>
                <c:ptCount val="1"/>
                <c:pt idx="0">
                  <c:v>Single currency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square"/>
            <c:size val="2"/>
            <c:spPr>
              <a:ln>
                <a:solidFill>
                  <a:srgbClr val="FF0000"/>
                </a:solidFill>
              </a:ln>
            </c:spPr>
          </c:marker>
          <c:dPt>
            <c:idx val="7"/>
            <c:spPr>
              <a:ln w="19050">
                <a:solidFill>
                  <a:srgbClr val="FF0000"/>
                </a:solidFill>
                <a:prstDash val="sysDot"/>
              </a:ln>
            </c:spPr>
          </c:dPt>
          <c:dPt>
            <c:idx val="8"/>
            <c:spPr>
              <a:ln w="19050">
                <a:solidFill>
                  <a:srgbClr val="FF0000"/>
                </a:solidFill>
                <a:prstDash val="sysDot"/>
              </a:ln>
            </c:spPr>
          </c:dPt>
          <c:cat>
            <c:numRef>
              <c:f>e1e2!$A$50:$A$82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e1e2!$J$50:$J$82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0.99993080000000001</c:v>
                </c:pt>
                <c:pt idx="3">
                  <c:v>0.99986709999999956</c:v>
                </c:pt>
                <c:pt idx="4">
                  <c:v>0.9998184</c:v>
                </c:pt>
                <c:pt idx="5">
                  <c:v>0.99978120000000004</c:v>
                </c:pt>
                <c:pt idx="6">
                  <c:v>0.99975209999999959</c:v>
                </c:pt>
                <c:pt idx="7">
                  <c:v>0.99972879999999997</c:v>
                </c:pt>
                <c:pt idx="8">
                  <c:v>0.99970950000000003</c:v>
                </c:pt>
                <c:pt idx="9">
                  <c:v>0.9996931</c:v>
                </c:pt>
                <c:pt idx="10">
                  <c:v>0.99967890000000004</c:v>
                </c:pt>
                <c:pt idx="11">
                  <c:v>0.99966619999999828</c:v>
                </c:pt>
                <c:pt idx="12">
                  <c:v>0.99965479999999951</c:v>
                </c:pt>
                <c:pt idx="13">
                  <c:v>0.99964430000000004</c:v>
                </c:pt>
                <c:pt idx="14">
                  <c:v>0.99963449999999998</c:v>
                </c:pt>
                <c:pt idx="15">
                  <c:v>0.99962530000000005</c:v>
                </c:pt>
                <c:pt idx="16">
                  <c:v>0.99961659999999852</c:v>
                </c:pt>
                <c:pt idx="17">
                  <c:v>0.99960839999999951</c:v>
                </c:pt>
                <c:pt idx="18">
                  <c:v>0.9996005</c:v>
                </c:pt>
                <c:pt idx="19">
                  <c:v>0.99959299999999829</c:v>
                </c:pt>
                <c:pt idx="20">
                  <c:v>0.99958569999999958</c:v>
                </c:pt>
                <c:pt idx="21">
                  <c:v>0.99957869999999949</c:v>
                </c:pt>
                <c:pt idx="22">
                  <c:v>0.99957199999999957</c:v>
                </c:pt>
                <c:pt idx="23">
                  <c:v>0.99956549999999877</c:v>
                </c:pt>
                <c:pt idx="24">
                  <c:v>0.99955929999999948</c:v>
                </c:pt>
                <c:pt idx="25">
                  <c:v>0.99955329999999865</c:v>
                </c:pt>
                <c:pt idx="26">
                  <c:v>0.99954739999999853</c:v>
                </c:pt>
                <c:pt idx="27">
                  <c:v>0.99954180000000004</c:v>
                </c:pt>
                <c:pt idx="28">
                  <c:v>0.99953629999999816</c:v>
                </c:pt>
                <c:pt idx="29">
                  <c:v>0.99953109999999956</c:v>
                </c:pt>
                <c:pt idx="30">
                  <c:v>0.99952599999999958</c:v>
                </c:pt>
                <c:pt idx="31">
                  <c:v>0.9995210999999995</c:v>
                </c:pt>
                <c:pt idx="32">
                  <c:v>0.99951629999999825</c:v>
                </c:pt>
              </c:numCache>
            </c:numRef>
          </c:val>
        </c:ser>
        <c:ser>
          <c:idx val="2"/>
          <c:order val="2"/>
          <c:tx>
            <c:strRef>
              <c:f>e1e2!$D$1</c:f>
              <c:strCache>
                <c:ptCount val="1"/>
                <c:pt idx="0">
                  <c:v>Global ACU</c:v>
                </c:pt>
              </c:strCache>
            </c:strRef>
          </c:tx>
          <c:spPr>
            <a:ln w="19050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triangle"/>
            <c:size val="6"/>
            <c:spPr>
              <a:noFill/>
              <a:ln>
                <a:solidFill>
                  <a:sysClr val="windowText" lastClr="000000"/>
                </a:solidFill>
              </a:ln>
            </c:spPr>
          </c:marker>
          <c:cat>
            <c:numRef>
              <c:f>e1e2!$A$50:$A$82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e1e2!$K$50:$K$82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0.99993080000000001</c:v>
                </c:pt>
                <c:pt idx="3">
                  <c:v>0.99986709999999956</c:v>
                </c:pt>
                <c:pt idx="4">
                  <c:v>0.9998184</c:v>
                </c:pt>
                <c:pt idx="5">
                  <c:v>0.99978120000000004</c:v>
                </c:pt>
                <c:pt idx="6">
                  <c:v>0.99975209999999959</c:v>
                </c:pt>
                <c:pt idx="7">
                  <c:v>0.99972879999999997</c:v>
                </c:pt>
                <c:pt idx="8">
                  <c:v>0.99970950000000003</c:v>
                </c:pt>
                <c:pt idx="9">
                  <c:v>0.96999830000000065</c:v>
                </c:pt>
                <c:pt idx="10">
                  <c:v>0.96936169999999999</c:v>
                </c:pt>
                <c:pt idx="11">
                  <c:v>0.9688942000000017</c:v>
                </c:pt>
                <c:pt idx="12">
                  <c:v>0.96856049999999949</c:v>
                </c:pt>
                <c:pt idx="13">
                  <c:v>0.96832240000000003</c:v>
                </c:pt>
                <c:pt idx="14">
                  <c:v>0.96815169999999995</c:v>
                </c:pt>
                <c:pt idx="15">
                  <c:v>0.96802860000000135</c:v>
                </c:pt>
                <c:pt idx="16">
                  <c:v>0.96793899999999999</c:v>
                </c:pt>
                <c:pt idx="17">
                  <c:v>0.94277420000000134</c:v>
                </c:pt>
                <c:pt idx="18">
                  <c:v>0.94118170000000001</c:v>
                </c:pt>
                <c:pt idx="19">
                  <c:v>0.94000039999999996</c:v>
                </c:pt>
                <c:pt idx="20">
                  <c:v>0.93914790000000004</c:v>
                </c:pt>
                <c:pt idx="21">
                  <c:v>0.93853379999999853</c:v>
                </c:pt>
                <c:pt idx="22">
                  <c:v>0.93809039999999999</c:v>
                </c:pt>
                <c:pt idx="23">
                  <c:v>0.93776910000000002</c:v>
                </c:pt>
                <c:pt idx="24">
                  <c:v>0.93753549999999997</c:v>
                </c:pt>
                <c:pt idx="25">
                  <c:v>0.91726089999999949</c:v>
                </c:pt>
                <c:pt idx="26">
                  <c:v>0.91463119999999998</c:v>
                </c:pt>
                <c:pt idx="27">
                  <c:v>0.91265140000000133</c:v>
                </c:pt>
                <c:pt idx="28">
                  <c:v>0.91120209999999957</c:v>
                </c:pt>
                <c:pt idx="29">
                  <c:v>0.91014329999999999</c:v>
                </c:pt>
                <c:pt idx="30">
                  <c:v>0.90936839999999841</c:v>
                </c:pt>
                <c:pt idx="31">
                  <c:v>0.90879980000000171</c:v>
                </c:pt>
                <c:pt idx="32">
                  <c:v>0.9083812</c:v>
                </c:pt>
              </c:numCache>
            </c:numRef>
          </c:val>
        </c:ser>
        <c:ser>
          <c:idx val="3"/>
          <c:order val="3"/>
          <c:tx>
            <c:strRef>
              <c:f>e1e2!$E$1</c:f>
              <c:strCache>
                <c:ptCount val="1"/>
                <c:pt idx="0">
                  <c:v>Asian Bancor</c:v>
                </c:pt>
              </c:strCache>
            </c:strRef>
          </c:tx>
          <c:spPr>
            <a:ln w="19050">
              <a:prstDash val="lgDashDot"/>
            </a:ln>
          </c:spPr>
          <c:marker>
            <c:symbol val="x"/>
            <c:size val="7"/>
            <c:spPr>
              <a:ln w="15240"/>
            </c:spPr>
          </c:marker>
          <c:cat>
            <c:numRef>
              <c:f>e1e2!$A$50:$A$82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e1e2!$L$50:$L$82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1.0111699999999972</c:v>
                </c:pt>
                <c:pt idx="3">
                  <c:v>1.0185739999999999</c:v>
                </c:pt>
                <c:pt idx="4">
                  <c:v>1.0228439999999999</c:v>
                </c:pt>
                <c:pt idx="5">
                  <c:v>1.0252859999999999</c:v>
                </c:pt>
                <c:pt idx="6">
                  <c:v>1.0267189999999999</c:v>
                </c:pt>
                <c:pt idx="7">
                  <c:v>1.0275979999999998</c:v>
                </c:pt>
                <c:pt idx="8">
                  <c:v>1.0281720000000001</c:v>
                </c:pt>
                <c:pt idx="9">
                  <c:v>1.028578</c:v>
                </c:pt>
                <c:pt idx="10">
                  <c:v>1.0288889999999999</c:v>
                </c:pt>
                <c:pt idx="11">
                  <c:v>1.0291459999999999</c:v>
                </c:pt>
                <c:pt idx="12">
                  <c:v>1.0293699999999972</c:v>
                </c:pt>
                <c:pt idx="13">
                  <c:v>1.0295749999999972</c:v>
                </c:pt>
                <c:pt idx="14">
                  <c:v>1.0297659999999975</c:v>
                </c:pt>
                <c:pt idx="15">
                  <c:v>1.0299479999999999</c:v>
                </c:pt>
                <c:pt idx="16">
                  <c:v>1.030122</c:v>
                </c:pt>
                <c:pt idx="17">
                  <c:v>1.0302899999999999</c:v>
                </c:pt>
                <c:pt idx="18">
                  <c:v>1.0304530000000001</c:v>
                </c:pt>
                <c:pt idx="19">
                  <c:v>1.0306109999999999</c:v>
                </c:pt>
                <c:pt idx="20">
                  <c:v>1.0307639999999998</c:v>
                </c:pt>
                <c:pt idx="21">
                  <c:v>1.0309120000000001</c:v>
                </c:pt>
                <c:pt idx="22">
                  <c:v>1.0310569999999999</c:v>
                </c:pt>
                <c:pt idx="23">
                  <c:v>1.0311969999999973</c:v>
                </c:pt>
                <c:pt idx="24">
                  <c:v>1.0313329999999998</c:v>
                </c:pt>
                <c:pt idx="25">
                  <c:v>1.0314659999999998</c:v>
                </c:pt>
                <c:pt idx="26">
                  <c:v>1.0315939999999972</c:v>
                </c:pt>
                <c:pt idx="27">
                  <c:v>1.0317199999999975</c:v>
                </c:pt>
                <c:pt idx="28">
                  <c:v>1.0318409999999998</c:v>
                </c:pt>
                <c:pt idx="29">
                  <c:v>1.0319599999999998</c:v>
                </c:pt>
                <c:pt idx="30">
                  <c:v>1.0320750000000001</c:v>
                </c:pt>
                <c:pt idx="31">
                  <c:v>1.032186</c:v>
                </c:pt>
                <c:pt idx="32">
                  <c:v>1.032295</c:v>
                </c:pt>
              </c:numCache>
            </c:numRef>
          </c:val>
        </c:ser>
        <c:ser>
          <c:idx val="4"/>
          <c:order val="4"/>
          <c:tx>
            <c:strRef>
              <c:f>e1e2!$F$1</c:f>
              <c:strCache>
                <c:ptCount val="1"/>
                <c:pt idx="0">
                  <c:v>AB with adj.</c:v>
                </c:pt>
              </c:strCache>
            </c:strRef>
          </c:tx>
          <c:spPr>
            <a:ln w="19050">
              <a:solidFill>
                <a:srgbClr val="FFFF00"/>
              </a:solidFill>
              <a:prstDash val="lgDash"/>
            </a:ln>
          </c:spPr>
          <c:marker>
            <c:symbol val="circle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e1e2!$A$50:$A$82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e1e2!$M$50:$M$82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1.0111699999999972</c:v>
                </c:pt>
                <c:pt idx="3">
                  <c:v>1.0185739999999999</c:v>
                </c:pt>
                <c:pt idx="4">
                  <c:v>1.0228439999999999</c:v>
                </c:pt>
                <c:pt idx="5">
                  <c:v>1.0252859999999999</c:v>
                </c:pt>
                <c:pt idx="6">
                  <c:v>1.0267189999999999</c:v>
                </c:pt>
                <c:pt idx="7">
                  <c:v>1.0275979999999998</c:v>
                </c:pt>
                <c:pt idx="8">
                  <c:v>1.0281720000000001</c:v>
                </c:pt>
                <c:pt idx="9">
                  <c:v>1.019887</c:v>
                </c:pt>
                <c:pt idx="10">
                  <c:v>1.0166839999999999</c:v>
                </c:pt>
                <c:pt idx="11">
                  <c:v>1.0150520000000001</c:v>
                </c:pt>
                <c:pt idx="12">
                  <c:v>1.0141989999999999</c:v>
                </c:pt>
                <c:pt idx="13">
                  <c:v>1.0137739999999975</c:v>
                </c:pt>
                <c:pt idx="14">
                  <c:v>1.0135919999999969</c:v>
                </c:pt>
                <c:pt idx="15">
                  <c:v>1.0135479999999999</c:v>
                </c:pt>
                <c:pt idx="16">
                  <c:v>1.0135809999999998</c:v>
                </c:pt>
                <c:pt idx="17">
                  <c:v>1.005623999999997</c:v>
                </c:pt>
                <c:pt idx="18">
                  <c:v>1.0024409999999999</c:v>
                </c:pt>
                <c:pt idx="19">
                  <c:v>1.0007329999999999</c:v>
                </c:pt>
                <c:pt idx="20">
                  <c:v>0.99977839999999996</c:v>
                </c:pt>
                <c:pt idx="21">
                  <c:v>0.99925389999999958</c:v>
                </c:pt>
                <c:pt idx="22">
                  <c:v>0.99898189999999998</c:v>
                </c:pt>
                <c:pt idx="23">
                  <c:v>0.99885939999999951</c:v>
                </c:pt>
                <c:pt idx="24">
                  <c:v>0.99882559999999998</c:v>
                </c:pt>
                <c:pt idx="25">
                  <c:v>0.9913959999999995</c:v>
                </c:pt>
                <c:pt idx="26">
                  <c:v>0.98836519999999839</c:v>
                </c:pt>
                <c:pt idx="27">
                  <c:v>0.98667450000000001</c:v>
                </c:pt>
                <c:pt idx="28">
                  <c:v>0.9856838</c:v>
                </c:pt>
                <c:pt idx="29">
                  <c:v>0.98510520000000001</c:v>
                </c:pt>
                <c:pt idx="30">
                  <c:v>0.9847766</c:v>
                </c:pt>
                <c:pt idx="31">
                  <c:v>0.98460119999999951</c:v>
                </c:pt>
                <c:pt idx="32">
                  <c:v>0.98451979999999828</c:v>
                </c:pt>
              </c:numCache>
            </c:numRef>
          </c:val>
        </c:ser>
        <c:ser>
          <c:idx val="5"/>
          <c:order val="5"/>
          <c:tx>
            <c:strRef>
              <c:f>e1e2!$G$1</c:f>
              <c:strCache>
                <c:ptCount val="1"/>
                <c:pt idx="0">
                  <c:v>AB with Gov. sp.</c:v>
                </c:pt>
              </c:strCache>
            </c:strRef>
          </c:tx>
          <c:spPr>
            <a:ln w="19050">
              <a:solidFill>
                <a:schemeClr val="accent6">
                  <a:lumMod val="75000"/>
                </a:schemeClr>
              </a:solidFill>
              <a:prstDash val="dash"/>
            </a:ln>
          </c:spPr>
          <c:marker>
            <c:symbol val="circle"/>
            <c:size val="4"/>
          </c:marker>
          <c:cat>
            <c:numRef>
              <c:f>e1e2!$A$50:$A$82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e1e2!$N$50:$N$82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1.0111699999999972</c:v>
                </c:pt>
                <c:pt idx="3">
                  <c:v>1.0186299999999973</c:v>
                </c:pt>
                <c:pt idx="4">
                  <c:v>1.0230159999999999</c:v>
                </c:pt>
                <c:pt idx="5">
                  <c:v>1.025623999999997</c:v>
                </c:pt>
                <c:pt idx="6">
                  <c:v>1.027255</c:v>
                </c:pt>
                <c:pt idx="7">
                  <c:v>1.028354</c:v>
                </c:pt>
                <c:pt idx="8">
                  <c:v>1.029158</c:v>
                </c:pt>
                <c:pt idx="9">
                  <c:v>1.0297949999999962</c:v>
                </c:pt>
                <c:pt idx="10">
                  <c:v>1.0303339999999999</c:v>
                </c:pt>
                <c:pt idx="11">
                  <c:v>1.030813</c:v>
                </c:pt>
                <c:pt idx="12">
                  <c:v>1.0312489999999999</c:v>
                </c:pt>
                <c:pt idx="13">
                  <c:v>1.0316559999999999</c:v>
                </c:pt>
                <c:pt idx="14">
                  <c:v>1.032038</c:v>
                </c:pt>
                <c:pt idx="15">
                  <c:v>1.0324009999999999</c:v>
                </c:pt>
                <c:pt idx="16">
                  <c:v>1.032745</c:v>
                </c:pt>
                <c:pt idx="17">
                  <c:v>1.033072</c:v>
                </c:pt>
                <c:pt idx="18">
                  <c:v>1.0333839999999999</c:v>
                </c:pt>
                <c:pt idx="19">
                  <c:v>1.033682</c:v>
                </c:pt>
                <c:pt idx="20">
                  <c:v>1.0339669999999972</c:v>
                </c:pt>
                <c:pt idx="21">
                  <c:v>1.0342389999999999</c:v>
                </c:pt>
                <c:pt idx="22">
                  <c:v>1.0344979999999999</c:v>
                </c:pt>
                <c:pt idx="23">
                  <c:v>1.0347470000000001</c:v>
                </c:pt>
                <c:pt idx="24">
                  <c:v>1.034985</c:v>
                </c:pt>
                <c:pt idx="25">
                  <c:v>1.0352129999999999</c:v>
                </c:pt>
                <c:pt idx="26">
                  <c:v>1.0354319999999972</c:v>
                </c:pt>
                <c:pt idx="27">
                  <c:v>1.0356409999999998</c:v>
                </c:pt>
                <c:pt idx="28">
                  <c:v>1.0358419999999975</c:v>
                </c:pt>
                <c:pt idx="29">
                  <c:v>1.0360339999999999</c:v>
                </c:pt>
                <c:pt idx="30">
                  <c:v>1.036219</c:v>
                </c:pt>
                <c:pt idx="31">
                  <c:v>1.036397</c:v>
                </c:pt>
                <c:pt idx="32">
                  <c:v>1.036567</c:v>
                </c:pt>
              </c:numCache>
            </c:numRef>
          </c:val>
        </c:ser>
        <c:ser>
          <c:idx val="6"/>
          <c:order val="6"/>
          <c:tx>
            <c:strRef>
              <c:f>e1e2!$H$1</c:f>
              <c:strCache>
                <c:ptCount val="1"/>
                <c:pt idx="0">
                  <c:v>AB adj.gov.</c:v>
                </c:pt>
              </c:strCache>
            </c:strRef>
          </c:tx>
          <c:spPr>
            <a:ln w="19050">
              <a:prstDash val="lgDashDotDot"/>
            </a:ln>
          </c:spPr>
          <c:marker>
            <c:symbol val="plus"/>
            <c:size val="7"/>
            <c:spPr>
              <a:ln w="15240"/>
            </c:spPr>
          </c:marker>
          <c:cat>
            <c:numRef>
              <c:f>e1e2!$A$50:$A$82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e1e2!$O$50:$O$82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1.0111699999999972</c:v>
                </c:pt>
                <c:pt idx="3">
                  <c:v>1.0186299999999973</c:v>
                </c:pt>
                <c:pt idx="4">
                  <c:v>1.0230159999999999</c:v>
                </c:pt>
                <c:pt idx="5">
                  <c:v>1.025623999999997</c:v>
                </c:pt>
                <c:pt idx="6">
                  <c:v>1.027255</c:v>
                </c:pt>
                <c:pt idx="7">
                  <c:v>1.028354</c:v>
                </c:pt>
                <c:pt idx="8">
                  <c:v>1.029158</c:v>
                </c:pt>
                <c:pt idx="9">
                  <c:v>1.0210959999999998</c:v>
                </c:pt>
                <c:pt idx="10">
                  <c:v>1.0180899999999999</c:v>
                </c:pt>
                <c:pt idx="11">
                  <c:v>1.0166389999999998</c:v>
                </c:pt>
                <c:pt idx="12">
                  <c:v>1.0159529999999999</c:v>
                </c:pt>
                <c:pt idx="13">
                  <c:v>1.0156849999999975</c:v>
                </c:pt>
                <c:pt idx="14">
                  <c:v>1.0156489999999998</c:v>
                </c:pt>
                <c:pt idx="15">
                  <c:v>1.0157419999999973</c:v>
                </c:pt>
                <c:pt idx="16">
                  <c:v>1.0159049999999969</c:v>
                </c:pt>
                <c:pt idx="17">
                  <c:v>1.0080530000000001</c:v>
                </c:pt>
                <c:pt idx="18">
                  <c:v>1.004956</c:v>
                </c:pt>
                <c:pt idx="19">
                  <c:v>1.0033209999999972</c:v>
                </c:pt>
                <c:pt idx="20">
                  <c:v>1.0024309999999998</c:v>
                </c:pt>
                <c:pt idx="21">
                  <c:v>1.001963999999997</c:v>
                </c:pt>
                <c:pt idx="22">
                  <c:v>1.0017439999999975</c:v>
                </c:pt>
                <c:pt idx="23">
                  <c:v>1.0016699999999972</c:v>
                </c:pt>
                <c:pt idx="24">
                  <c:v>1.0016809999999998</c:v>
                </c:pt>
                <c:pt idx="25">
                  <c:v>0.99427500000000002</c:v>
                </c:pt>
                <c:pt idx="26">
                  <c:v>0.99125779999999852</c:v>
                </c:pt>
                <c:pt idx="27">
                  <c:v>0.98957389999999956</c:v>
                </c:pt>
                <c:pt idx="28">
                  <c:v>0.98858609999999825</c:v>
                </c:pt>
                <c:pt idx="29">
                  <c:v>0.988008</c:v>
                </c:pt>
                <c:pt idx="30">
                  <c:v>0.98767839999999996</c:v>
                </c:pt>
                <c:pt idx="31">
                  <c:v>0.98750109999999958</c:v>
                </c:pt>
                <c:pt idx="32">
                  <c:v>0.98741759999999779</c:v>
                </c:pt>
              </c:numCache>
            </c:numRef>
          </c:val>
        </c:ser>
        <c:marker val="1"/>
        <c:axId val="119203712"/>
        <c:axId val="121188352"/>
      </c:lineChart>
      <c:catAx>
        <c:axId val="119203712"/>
        <c:scaling>
          <c:orientation val="minMax"/>
        </c:scaling>
        <c:axPos val="b"/>
        <c:numFmt formatCode="General" sourceLinked="1"/>
        <c:tickLblPos val="nextTo"/>
        <c:crossAx val="121188352"/>
        <c:crosses val="autoZero"/>
        <c:auto val="1"/>
        <c:lblAlgn val="ctr"/>
        <c:lblOffset val="100"/>
      </c:catAx>
      <c:valAx>
        <c:axId val="121188352"/>
        <c:scaling>
          <c:orientation val="minMax"/>
          <c:min val="0.9"/>
        </c:scaling>
        <c:axPos val="l"/>
        <c:majorGridlines/>
        <c:numFmt formatCode="General" sourceLinked="1"/>
        <c:tickLblPos val="nextTo"/>
        <c:crossAx val="1192037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e3e4!$B$1</c:f>
              <c:strCache>
                <c:ptCount val="1"/>
                <c:pt idx="0">
                  <c:v>XL</c:v>
                </c:pt>
              </c:strCache>
            </c:strRef>
          </c:tx>
          <c:spPr>
            <a:ln w="19050">
              <a:solidFill>
                <a:schemeClr val="tx2">
                  <a:lumMod val="75000"/>
                </a:schemeClr>
              </a:solidFill>
              <a:prstDash val="sysDash"/>
            </a:ln>
          </c:spPr>
          <c:marker>
            <c:symbol val="diamond"/>
            <c:size val="4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e3e4!$I$50:$I$82</c:f>
              <c:numCache>
                <c:formatCode>General</c:formatCode>
                <c:ptCount val="33"/>
                <c:pt idx="0">
                  <c:v>0.99999950000000004</c:v>
                </c:pt>
                <c:pt idx="1">
                  <c:v>0.99999950000000004</c:v>
                </c:pt>
                <c:pt idx="2">
                  <c:v>1.039355</c:v>
                </c:pt>
                <c:pt idx="3">
                  <c:v>1.0672249999999972</c:v>
                </c:pt>
                <c:pt idx="4">
                  <c:v>1.0874889999999999</c:v>
                </c:pt>
                <c:pt idx="5">
                  <c:v>1.1022970000000001</c:v>
                </c:pt>
                <c:pt idx="6">
                  <c:v>1.1131609999999998</c:v>
                </c:pt>
                <c:pt idx="7">
                  <c:v>1.1211800000000001</c:v>
                </c:pt>
                <c:pt idx="8">
                  <c:v>1.1271530000000001</c:v>
                </c:pt>
                <c:pt idx="9">
                  <c:v>1.1316539999999999</c:v>
                </c:pt>
                <c:pt idx="10">
                  <c:v>1.135097</c:v>
                </c:pt>
                <c:pt idx="11">
                  <c:v>1.1377809999999999</c:v>
                </c:pt>
                <c:pt idx="12">
                  <c:v>1.1399159999999999</c:v>
                </c:pt>
                <c:pt idx="13">
                  <c:v>1.1416569999999999</c:v>
                </c:pt>
                <c:pt idx="14">
                  <c:v>1.143111</c:v>
                </c:pt>
                <c:pt idx="15">
                  <c:v>1.1443580000000027</c:v>
                </c:pt>
                <c:pt idx="16">
                  <c:v>1.145454</c:v>
                </c:pt>
                <c:pt idx="17">
                  <c:v>1.1464399999999999</c:v>
                </c:pt>
                <c:pt idx="18">
                  <c:v>1.1473439999999999</c:v>
                </c:pt>
                <c:pt idx="19">
                  <c:v>1.1481880000000027</c:v>
                </c:pt>
                <c:pt idx="20">
                  <c:v>1.1489880000000001</c:v>
                </c:pt>
                <c:pt idx="21">
                  <c:v>1.1497539999999999</c:v>
                </c:pt>
                <c:pt idx="22">
                  <c:v>1.150495</c:v>
                </c:pt>
                <c:pt idx="23">
                  <c:v>1.151216</c:v>
                </c:pt>
                <c:pt idx="24">
                  <c:v>1.1519229999999998</c:v>
                </c:pt>
                <c:pt idx="25">
                  <c:v>1.1526170000000027</c:v>
                </c:pt>
                <c:pt idx="26">
                  <c:v>1.153302</c:v>
                </c:pt>
                <c:pt idx="27">
                  <c:v>1.1539789999999999</c:v>
                </c:pt>
                <c:pt idx="28">
                  <c:v>1.1546500000000024</c:v>
                </c:pt>
                <c:pt idx="29">
                  <c:v>1.1553150000000001</c:v>
                </c:pt>
                <c:pt idx="30">
                  <c:v>1.155975</c:v>
                </c:pt>
                <c:pt idx="31">
                  <c:v>1.156631</c:v>
                </c:pt>
                <c:pt idx="32">
                  <c:v>1.1572830000000001</c:v>
                </c:pt>
              </c:numCache>
            </c:numRef>
          </c:val>
        </c:ser>
        <c:ser>
          <c:idx val="1"/>
          <c:order val="1"/>
          <c:tx>
            <c:strRef>
              <c:f>e3e4!$C$1</c:f>
              <c:strCache>
                <c:ptCount val="1"/>
                <c:pt idx="0">
                  <c:v>Single currency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square"/>
            <c:size val="2"/>
            <c:spPr>
              <a:ln>
                <a:solidFill>
                  <a:srgbClr val="FF0000"/>
                </a:solidFill>
              </a:ln>
            </c:spPr>
          </c:marker>
          <c:dPt>
            <c:idx val="7"/>
            <c:spPr>
              <a:ln w="19050">
                <a:solidFill>
                  <a:srgbClr val="FF0000"/>
                </a:solidFill>
                <a:prstDash val="sysDot"/>
              </a:ln>
            </c:spPr>
          </c:dPt>
          <c:dPt>
            <c:idx val="8"/>
            <c:spPr>
              <a:ln w="19050">
                <a:solidFill>
                  <a:srgbClr val="FF0000"/>
                </a:solidFill>
                <a:prstDash val="sysDot"/>
              </a:ln>
            </c:spPr>
          </c:dPt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e3e4!$J$50:$J$82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0.99993080000000001</c:v>
                </c:pt>
                <c:pt idx="3">
                  <c:v>0.99986709999999956</c:v>
                </c:pt>
                <c:pt idx="4">
                  <c:v>0.9998184</c:v>
                </c:pt>
                <c:pt idx="5">
                  <c:v>0.99978120000000004</c:v>
                </c:pt>
                <c:pt idx="6">
                  <c:v>0.99975209999999959</c:v>
                </c:pt>
                <c:pt idx="7">
                  <c:v>0.99972879999999997</c:v>
                </c:pt>
                <c:pt idx="8">
                  <c:v>0.99970950000000003</c:v>
                </c:pt>
                <c:pt idx="9">
                  <c:v>0.9996931</c:v>
                </c:pt>
                <c:pt idx="10">
                  <c:v>0.99967890000000004</c:v>
                </c:pt>
                <c:pt idx="11">
                  <c:v>0.99966619999999828</c:v>
                </c:pt>
                <c:pt idx="12">
                  <c:v>0.99965479999999951</c:v>
                </c:pt>
                <c:pt idx="13">
                  <c:v>0.99964430000000004</c:v>
                </c:pt>
                <c:pt idx="14">
                  <c:v>0.99963449999999998</c:v>
                </c:pt>
                <c:pt idx="15">
                  <c:v>0.99962530000000005</c:v>
                </c:pt>
                <c:pt idx="16">
                  <c:v>0.99961659999999852</c:v>
                </c:pt>
                <c:pt idx="17">
                  <c:v>0.99960839999999951</c:v>
                </c:pt>
                <c:pt idx="18">
                  <c:v>0.9996005</c:v>
                </c:pt>
                <c:pt idx="19">
                  <c:v>0.99959299999999829</c:v>
                </c:pt>
                <c:pt idx="20">
                  <c:v>0.99958569999999958</c:v>
                </c:pt>
                <c:pt idx="21">
                  <c:v>0.99957869999999949</c:v>
                </c:pt>
                <c:pt idx="22">
                  <c:v>0.99957199999999957</c:v>
                </c:pt>
                <c:pt idx="23">
                  <c:v>0.99956549999999877</c:v>
                </c:pt>
                <c:pt idx="24">
                  <c:v>0.99955929999999948</c:v>
                </c:pt>
                <c:pt idx="25">
                  <c:v>0.99955329999999865</c:v>
                </c:pt>
                <c:pt idx="26">
                  <c:v>0.99954739999999853</c:v>
                </c:pt>
                <c:pt idx="27">
                  <c:v>0.99954180000000004</c:v>
                </c:pt>
                <c:pt idx="28">
                  <c:v>0.99953629999999816</c:v>
                </c:pt>
                <c:pt idx="29">
                  <c:v>0.99953109999999956</c:v>
                </c:pt>
                <c:pt idx="30">
                  <c:v>0.99952599999999958</c:v>
                </c:pt>
                <c:pt idx="31">
                  <c:v>0.9995210999999995</c:v>
                </c:pt>
                <c:pt idx="32">
                  <c:v>0.99951629999999825</c:v>
                </c:pt>
              </c:numCache>
            </c:numRef>
          </c:val>
        </c:ser>
        <c:ser>
          <c:idx val="2"/>
          <c:order val="2"/>
          <c:tx>
            <c:strRef>
              <c:f>e3e4!$D$1</c:f>
              <c:strCache>
                <c:ptCount val="1"/>
                <c:pt idx="0">
                  <c:v>Global ACU</c:v>
                </c:pt>
              </c:strCache>
            </c:strRef>
          </c:tx>
          <c:spPr>
            <a:ln w="19050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triangle"/>
            <c:size val="6"/>
            <c:spPr>
              <a:noFill/>
              <a:ln>
                <a:solidFill>
                  <a:sysClr val="windowText" lastClr="000000"/>
                </a:solidFill>
              </a:ln>
            </c:spPr>
          </c:marker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e3e4!$K$50:$K$82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0.99993080000000001</c:v>
                </c:pt>
                <c:pt idx="3">
                  <c:v>0.99986709999999956</c:v>
                </c:pt>
                <c:pt idx="4">
                  <c:v>0.9998184</c:v>
                </c:pt>
                <c:pt idx="5">
                  <c:v>0.99978120000000004</c:v>
                </c:pt>
                <c:pt idx="6">
                  <c:v>0.99975209999999959</c:v>
                </c:pt>
                <c:pt idx="7">
                  <c:v>0.99972879999999997</c:v>
                </c:pt>
                <c:pt idx="8">
                  <c:v>0.99970950000000003</c:v>
                </c:pt>
                <c:pt idx="9">
                  <c:v>1.0184979999999999</c:v>
                </c:pt>
                <c:pt idx="10">
                  <c:v>1.017829999999996</c:v>
                </c:pt>
                <c:pt idx="11">
                  <c:v>1.0173389999999998</c:v>
                </c:pt>
                <c:pt idx="12">
                  <c:v>1.0169889999999999</c:v>
                </c:pt>
                <c:pt idx="13">
                  <c:v>1.0167389999999998</c:v>
                </c:pt>
                <c:pt idx="14">
                  <c:v>1.016559</c:v>
                </c:pt>
                <c:pt idx="15">
                  <c:v>1.0164299999999975</c:v>
                </c:pt>
                <c:pt idx="16">
                  <c:v>1.0163359999999999</c:v>
                </c:pt>
                <c:pt idx="17">
                  <c:v>1.0394089999999998</c:v>
                </c:pt>
                <c:pt idx="18">
                  <c:v>1.0376529999999999</c:v>
                </c:pt>
                <c:pt idx="19">
                  <c:v>1.0363500000000001</c:v>
                </c:pt>
                <c:pt idx="20">
                  <c:v>1.0354109999999999</c:v>
                </c:pt>
                <c:pt idx="21">
                  <c:v>1.0347339999999998</c:v>
                </c:pt>
                <c:pt idx="22">
                  <c:v>1.0342450000000001</c:v>
                </c:pt>
                <c:pt idx="23">
                  <c:v>1.0338899999999998</c:v>
                </c:pt>
                <c:pt idx="24">
                  <c:v>1.0336329999999998</c:v>
                </c:pt>
                <c:pt idx="25">
                  <c:v>1.0618439999999998</c:v>
                </c:pt>
                <c:pt idx="26">
                  <c:v>1.0588</c:v>
                </c:pt>
                <c:pt idx="27">
                  <c:v>1.056508</c:v>
                </c:pt>
                <c:pt idx="28">
                  <c:v>1.0548299999999975</c:v>
                </c:pt>
                <c:pt idx="29">
                  <c:v>1.0536049999999972</c:v>
                </c:pt>
                <c:pt idx="30">
                  <c:v>1.052708</c:v>
                </c:pt>
                <c:pt idx="31">
                  <c:v>1.052049</c:v>
                </c:pt>
                <c:pt idx="32">
                  <c:v>1.0515649999999972</c:v>
                </c:pt>
              </c:numCache>
            </c:numRef>
          </c:val>
        </c:ser>
        <c:ser>
          <c:idx val="3"/>
          <c:order val="3"/>
          <c:tx>
            <c:strRef>
              <c:f>e3e4!$E$1</c:f>
              <c:strCache>
                <c:ptCount val="1"/>
                <c:pt idx="0">
                  <c:v>Asian Bancor</c:v>
                </c:pt>
              </c:strCache>
            </c:strRef>
          </c:tx>
          <c:spPr>
            <a:ln w="19050">
              <a:prstDash val="lgDashDot"/>
            </a:ln>
          </c:spPr>
          <c:marker>
            <c:symbol val="x"/>
            <c:size val="7"/>
            <c:spPr>
              <a:ln w="15240"/>
            </c:spPr>
          </c:marker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e3e4!$L$50:$L$82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0.99425299999999828</c:v>
                </c:pt>
                <c:pt idx="3">
                  <c:v>0.9903594</c:v>
                </c:pt>
                <c:pt idx="4">
                  <c:v>0.98803689999999877</c:v>
                </c:pt>
                <c:pt idx="5">
                  <c:v>0.9866471</c:v>
                </c:pt>
                <c:pt idx="6">
                  <c:v>0.98578719999999853</c:v>
                </c:pt>
                <c:pt idx="7">
                  <c:v>0.98522889999999996</c:v>
                </c:pt>
                <c:pt idx="8">
                  <c:v>0.98484450000000001</c:v>
                </c:pt>
                <c:pt idx="9">
                  <c:v>0.98456209999999755</c:v>
                </c:pt>
                <c:pt idx="10">
                  <c:v>0.98434069999999996</c:v>
                </c:pt>
                <c:pt idx="11">
                  <c:v>0.98415699999999828</c:v>
                </c:pt>
                <c:pt idx="12">
                  <c:v>0.98399720000000002</c:v>
                </c:pt>
                <c:pt idx="13">
                  <c:v>0.98385339999999877</c:v>
                </c:pt>
                <c:pt idx="14">
                  <c:v>0.98372090000000001</c:v>
                </c:pt>
                <c:pt idx="15">
                  <c:v>0.98359649999999865</c:v>
                </c:pt>
                <c:pt idx="16">
                  <c:v>0.98347859999999865</c:v>
                </c:pt>
                <c:pt idx="17">
                  <c:v>0.9833659999999983</c:v>
                </c:pt>
                <c:pt idx="18">
                  <c:v>0.98325779999999829</c:v>
                </c:pt>
                <c:pt idx="19">
                  <c:v>0.9831535999999983</c:v>
                </c:pt>
                <c:pt idx="20">
                  <c:v>0.98305299999999829</c:v>
                </c:pt>
                <c:pt idx="21">
                  <c:v>0.98295560000000004</c:v>
                </c:pt>
                <c:pt idx="22">
                  <c:v>0.98286129999999949</c:v>
                </c:pt>
                <c:pt idx="23">
                  <c:v>0.98276989999999997</c:v>
                </c:pt>
                <c:pt idx="24">
                  <c:v>0.98268120000000003</c:v>
                </c:pt>
                <c:pt idx="25">
                  <c:v>0.9825952</c:v>
                </c:pt>
                <c:pt idx="26">
                  <c:v>0.98251169999999866</c:v>
                </c:pt>
                <c:pt idx="27">
                  <c:v>0.98243069999999877</c:v>
                </c:pt>
                <c:pt idx="28">
                  <c:v>0.9823518999999995</c:v>
                </c:pt>
                <c:pt idx="29">
                  <c:v>0.98227549999999997</c:v>
                </c:pt>
                <c:pt idx="30">
                  <c:v>0.9822012</c:v>
                </c:pt>
                <c:pt idx="31">
                  <c:v>0.98212909999999998</c:v>
                </c:pt>
                <c:pt idx="32">
                  <c:v>0.98205909999999996</c:v>
                </c:pt>
              </c:numCache>
            </c:numRef>
          </c:val>
        </c:ser>
        <c:ser>
          <c:idx val="4"/>
          <c:order val="4"/>
          <c:tx>
            <c:strRef>
              <c:f>e3e4!$F$1</c:f>
              <c:strCache>
                <c:ptCount val="1"/>
                <c:pt idx="0">
                  <c:v>AB with adj.</c:v>
                </c:pt>
              </c:strCache>
            </c:strRef>
          </c:tx>
          <c:spPr>
            <a:ln w="19050">
              <a:solidFill>
                <a:srgbClr val="FFFF00"/>
              </a:solidFill>
              <a:prstDash val="lgDash"/>
            </a:ln>
          </c:spPr>
          <c:marker>
            <c:symbol val="circle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e3e4!$M$50:$M$82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0.99425299999999828</c:v>
                </c:pt>
                <c:pt idx="3">
                  <c:v>0.9903594</c:v>
                </c:pt>
                <c:pt idx="4">
                  <c:v>0.98803689999999877</c:v>
                </c:pt>
                <c:pt idx="5">
                  <c:v>0.9866471</c:v>
                </c:pt>
                <c:pt idx="6">
                  <c:v>0.98578719999999853</c:v>
                </c:pt>
                <c:pt idx="7">
                  <c:v>0.98522889999999996</c:v>
                </c:pt>
                <c:pt idx="8">
                  <c:v>0.98484450000000001</c:v>
                </c:pt>
                <c:pt idx="9">
                  <c:v>0.98879550000000005</c:v>
                </c:pt>
                <c:pt idx="10">
                  <c:v>0.99021549999999958</c:v>
                </c:pt>
                <c:pt idx="11">
                  <c:v>0.99089439999999951</c:v>
                </c:pt>
                <c:pt idx="12">
                  <c:v>0.99121549999999958</c:v>
                </c:pt>
                <c:pt idx="13">
                  <c:v>0.99134420000000001</c:v>
                </c:pt>
                <c:pt idx="14">
                  <c:v>0.99136729999999829</c:v>
                </c:pt>
                <c:pt idx="15">
                  <c:v>0.9913328999999983</c:v>
                </c:pt>
                <c:pt idx="16">
                  <c:v>0.99126779999999826</c:v>
                </c:pt>
                <c:pt idx="17">
                  <c:v>0.99530289999999877</c:v>
                </c:pt>
                <c:pt idx="18">
                  <c:v>0.99685970000000002</c:v>
                </c:pt>
                <c:pt idx="19">
                  <c:v>0.99766049999999951</c:v>
                </c:pt>
                <c:pt idx="20">
                  <c:v>0.99808049999999959</c:v>
                </c:pt>
                <c:pt idx="21">
                  <c:v>0.99828719999999826</c:v>
                </c:pt>
                <c:pt idx="22">
                  <c:v>0.99837189999999998</c:v>
                </c:pt>
                <c:pt idx="23">
                  <c:v>0.99838689999999852</c:v>
                </c:pt>
                <c:pt idx="24">
                  <c:v>0.99836229999999826</c:v>
                </c:pt>
                <c:pt idx="25">
                  <c:v>1.0023120000000001</c:v>
                </c:pt>
                <c:pt idx="26">
                  <c:v>1.0038949999999958</c:v>
                </c:pt>
                <c:pt idx="27">
                  <c:v>1.0047470000000001</c:v>
                </c:pt>
                <c:pt idx="28">
                  <c:v>1.0052209999999973</c:v>
                </c:pt>
                <c:pt idx="29">
                  <c:v>1.0054759999999998</c:v>
                </c:pt>
                <c:pt idx="30">
                  <c:v>1.0056019999999974</c:v>
                </c:pt>
                <c:pt idx="31">
                  <c:v>1.0056509999999999</c:v>
                </c:pt>
                <c:pt idx="32">
                  <c:v>1.005655</c:v>
                </c:pt>
              </c:numCache>
            </c:numRef>
          </c:val>
        </c:ser>
        <c:ser>
          <c:idx val="5"/>
          <c:order val="5"/>
          <c:tx>
            <c:strRef>
              <c:f>e3e4!$G$1</c:f>
              <c:strCache>
                <c:ptCount val="1"/>
                <c:pt idx="0">
                  <c:v>AB with Gov. sp.</c:v>
                </c:pt>
              </c:strCache>
            </c:strRef>
          </c:tx>
          <c:spPr>
            <a:ln w="19050">
              <a:solidFill>
                <a:schemeClr val="accent6">
                  <a:lumMod val="75000"/>
                </a:schemeClr>
              </a:solidFill>
              <a:prstDash val="dash"/>
            </a:ln>
          </c:spPr>
          <c:marker>
            <c:symbol val="circle"/>
            <c:size val="4"/>
          </c:marker>
          <c:cat>
            <c:numRef>
              <c:f>e3e4!$A$50:$A$82</c:f>
              <c:numCache>
                <c:formatCode>General</c:formatCode>
                <c:ptCount val="33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  <c:pt idx="28">
                  <c:v>76</c:v>
                </c:pt>
                <c:pt idx="29">
                  <c:v>77</c:v>
                </c:pt>
                <c:pt idx="30">
                  <c:v>78</c:v>
                </c:pt>
                <c:pt idx="31">
                  <c:v>79</c:v>
                </c:pt>
                <c:pt idx="32">
                  <c:v>80</c:v>
                </c:pt>
              </c:numCache>
            </c:numRef>
          </c:cat>
          <c:val>
            <c:numRef>
              <c:f>e3e4!$N$50:$N$82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0.99425299999999828</c:v>
                </c:pt>
                <c:pt idx="3">
                  <c:v>0.99062519999999998</c:v>
                </c:pt>
                <c:pt idx="4">
                  <c:v>0.98873940000000005</c:v>
                </c:pt>
                <c:pt idx="5">
                  <c:v>0.98787760000000002</c:v>
                </c:pt>
                <c:pt idx="6">
                  <c:v>0.98758689999999816</c:v>
                </c:pt>
                <c:pt idx="7">
                  <c:v>0.98760829999999999</c:v>
                </c:pt>
                <c:pt idx="8">
                  <c:v>0.98779560000000122</c:v>
                </c:pt>
                <c:pt idx="9">
                  <c:v>0.98806609999999828</c:v>
                </c:pt>
                <c:pt idx="10">
                  <c:v>0.98837299999999828</c:v>
                </c:pt>
                <c:pt idx="11">
                  <c:v>0.98868990000000001</c:v>
                </c:pt>
                <c:pt idx="12">
                  <c:v>0.98900219999999828</c:v>
                </c:pt>
                <c:pt idx="13">
                  <c:v>0.9893020999999983</c:v>
                </c:pt>
                <c:pt idx="14">
                  <c:v>0.98958549999999956</c:v>
                </c:pt>
                <c:pt idx="15">
                  <c:v>0.98985089999999998</c:v>
                </c:pt>
                <c:pt idx="16">
                  <c:v>0.99009780000000003</c:v>
                </c:pt>
                <c:pt idx="17">
                  <c:v>0.99032659999999828</c:v>
                </c:pt>
                <c:pt idx="18">
                  <c:v>0.99053789999999853</c:v>
                </c:pt>
                <c:pt idx="19">
                  <c:v>0.99073279999999853</c:v>
                </c:pt>
                <c:pt idx="20">
                  <c:v>0.99091229999999852</c:v>
                </c:pt>
                <c:pt idx="21">
                  <c:v>0.9910774</c:v>
                </c:pt>
                <c:pt idx="22">
                  <c:v>0.99122920000000003</c:v>
                </c:pt>
                <c:pt idx="23">
                  <c:v>0.99136859999999827</c:v>
                </c:pt>
                <c:pt idx="24">
                  <c:v>0.99149649999999956</c:v>
                </c:pt>
                <c:pt idx="25">
                  <c:v>0.99161369999999949</c:v>
                </c:pt>
                <c:pt idx="26">
                  <c:v>0.99172119999999997</c:v>
                </c:pt>
                <c:pt idx="27">
                  <c:v>0.99181960000000002</c:v>
                </c:pt>
                <c:pt idx="28">
                  <c:v>0.9919095999999995</c:v>
                </c:pt>
                <c:pt idx="29">
                  <c:v>0.99199179999999998</c:v>
                </c:pt>
                <c:pt idx="30">
                  <c:v>0.99206679999999825</c:v>
                </c:pt>
                <c:pt idx="31">
                  <c:v>0.99213519999999877</c:v>
                </c:pt>
                <c:pt idx="32">
                  <c:v>0.99219740000000001</c:v>
                </c:pt>
              </c:numCache>
            </c:numRef>
          </c:val>
        </c:ser>
        <c:ser>
          <c:idx val="6"/>
          <c:order val="6"/>
          <c:tx>
            <c:strRef>
              <c:f>e3e4!$H$1</c:f>
              <c:strCache>
                <c:ptCount val="1"/>
                <c:pt idx="0">
                  <c:v>AB adj.gov.</c:v>
                </c:pt>
              </c:strCache>
            </c:strRef>
          </c:tx>
          <c:spPr>
            <a:ln>
              <a:prstDash val="lgDashDotDot"/>
            </a:ln>
          </c:spPr>
          <c:dPt>
            <c:idx val="24"/>
            <c:marker>
              <c:symbol val="plus"/>
              <c:size val="7"/>
            </c:marker>
            <c:spPr>
              <a:ln w="19050">
                <a:prstDash val="lgDashDotDot"/>
              </a:ln>
            </c:spPr>
          </c:dPt>
          <c:val>
            <c:numRef>
              <c:f>e3e4!$O$50:$O$82</c:f>
              <c:numCache>
                <c:formatCode>General</c:formatCode>
                <c:ptCount val="33"/>
                <c:pt idx="0">
                  <c:v>0.99999890000000002</c:v>
                </c:pt>
                <c:pt idx="1">
                  <c:v>0.99999890000000002</c:v>
                </c:pt>
                <c:pt idx="2">
                  <c:v>0.99425299999999828</c:v>
                </c:pt>
                <c:pt idx="3">
                  <c:v>0.99062519999999998</c:v>
                </c:pt>
                <c:pt idx="4">
                  <c:v>0.98873940000000005</c:v>
                </c:pt>
                <c:pt idx="5">
                  <c:v>0.98787760000000002</c:v>
                </c:pt>
                <c:pt idx="6">
                  <c:v>0.98758689999999816</c:v>
                </c:pt>
                <c:pt idx="7">
                  <c:v>0.98760829999999999</c:v>
                </c:pt>
                <c:pt idx="8">
                  <c:v>0.98779560000000122</c:v>
                </c:pt>
                <c:pt idx="9">
                  <c:v>0.99237189999999997</c:v>
                </c:pt>
                <c:pt idx="10">
                  <c:v>0.99422969999999999</c:v>
                </c:pt>
                <c:pt idx="11">
                  <c:v>0.99530329999999956</c:v>
                </c:pt>
                <c:pt idx="12">
                  <c:v>0.99599300000000002</c:v>
                </c:pt>
                <c:pt idx="13">
                  <c:v>0.99646729999999828</c:v>
                </c:pt>
                <c:pt idx="14">
                  <c:v>0.9968148999999995</c:v>
                </c:pt>
                <c:pt idx="15">
                  <c:v>0.9970850999999995</c:v>
                </c:pt>
                <c:pt idx="16">
                  <c:v>0.99730609999999853</c:v>
                </c:pt>
                <c:pt idx="17">
                  <c:v>1.0017069999999972</c:v>
                </c:pt>
                <c:pt idx="18">
                  <c:v>1.0034529999999999</c:v>
                </c:pt>
                <c:pt idx="19">
                  <c:v>1.0044039999999999</c:v>
                </c:pt>
                <c:pt idx="20">
                  <c:v>1.0049570000000001</c:v>
                </c:pt>
                <c:pt idx="21">
                  <c:v>1.0052839999999998</c:v>
                </c:pt>
                <c:pt idx="22">
                  <c:v>1.0054809999999998</c:v>
                </c:pt>
                <c:pt idx="23">
                  <c:v>1.0055999999999969</c:v>
                </c:pt>
                <c:pt idx="24">
                  <c:v>1.0056739999999975</c:v>
                </c:pt>
                <c:pt idx="25">
                  <c:v>1.0098139999999998</c:v>
                </c:pt>
                <c:pt idx="26">
                  <c:v>1.011423999999997</c:v>
                </c:pt>
                <c:pt idx="27">
                  <c:v>1.012278</c:v>
                </c:pt>
                <c:pt idx="28">
                  <c:v>1.0127459999999999</c:v>
                </c:pt>
                <c:pt idx="29">
                  <c:v>1.0129909999999998</c:v>
                </c:pt>
                <c:pt idx="30">
                  <c:v>1.013107</c:v>
                </c:pt>
                <c:pt idx="31">
                  <c:v>1.0131459999999999</c:v>
                </c:pt>
                <c:pt idx="32">
                  <c:v>1.0131399999999975</c:v>
                </c:pt>
              </c:numCache>
            </c:numRef>
          </c:val>
        </c:ser>
        <c:marker val="1"/>
        <c:axId val="121239040"/>
        <c:axId val="121240576"/>
      </c:lineChart>
      <c:catAx>
        <c:axId val="121239040"/>
        <c:scaling>
          <c:orientation val="minMax"/>
        </c:scaling>
        <c:axPos val="b"/>
        <c:numFmt formatCode="General" sourceLinked="1"/>
        <c:tickLblPos val="nextTo"/>
        <c:crossAx val="121240576"/>
        <c:crosses val="autoZero"/>
        <c:auto val="1"/>
        <c:lblAlgn val="ctr"/>
        <c:lblOffset val="100"/>
      </c:catAx>
      <c:valAx>
        <c:axId val="121240576"/>
        <c:scaling>
          <c:orientation val="minMax"/>
          <c:min val="0.95000000000000062"/>
        </c:scaling>
        <c:axPos val="l"/>
        <c:majorGridlines/>
        <c:numFmt formatCode="General" sourceLinked="1"/>
        <c:tickLblPos val="nextTo"/>
        <c:crossAx val="1212390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autoTitleDeleted val="1"/>
    <c:plotArea>
      <c:layout>
        <c:manualLayout>
          <c:layoutTarget val="inner"/>
          <c:xMode val="edge"/>
          <c:yMode val="edge"/>
          <c:x val="8.6555118110236626E-2"/>
          <c:y val="4.0220385674931095E-2"/>
          <c:w val="0.88061659906148049"/>
          <c:h val="0.75167862629870585"/>
        </c:manualLayout>
      </c:layout>
      <c:lineChart>
        <c:grouping val="standard"/>
        <c:ser>
          <c:idx val="0"/>
          <c:order val="0"/>
          <c:tx>
            <c:strRef>
              <c:f>'TB SP USD'!$B$50</c:f>
              <c:strCache>
                <c:ptCount val="1"/>
                <c:pt idx="0">
                  <c:v>Current System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Peseta!$B$51:$B$78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0.99999700352984233</c:v>
                </c:pt>
                <c:pt idx="3">
                  <c:v>0.99999500557378096</c:v>
                </c:pt>
                <c:pt idx="4">
                  <c:v>0.99999300739118846</c:v>
                </c:pt>
                <c:pt idx="5">
                  <c:v>0.99999200799200749</c:v>
                </c:pt>
                <c:pt idx="6">
                  <c:v>0.99999100851493605</c:v>
                </c:pt>
                <c:pt idx="7">
                  <c:v>0.99999000895197898</c:v>
                </c:pt>
                <c:pt idx="8">
                  <c:v>0.99998900930911505</c:v>
                </c:pt>
                <c:pt idx="9">
                  <c:v>0.99998800960430601</c:v>
                </c:pt>
                <c:pt idx="10">
                  <c:v>0.99998700983355548</c:v>
                </c:pt>
                <c:pt idx="11">
                  <c:v>0.99998601001682796</c:v>
                </c:pt>
                <c:pt idx="12">
                  <c:v>0.99998600945760419</c:v>
                </c:pt>
                <c:pt idx="13">
                  <c:v>0.99998500956389946</c:v>
                </c:pt>
                <c:pt idx="14">
                  <c:v>0.999985009024567</c:v>
                </c:pt>
                <c:pt idx="15">
                  <c:v>0.99998500850018146</c:v>
                </c:pt>
                <c:pt idx="16">
                  <c:v>0.99998400855542202</c:v>
                </c:pt>
                <c:pt idx="17">
                  <c:v>0.99998300856368305</c:v>
                </c:pt>
                <c:pt idx="18">
                  <c:v>0.99998300805418205</c:v>
                </c:pt>
                <c:pt idx="19">
                  <c:v>0.99998300757862002</c:v>
                </c:pt>
                <c:pt idx="20">
                  <c:v>0.99998300712001598</c:v>
                </c:pt>
                <c:pt idx="21">
                  <c:v>0.99998200708920559</c:v>
                </c:pt>
                <c:pt idx="22">
                  <c:v>0.99998300627068504</c:v>
                </c:pt>
                <c:pt idx="23">
                  <c:v>0.99998200622584599</c:v>
                </c:pt>
                <c:pt idx="24">
                  <c:v>0.99998200583010943</c:v>
                </c:pt>
                <c:pt idx="25">
                  <c:v>0.99998100577424243</c:v>
                </c:pt>
                <c:pt idx="26">
                  <c:v>0.99998100539446799</c:v>
                </c:pt>
                <c:pt idx="27">
                  <c:v>0.99998100503366549</c:v>
                </c:pt>
              </c:numCache>
            </c:numRef>
          </c:val>
        </c:ser>
        <c:ser>
          <c:idx val="1"/>
          <c:order val="1"/>
          <c:tx>
            <c:strRef>
              <c:f>'TB SP USD'!$C$50</c:f>
              <c:strCache>
                <c:ptCount val="1"/>
                <c:pt idx="0">
                  <c:v>EMS</c:v>
                </c:pt>
              </c:strCache>
            </c:strRef>
          </c:tx>
          <c:spPr>
            <a:ln>
              <a:solidFill>
                <a:schemeClr val="accent6"/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Peseta!$C$51:$C$78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0.9982804972178555</c:v>
                </c:pt>
                <c:pt idx="3">
                  <c:v>0.99697080994809362</c:v>
                </c:pt>
                <c:pt idx="4">
                  <c:v>0.99597257692026342</c:v>
                </c:pt>
                <c:pt idx="5">
                  <c:v>0.99521104042699648</c:v>
                </c:pt>
                <c:pt idx="6">
                  <c:v>0.99462946194379265</c:v>
                </c:pt>
                <c:pt idx="7">
                  <c:v>1.02407743573412</c:v>
                </c:pt>
                <c:pt idx="8">
                  <c:v>1.02395747513978</c:v>
                </c:pt>
                <c:pt idx="9">
                  <c:v>1.023865646008977</c:v>
                </c:pt>
                <c:pt idx="10">
                  <c:v>1.0237952042524663</c:v>
                </c:pt>
                <c:pt idx="11">
                  <c:v>1.0237410949275698</c:v>
                </c:pt>
                <c:pt idx="12">
                  <c:v>0.99363162585882203</c:v>
                </c:pt>
                <c:pt idx="13">
                  <c:v>0.99340219424433918</c:v>
                </c:pt>
                <c:pt idx="14">
                  <c:v>0.99322628725088602</c:v>
                </c:pt>
                <c:pt idx="15">
                  <c:v>0.99309171820379283</c:v>
                </c:pt>
                <c:pt idx="16">
                  <c:v>0.99298877568320698</c:v>
                </c:pt>
                <c:pt idx="17">
                  <c:v>1.0228419535200399</c:v>
                </c:pt>
                <c:pt idx="18">
                  <c:v>1.0230252247149498</c:v>
                </c:pt>
                <c:pt idx="19">
                  <c:v>1.0231668806171568</c:v>
                </c:pt>
                <c:pt idx="20">
                  <c:v>1.0232761537963899</c:v>
                </c:pt>
                <c:pt idx="21">
                  <c:v>1.0233605985223773</c:v>
                </c:pt>
                <c:pt idx="22">
                  <c:v>0.99329659991641117</c:v>
                </c:pt>
                <c:pt idx="23">
                  <c:v>0.99313056966192115</c:v>
                </c:pt>
                <c:pt idx="24">
                  <c:v>0.99300291008052899</c:v>
                </c:pt>
                <c:pt idx="25">
                  <c:v>0.99290465388956461</c:v>
                </c:pt>
                <c:pt idx="26">
                  <c:v>0.99282927043454983</c:v>
                </c:pt>
                <c:pt idx="27">
                  <c:v>1.02276237721151</c:v>
                </c:pt>
              </c:numCache>
            </c:numRef>
          </c:val>
        </c:ser>
        <c:ser>
          <c:idx val="2"/>
          <c:order val="2"/>
          <c:tx>
            <c:strRef>
              <c:f>'TB SP USD'!$D$50</c:f>
              <c:strCache>
                <c:ptCount val="1"/>
                <c:pt idx="0">
                  <c:v>S Euro pegged to N Euro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Peseta!$D$51:$D$78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0.99558488798641842</c:v>
                </c:pt>
                <c:pt idx="3">
                  <c:v>0.99666472697612196</c:v>
                </c:pt>
                <c:pt idx="4">
                  <c:v>0.99418545991850804</c:v>
                </c:pt>
                <c:pt idx="5">
                  <c:v>0.99310354094072517</c:v>
                </c:pt>
                <c:pt idx="6">
                  <c:v>0.99266558483578349</c:v>
                </c:pt>
                <c:pt idx="7">
                  <c:v>1.02079719424589</c:v>
                </c:pt>
                <c:pt idx="8">
                  <c:v>1.02045737507345</c:v>
                </c:pt>
                <c:pt idx="9">
                  <c:v>1.01946956081659</c:v>
                </c:pt>
                <c:pt idx="10">
                  <c:v>1.01866143466255</c:v>
                </c:pt>
                <c:pt idx="11">
                  <c:v>1.0181916033387299</c:v>
                </c:pt>
                <c:pt idx="12">
                  <c:v>1.0173864676224098</c:v>
                </c:pt>
                <c:pt idx="13">
                  <c:v>1.0169407879978798</c:v>
                </c:pt>
                <c:pt idx="14">
                  <c:v>1.0164000466663901</c:v>
                </c:pt>
                <c:pt idx="15">
                  <c:v>1.0467472681560201</c:v>
                </c:pt>
                <c:pt idx="16">
                  <c:v>1.04629806028313</c:v>
                </c:pt>
                <c:pt idx="17">
                  <c:v>1.0460628829429099</c:v>
                </c:pt>
                <c:pt idx="18">
                  <c:v>1.04567462863174</c:v>
                </c:pt>
                <c:pt idx="19">
                  <c:v>1.0454406213610801</c:v>
                </c:pt>
                <c:pt idx="20">
                  <c:v>1.045194312190816</c:v>
                </c:pt>
                <c:pt idx="21">
                  <c:v>1.0449526231429001</c:v>
                </c:pt>
                <c:pt idx="22">
                  <c:v>1.0447885142095101</c:v>
                </c:pt>
                <c:pt idx="23">
                  <c:v>1.0445981504699573</c:v>
                </c:pt>
                <c:pt idx="24">
                  <c:v>1.04446043984238</c:v>
                </c:pt>
                <c:pt idx="25">
                  <c:v>1.0443364606910401</c:v>
                </c:pt>
                <c:pt idx="26">
                  <c:v>1.0442252199179198</c:v>
                </c:pt>
                <c:pt idx="27">
                  <c:v>1.0441487789485426</c:v>
                </c:pt>
              </c:numCache>
            </c:numRef>
          </c:val>
        </c:ser>
        <c:ser>
          <c:idx val="3"/>
          <c:order val="3"/>
          <c:tx>
            <c:strRef>
              <c:f>'TB SP USD'!$E$50</c:f>
              <c:strCache>
                <c:ptCount val="1"/>
                <c:pt idx="0">
                  <c:v>Both Euros floating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Peseta!$E$51:$E$78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1.0021916456932198</c:v>
                </c:pt>
                <c:pt idx="3">
                  <c:v>1.0016800704256799</c:v>
                </c:pt>
                <c:pt idx="4">
                  <c:v>1.0028895091118026</c:v>
                </c:pt>
                <c:pt idx="5">
                  <c:v>1.003448677409807</c:v>
                </c:pt>
                <c:pt idx="6">
                  <c:v>1.0036576503031398</c:v>
                </c:pt>
                <c:pt idx="7">
                  <c:v>1.0044960178127873</c:v>
                </c:pt>
                <c:pt idx="8">
                  <c:v>1.0046753453719599</c:v>
                </c:pt>
                <c:pt idx="9">
                  <c:v>1.00515555325312</c:v>
                </c:pt>
                <c:pt idx="10">
                  <c:v>1.005550202427927</c:v>
                </c:pt>
                <c:pt idx="11">
                  <c:v>1.0057794942070473</c:v>
                </c:pt>
                <c:pt idx="12">
                  <c:v>1.0061643111900498</c:v>
                </c:pt>
                <c:pt idx="13">
                  <c:v>1.00638071111031</c:v>
                </c:pt>
                <c:pt idx="14">
                  <c:v>1.0066350039835901</c:v>
                </c:pt>
                <c:pt idx="15">
                  <c:v>1.0068743636002799</c:v>
                </c:pt>
                <c:pt idx="16">
                  <c:v>1.0070488913979898</c:v>
                </c:pt>
                <c:pt idx="17">
                  <c:v>1.0072553405012201</c:v>
                </c:pt>
                <c:pt idx="18">
                  <c:v>1.0074099053483598</c:v>
                </c:pt>
                <c:pt idx="19">
                  <c:v>1.00756246089801</c:v>
                </c:pt>
                <c:pt idx="20">
                  <c:v>1.0077060254093178</c:v>
                </c:pt>
                <c:pt idx="21">
                  <c:v>1.0078226207276373</c:v>
                </c:pt>
                <c:pt idx="22">
                  <c:v>1.0079421957471173</c:v>
                </c:pt>
                <c:pt idx="23">
                  <c:v>1.0080407838940699</c:v>
                </c:pt>
                <c:pt idx="24">
                  <c:v>1.0081333603546798</c:v>
                </c:pt>
                <c:pt idx="25">
                  <c:v>1.0082189236924026</c:v>
                </c:pt>
                <c:pt idx="26">
                  <c:v>1.0082914798653999</c:v>
                </c:pt>
                <c:pt idx="27">
                  <c:v>1.0083620255793699</c:v>
                </c:pt>
              </c:numCache>
            </c:numRef>
          </c:val>
        </c:ser>
        <c:ser>
          <c:idx val="4"/>
          <c:order val="4"/>
          <c:tx>
            <c:strRef>
              <c:f>'TB SP USD'!$F$50</c:f>
              <c:strCache>
                <c:ptCount val="1"/>
                <c:pt idx="0">
                  <c:v>Multiple Euros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Peseta!$F$51:$F$78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0.99999666211500504</c:v>
                </c:pt>
                <c:pt idx="3">
                  <c:v>0.99999514581761417</c:v>
                </c:pt>
                <c:pt idx="4">
                  <c:v>0.99999342788816004</c:v>
                </c:pt>
                <c:pt idx="5">
                  <c:v>0.99999130627117183</c:v>
                </c:pt>
                <c:pt idx="6">
                  <c:v>0.99998938763092959</c:v>
                </c:pt>
                <c:pt idx="7">
                  <c:v>1.021349313302176</c:v>
                </c:pt>
                <c:pt idx="8">
                  <c:v>1.0561503606835041</c:v>
                </c:pt>
                <c:pt idx="9">
                  <c:v>1.0666491986249598</c:v>
                </c:pt>
                <c:pt idx="10">
                  <c:v>1.0619150595199798</c:v>
                </c:pt>
                <c:pt idx="11">
                  <c:v>1.0602225289904001</c:v>
                </c:pt>
                <c:pt idx="12">
                  <c:v>1.03066632478563</c:v>
                </c:pt>
                <c:pt idx="13">
                  <c:v>1.0427517951393768</c:v>
                </c:pt>
                <c:pt idx="14">
                  <c:v>1.0404566357582901</c:v>
                </c:pt>
                <c:pt idx="15">
                  <c:v>1.0365923725695398</c:v>
                </c:pt>
                <c:pt idx="16">
                  <c:v>1.037794950754747</c:v>
                </c:pt>
                <c:pt idx="17">
                  <c:v>1.0612341708964299</c:v>
                </c:pt>
                <c:pt idx="18">
                  <c:v>1.0715401975658698</c:v>
                </c:pt>
                <c:pt idx="19">
                  <c:v>1.06945410606641</c:v>
                </c:pt>
                <c:pt idx="20">
                  <c:v>1.0654560054953799</c:v>
                </c:pt>
                <c:pt idx="21">
                  <c:v>1.0662719179543798</c:v>
                </c:pt>
                <c:pt idx="22">
                  <c:v>1.0336907850001156</c:v>
                </c:pt>
                <c:pt idx="23">
                  <c:v>1.047022107119197</c:v>
                </c:pt>
                <c:pt idx="24">
                  <c:v>1.0444069010406101</c:v>
                </c:pt>
                <c:pt idx="25">
                  <c:v>1.039791615428413</c:v>
                </c:pt>
                <c:pt idx="26">
                  <c:v>1.0411712545028673</c:v>
                </c:pt>
                <c:pt idx="27">
                  <c:v>1.0657616497680398</c:v>
                </c:pt>
              </c:numCache>
            </c:numRef>
          </c:val>
        </c:ser>
        <c:marker val="1"/>
        <c:axId val="121928704"/>
        <c:axId val="121950976"/>
      </c:lineChart>
      <c:catAx>
        <c:axId val="121928704"/>
        <c:scaling>
          <c:orientation val="minMax"/>
        </c:scaling>
        <c:axPos val="b"/>
        <c:numFmt formatCode="General" sourceLinked="1"/>
        <c:majorTickMark val="none"/>
        <c:tickLblPos val="nextTo"/>
        <c:crossAx val="121950976"/>
        <c:crosses val="autoZero"/>
        <c:auto val="1"/>
        <c:lblAlgn val="ctr"/>
        <c:lblOffset val="100"/>
        <c:tickLblSkip val="3"/>
      </c:catAx>
      <c:valAx>
        <c:axId val="121950976"/>
        <c:scaling>
          <c:orientation val="minMax"/>
          <c:min val="0.97000000000000064"/>
        </c:scaling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crossAx val="121928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3630081954041503E-2"/>
          <c:y val="0.84586538145731849"/>
          <c:w val="0.94768949335878705"/>
          <c:h val="0.13209613281577942"/>
        </c:manualLayout>
      </c:layout>
    </c:legend>
    <c:plotVisOnly val="1"/>
    <c:dispBlanksAs val="gap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autoTitleDeleted val="1"/>
    <c:plotArea>
      <c:layout>
        <c:manualLayout>
          <c:layoutTarget val="inner"/>
          <c:xMode val="edge"/>
          <c:yMode val="edge"/>
          <c:x val="8.6555118110236598E-2"/>
          <c:y val="4.0220385674931095E-2"/>
          <c:w val="0.88061659906148049"/>
          <c:h val="0.77442818535748303"/>
        </c:manualLayout>
      </c:layout>
      <c:lineChart>
        <c:grouping val="standard"/>
        <c:ser>
          <c:idx val="0"/>
          <c:order val="0"/>
          <c:tx>
            <c:strRef>
              <c:f>'TB SP USD'!$B$50</c:f>
              <c:strCache>
                <c:ptCount val="1"/>
                <c:pt idx="0">
                  <c:v>Current System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Marco!$B$51:$B$78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0.99999700352984222</c:v>
                </c:pt>
                <c:pt idx="3">
                  <c:v>0.99999500557378085</c:v>
                </c:pt>
                <c:pt idx="4">
                  <c:v>0.99999300739118835</c:v>
                </c:pt>
                <c:pt idx="5">
                  <c:v>0.99999200799200749</c:v>
                </c:pt>
                <c:pt idx="6">
                  <c:v>0.99999100851493605</c:v>
                </c:pt>
                <c:pt idx="7">
                  <c:v>0.99999000895197898</c:v>
                </c:pt>
                <c:pt idx="8">
                  <c:v>0.99998900930911505</c:v>
                </c:pt>
                <c:pt idx="9">
                  <c:v>0.99998800960430601</c:v>
                </c:pt>
                <c:pt idx="10">
                  <c:v>0.99998700983355548</c:v>
                </c:pt>
                <c:pt idx="11">
                  <c:v>0.99998601001682796</c:v>
                </c:pt>
                <c:pt idx="12">
                  <c:v>0.9999860094576043</c:v>
                </c:pt>
                <c:pt idx="13">
                  <c:v>0.99998500956389935</c:v>
                </c:pt>
                <c:pt idx="14">
                  <c:v>0.999985009024567</c:v>
                </c:pt>
                <c:pt idx="15">
                  <c:v>0.99998500850018135</c:v>
                </c:pt>
                <c:pt idx="16">
                  <c:v>0.99998400855542202</c:v>
                </c:pt>
                <c:pt idx="17">
                  <c:v>0.99998300856368305</c:v>
                </c:pt>
                <c:pt idx="18">
                  <c:v>0.99998300805418205</c:v>
                </c:pt>
                <c:pt idx="19">
                  <c:v>0.99998300757862002</c:v>
                </c:pt>
                <c:pt idx="20">
                  <c:v>0.99998300712001598</c:v>
                </c:pt>
                <c:pt idx="21">
                  <c:v>0.99998200708920559</c:v>
                </c:pt>
                <c:pt idx="22">
                  <c:v>0.99998300627068504</c:v>
                </c:pt>
                <c:pt idx="23">
                  <c:v>0.99998200622584599</c:v>
                </c:pt>
                <c:pt idx="24">
                  <c:v>0.99998200583010965</c:v>
                </c:pt>
                <c:pt idx="25">
                  <c:v>0.99998100577424265</c:v>
                </c:pt>
                <c:pt idx="26">
                  <c:v>0.99998100539446799</c:v>
                </c:pt>
                <c:pt idx="27">
                  <c:v>0.99998100503366549</c:v>
                </c:pt>
              </c:numCache>
            </c:numRef>
          </c:val>
        </c:ser>
        <c:ser>
          <c:idx val="1"/>
          <c:order val="1"/>
          <c:tx>
            <c:strRef>
              <c:f>'TB SP USD'!$C$50</c:f>
              <c:strCache>
                <c:ptCount val="1"/>
                <c:pt idx="0">
                  <c:v>EMS</c:v>
                </c:pt>
              </c:strCache>
            </c:strRef>
          </c:tx>
          <c:spPr>
            <a:ln>
              <a:solidFill>
                <a:schemeClr val="accent6"/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Marco!$C$51:$C$78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0.9982804972178555</c:v>
                </c:pt>
                <c:pt idx="3">
                  <c:v>0.99697080994809362</c:v>
                </c:pt>
                <c:pt idx="4">
                  <c:v>0.99597257692026353</c:v>
                </c:pt>
                <c:pt idx="5">
                  <c:v>0.99521104042699648</c:v>
                </c:pt>
                <c:pt idx="6">
                  <c:v>0.99462946194379265</c:v>
                </c:pt>
                <c:pt idx="7">
                  <c:v>1.0039974576503072</c:v>
                </c:pt>
                <c:pt idx="8">
                  <c:v>1.0038798732284875</c:v>
                </c:pt>
                <c:pt idx="9">
                  <c:v>1.0037898708058599</c:v>
                </c:pt>
                <c:pt idx="10">
                  <c:v>1.0037208232948398</c:v>
                </c:pt>
                <c:pt idx="11">
                  <c:v>1.0036676814328798</c:v>
                </c:pt>
                <c:pt idx="12">
                  <c:v>0.99363162585882203</c:v>
                </c:pt>
                <c:pt idx="13">
                  <c:v>0.99340219424433929</c:v>
                </c:pt>
                <c:pt idx="14">
                  <c:v>0.99322628725088602</c:v>
                </c:pt>
                <c:pt idx="15">
                  <c:v>0.99309171820379272</c:v>
                </c:pt>
                <c:pt idx="16">
                  <c:v>0.99298877568320698</c:v>
                </c:pt>
                <c:pt idx="17">
                  <c:v>1.0027861770415101</c:v>
                </c:pt>
                <c:pt idx="18">
                  <c:v>1.0029658957798575</c:v>
                </c:pt>
                <c:pt idx="19">
                  <c:v>1.0031047136749855</c:v>
                </c:pt>
                <c:pt idx="20">
                  <c:v>1.00321197588663</c:v>
                </c:pt>
                <c:pt idx="21">
                  <c:v>1.0032946871904806</c:v>
                </c:pt>
                <c:pt idx="22">
                  <c:v>0.99329659991641128</c:v>
                </c:pt>
                <c:pt idx="23">
                  <c:v>0.99313056966192126</c:v>
                </c:pt>
                <c:pt idx="24">
                  <c:v>0.99300291008052899</c:v>
                </c:pt>
                <c:pt idx="25">
                  <c:v>0.99290465388956461</c:v>
                </c:pt>
                <c:pt idx="26">
                  <c:v>0.99282927043454972</c:v>
                </c:pt>
                <c:pt idx="27">
                  <c:v>1.0027082150978273</c:v>
                </c:pt>
              </c:numCache>
            </c:numRef>
          </c:val>
        </c:ser>
        <c:ser>
          <c:idx val="2"/>
          <c:order val="2"/>
          <c:tx>
            <c:strRef>
              <c:f>'TB SP USD'!$D$50</c:f>
              <c:strCache>
                <c:ptCount val="1"/>
                <c:pt idx="0">
                  <c:v>S Euro pegged to N Euro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Marco!$D$51:$D$78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0.99558488798641853</c:v>
                </c:pt>
                <c:pt idx="3">
                  <c:v>0.99666472697612196</c:v>
                </c:pt>
                <c:pt idx="4">
                  <c:v>0.99418545991850804</c:v>
                </c:pt>
                <c:pt idx="5">
                  <c:v>0.99310354094072528</c:v>
                </c:pt>
                <c:pt idx="6">
                  <c:v>0.99266558483578349</c:v>
                </c:pt>
                <c:pt idx="7">
                  <c:v>1.0007807038682601</c:v>
                </c:pt>
                <c:pt idx="8">
                  <c:v>1.00044821163557</c:v>
                </c:pt>
                <c:pt idx="9">
                  <c:v>0.99947996158490049</c:v>
                </c:pt>
                <c:pt idx="10">
                  <c:v>0.99868768104172356</c:v>
                </c:pt>
                <c:pt idx="11">
                  <c:v>0.99822698392923626</c:v>
                </c:pt>
                <c:pt idx="12">
                  <c:v>0.99743818244526716</c:v>
                </c:pt>
                <c:pt idx="13">
                  <c:v>0.99700106577815151</c:v>
                </c:pt>
                <c:pt idx="14">
                  <c:v>0.99647030551530857</c:v>
                </c:pt>
                <c:pt idx="15">
                  <c:v>1.0061004616484701</c:v>
                </c:pt>
                <c:pt idx="16">
                  <c:v>1.0056694352209072</c:v>
                </c:pt>
                <c:pt idx="17">
                  <c:v>1.0054427523407998</c:v>
                </c:pt>
                <c:pt idx="18">
                  <c:v>1.0050693051130972</c:v>
                </c:pt>
                <c:pt idx="19">
                  <c:v>1.0048444052856398</c:v>
                </c:pt>
                <c:pt idx="20">
                  <c:v>1.00460844669001</c:v>
                </c:pt>
                <c:pt idx="21">
                  <c:v>1.0043763960054473</c:v>
                </c:pt>
                <c:pt idx="22">
                  <c:v>1.0042181373919001</c:v>
                </c:pt>
                <c:pt idx="23">
                  <c:v>1.0040348663562801</c:v>
                </c:pt>
                <c:pt idx="24">
                  <c:v>1.0039034539077898</c:v>
                </c:pt>
                <c:pt idx="25">
                  <c:v>1.0037839796883101</c:v>
                </c:pt>
                <c:pt idx="26">
                  <c:v>1.0036764485626672</c:v>
                </c:pt>
                <c:pt idx="27">
                  <c:v>1.0036028407320698</c:v>
                </c:pt>
              </c:numCache>
            </c:numRef>
          </c:val>
        </c:ser>
        <c:ser>
          <c:idx val="3"/>
          <c:order val="3"/>
          <c:tx>
            <c:strRef>
              <c:f>'TB SP USD'!$E$50</c:f>
              <c:strCache>
                <c:ptCount val="1"/>
                <c:pt idx="0">
                  <c:v>Both Euros floating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Marco!$E$51:$E$78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0.99781034309596628</c:v>
                </c:pt>
                <c:pt idx="3">
                  <c:v>0.99831595072191126</c:v>
                </c:pt>
                <c:pt idx="4">
                  <c:v>0.99710750585812058</c:v>
                </c:pt>
                <c:pt idx="5">
                  <c:v>0.99654535085440599</c:v>
                </c:pt>
                <c:pt idx="6">
                  <c:v>0.99632642089858303</c:v>
                </c:pt>
                <c:pt idx="7">
                  <c:v>0.99548725281859962</c:v>
                </c:pt>
                <c:pt idx="8">
                  <c:v>0.99529517226267261</c:v>
                </c:pt>
                <c:pt idx="9">
                  <c:v>0.99480718728954298</c:v>
                </c:pt>
                <c:pt idx="10">
                  <c:v>0.9944021674686373</c:v>
                </c:pt>
                <c:pt idx="11">
                  <c:v>0.99415542543914204</c:v>
                </c:pt>
                <c:pt idx="12">
                  <c:v>0.99376062855240299</c:v>
                </c:pt>
                <c:pt idx="13">
                  <c:v>0.99352577159247502</c:v>
                </c:pt>
                <c:pt idx="14">
                  <c:v>0.99325580861992102</c:v>
                </c:pt>
                <c:pt idx="15">
                  <c:v>0.99300047571034777</c:v>
                </c:pt>
                <c:pt idx="16">
                  <c:v>0.99280438553356398</c:v>
                </c:pt>
                <c:pt idx="17">
                  <c:v>0.99258335212093529</c:v>
                </c:pt>
                <c:pt idx="18">
                  <c:v>0.99240611908327359</c:v>
                </c:pt>
                <c:pt idx="19">
                  <c:v>0.9922353812212662</c:v>
                </c:pt>
                <c:pt idx="20">
                  <c:v>0.992072733224026</c:v>
                </c:pt>
                <c:pt idx="21">
                  <c:v>0.99193355862374499</c:v>
                </c:pt>
                <c:pt idx="22">
                  <c:v>0.99179599227040871</c:v>
                </c:pt>
                <c:pt idx="23">
                  <c:v>0.99167392050854064</c:v>
                </c:pt>
                <c:pt idx="24">
                  <c:v>0.99156075261785859</c:v>
                </c:pt>
                <c:pt idx="25">
                  <c:v>0.99145379700895653</c:v>
                </c:pt>
                <c:pt idx="26">
                  <c:v>0.99135745025012201</c:v>
                </c:pt>
                <c:pt idx="27">
                  <c:v>0.99126730521892426</c:v>
                </c:pt>
              </c:numCache>
            </c:numRef>
          </c:val>
        </c:ser>
        <c:ser>
          <c:idx val="4"/>
          <c:order val="4"/>
          <c:tx>
            <c:strRef>
              <c:f>'TB SP USD'!$F$50</c:f>
              <c:strCache>
                <c:ptCount val="1"/>
                <c:pt idx="0">
                  <c:v>Multiple Euros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Marco!$F$51:$F$78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0.99999666211500504</c:v>
                </c:pt>
                <c:pt idx="3">
                  <c:v>0.99999514581761428</c:v>
                </c:pt>
                <c:pt idx="4">
                  <c:v>0.99999342788816004</c:v>
                </c:pt>
                <c:pt idx="5">
                  <c:v>0.99999130627117172</c:v>
                </c:pt>
                <c:pt idx="6">
                  <c:v>0.99998938763092959</c:v>
                </c:pt>
                <c:pt idx="7">
                  <c:v>0.97271367502366601</c:v>
                </c:pt>
                <c:pt idx="8">
                  <c:v>0.95795954198079902</c:v>
                </c:pt>
                <c:pt idx="9">
                  <c:v>0.96748257370920865</c:v>
                </c:pt>
                <c:pt idx="10">
                  <c:v>0.96318873549290951</c:v>
                </c:pt>
                <c:pt idx="11">
                  <c:v>0.96165294556686698</c:v>
                </c:pt>
                <c:pt idx="12">
                  <c:v>0.98158657699692231</c:v>
                </c:pt>
                <c:pt idx="13">
                  <c:v>0.99309699581297917</c:v>
                </c:pt>
                <c:pt idx="14">
                  <c:v>0.99091083661291801</c:v>
                </c:pt>
                <c:pt idx="15">
                  <c:v>0.98723085023516199</c:v>
                </c:pt>
                <c:pt idx="16">
                  <c:v>0.98837611475713016</c:v>
                </c:pt>
                <c:pt idx="17">
                  <c:v>0.96257024344337472</c:v>
                </c:pt>
                <c:pt idx="18">
                  <c:v>0.97191840708378785</c:v>
                </c:pt>
                <c:pt idx="19">
                  <c:v>0.97002653217756063</c:v>
                </c:pt>
                <c:pt idx="20">
                  <c:v>0.96640014141580199</c:v>
                </c:pt>
                <c:pt idx="21">
                  <c:v>0.96713981967683371</c:v>
                </c:pt>
                <c:pt idx="22">
                  <c:v>0.9844670209282973</c:v>
                </c:pt>
                <c:pt idx="23">
                  <c:v>0.99716383000988162</c:v>
                </c:pt>
                <c:pt idx="24">
                  <c:v>0.99467356034986898</c:v>
                </c:pt>
                <c:pt idx="25">
                  <c:v>0.99027772897944977</c:v>
                </c:pt>
                <c:pt idx="26">
                  <c:v>0.99159202562974658</c:v>
                </c:pt>
                <c:pt idx="27">
                  <c:v>0.96667741384296602</c:v>
                </c:pt>
              </c:numCache>
            </c:numRef>
          </c:val>
        </c:ser>
        <c:marker val="1"/>
        <c:axId val="139476352"/>
        <c:axId val="139498624"/>
      </c:lineChart>
      <c:catAx>
        <c:axId val="139476352"/>
        <c:scaling>
          <c:orientation val="minMax"/>
        </c:scaling>
        <c:axPos val="b"/>
        <c:numFmt formatCode="General" sourceLinked="1"/>
        <c:majorTickMark val="none"/>
        <c:tickLblPos val="nextTo"/>
        <c:crossAx val="139498624"/>
        <c:crosses val="autoZero"/>
        <c:auto val="1"/>
        <c:lblAlgn val="ctr"/>
        <c:lblOffset val="100"/>
        <c:tickLblSkip val="3"/>
      </c:catAx>
      <c:valAx>
        <c:axId val="139498624"/>
        <c:scaling>
          <c:orientation val="minMax"/>
          <c:min val="0.95000000000000062"/>
        </c:scaling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crossAx val="1394763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3630000795355151E-2"/>
          <c:y val="0.86540067591625158"/>
          <c:w val="0.94768949335878683"/>
          <c:h val="0.11256071864256398"/>
        </c:manualLayout>
      </c:layout>
    </c:legend>
    <c:plotVisOnly val="1"/>
    <c:dispBlanksAs val="gap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autoTitleDeleted val="1"/>
    <c:plotArea>
      <c:layout>
        <c:manualLayout>
          <c:layoutTarget val="inner"/>
          <c:xMode val="edge"/>
          <c:yMode val="edge"/>
          <c:x val="8.6555118110236626E-2"/>
          <c:y val="4.0220385674931095E-2"/>
          <c:w val="0.88061659906148049"/>
          <c:h val="0.77639668593101996"/>
        </c:manualLayout>
      </c:layout>
      <c:lineChart>
        <c:grouping val="standard"/>
        <c:ser>
          <c:idx val="0"/>
          <c:order val="0"/>
          <c:tx>
            <c:strRef>
              <c:f>'TB SP USD'!$B$50</c:f>
              <c:strCache>
                <c:ptCount val="1"/>
                <c:pt idx="0">
                  <c:v>Current System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SP'!$B$51:$B$78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0.99067855543540861</c:v>
                </c:pt>
                <c:pt idx="3">
                  <c:v>0.99055684436176017</c:v>
                </c:pt>
                <c:pt idx="4">
                  <c:v>0.99044253818445049</c:v>
                </c:pt>
                <c:pt idx="5">
                  <c:v>0.99033519568202166</c:v>
                </c:pt>
                <c:pt idx="6">
                  <c:v>0.99023492239565858</c:v>
                </c:pt>
                <c:pt idx="7">
                  <c:v>0.99014049567899765</c:v>
                </c:pt>
                <c:pt idx="8">
                  <c:v>0.99005256726352997</c:v>
                </c:pt>
                <c:pt idx="9">
                  <c:v>0.98997020520355361</c:v>
                </c:pt>
                <c:pt idx="10">
                  <c:v>0.98989353936598201</c:v>
                </c:pt>
                <c:pt idx="11">
                  <c:v>0.98982167236911789</c:v>
                </c:pt>
                <c:pt idx="12">
                  <c:v>0.98975474782600659</c:v>
                </c:pt>
                <c:pt idx="13">
                  <c:v>0.98969264804012502</c:v>
                </c:pt>
                <c:pt idx="14">
                  <c:v>0.989634771289298</c:v>
                </c:pt>
                <c:pt idx="15">
                  <c:v>0.98958101523326358</c:v>
                </c:pt>
                <c:pt idx="16">
                  <c:v>0.98953153249131198</c:v>
                </c:pt>
                <c:pt idx="17">
                  <c:v>0.98948549902572058</c:v>
                </c:pt>
                <c:pt idx="18">
                  <c:v>0.9894433156303365</c:v>
                </c:pt>
                <c:pt idx="19">
                  <c:v>0.98940418466567259</c:v>
                </c:pt>
                <c:pt idx="20">
                  <c:v>0.98936873579938966</c:v>
                </c:pt>
                <c:pt idx="21">
                  <c:v>0.98933596111135302</c:v>
                </c:pt>
                <c:pt idx="22">
                  <c:v>0.98930625869721966</c:v>
                </c:pt>
                <c:pt idx="23">
                  <c:v>0.98927933077227059</c:v>
                </c:pt>
                <c:pt idx="24">
                  <c:v>0.98925488949187301</c:v>
                </c:pt>
                <c:pt idx="25">
                  <c:v>0.98923309966268558</c:v>
                </c:pt>
                <c:pt idx="26">
                  <c:v>0.98921346392181042</c:v>
                </c:pt>
                <c:pt idx="27">
                  <c:v>0.98919615082989898</c:v>
                </c:pt>
              </c:numCache>
            </c:numRef>
          </c:val>
        </c:ser>
        <c:ser>
          <c:idx val="1"/>
          <c:order val="1"/>
          <c:tx>
            <c:strRef>
              <c:f>'TB SP USD'!$C$50</c:f>
              <c:strCache>
                <c:ptCount val="1"/>
                <c:pt idx="0">
                  <c:v>EMS</c:v>
                </c:pt>
              </c:strCache>
            </c:strRef>
          </c:tx>
          <c:spPr>
            <a:ln>
              <a:solidFill>
                <a:schemeClr val="accent6"/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SP'!$C$51:$C$78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0.99230623855974698</c:v>
                </c:pt>
                <c:pt idx="3">
                  <c:v>0.99174068874689003</c:v>
                </c:pt>
                <c:pt idx="4">
                  <c:v>0.99128838894328042</c:v>
                </c:pt>
                <c:pt idx="5">
                  <c:v>0.99092315588885349</c:v>
                </c:pt>
                <c:pt idx="6">
                  <c:v>0.99062554955521298</c:v>
                </c:pt>
                <c:pt idx="7">
                  <c:v>1.0213624618191599</c:v>
                </c:pt>
                <c:pt idx="8">
                  <c:v>1.0088203987082498</c:v>
                </c:pt>
                <c:pt idx="9">
                  <c:v>1.0089021847308501</c:v>
                </c:pt>
                <c:pt idx="10">
                  <c:v>1.0089848029170798</c:v>
                </c:pt>
                <c:pt idx="11">
                  <c:v>1.0090664702675198</c:v>
                </c:pt>
                <c:pt idx="12">
                  <c:v>0.97847501811554782</c:v>
                </c:pt>
                <c:pt idx="13">
                  <c:v>0.99073968903820198</c:v>
                </c:pt>
                <c:pt idx="14">
                  <c:v>0.99056687824370149</c:v>
                </c:pt>
                <c:pt idx="15">
                  <c:v>0.99041456583863796</c:v>
                </c:pt>
                <c:pt idx="16">
                  <c:v>0.99027973159032801</c:v>
                </c:pt>
                <c:pt idx="17">
                  <c:v>1.0209788178020998</c:v>
                </c:pt>
                <c:pt idx="18">
                  <c:v>1.0083143195644273</c:v>
                </c:pt>
                <c:pt idx="19">
                  <c:v>1.0084743730773973</c:v>
                </c:pt>
                <c:pt idx="20">
                  <c:v>1.0086166726683898</c:v>
                </c:pt>
                <c:pt idx="21">
                  <c:v>1.0087448110989699</c:v>
                </c:pt>
                <c:pt idx="22">
                  <c:v>0.97835046649252633</c:v>
                </c:pt>
                <c:pt idx="23">
                  <c:v>0.99085056161628549</c:v>
                </c:pt>
                <c:pt idx="24">
                  <c:v>0.99069655056490002</c:v>
                </c:pt>
                <c:pt idx="25">
                  <c:v>0.99055906672941096</c:v>
                </c:pt>
                <c:pt idx="26">
                  <c:v>0.99043544790919102</c:v>
                </c:pt>
                <c:pt idx="27">
                  <c:v>1.0209852112122799</c:v>
                </c:pt>
              </c:numCache>
            </c:numRef>
          </c:val>
        </c:ser>
        <c:ser>
          <c:idx val="2"/>
          <c:order val="2"/>
          <c:tx>
            <c:strRef>
              <c:f>'TB SP USD'!$D$50</c:f>
              <c:strCache>
                <c:ptCount val="1"/>
                <c:pt idx="0">
                  <c:v>S Euro pegged to N Euro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SP'!$D$51:$D$78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0.98853451235767498</c:v>
                </c:pt>
                <c:pt idx="3">
                  <c:v>0.98888725396456401</c:v>
                </c:pt>
                <c:pt idx="4">
                  <c:v>0.98760780506394596</c:v>
                </c:pt>
                <c:pt idx="5">
                  <c:v>0.98696953229110962</c:v>
                </c:pt>
                <c:pt idx="6">
                  <c:v>0.98663099819246758</c:v>
                </c:pt>
                <c:pt idx="7">
                  <c:v>1.0041144530978798</c:v>
                </c:pt>
                <c:pt idx="8">
                  <c:v>1.0040633435169299</c:v>
                </c:pt>
                <c:pt idx="9">
                  <c:v>1.0037049588992473</c:v>
                </c:pt>
                <c:pt idx="10">
                  <c:v>1.0034194087514299</c:v>
                </c:pt>
                <c:pt idx="11">
                  <c:v>1.00328051896617</c:v>
                </c:pt>
                <c:pt idx="12">
                  <c:v>1.0029811701887101</c:v>
                </c:pt>
                <c:pt idx="13">
                  <c:v>1.0028377963058199</c:v>
                </c:pt>
                <c:pt idx="14">
                  <c:v>1.0026458929946698</c:v>
                </c:pt>
                <c:pt idx="15">
                  <c:v>1.02124290557901</c:v>
                </c:pt>
                <c:pt idx="16">
                  <c:v>1.0213269034986798</c:v>
                </c:pt>
                <c:pt idx="17">
                  <c:v>1.0214886480140173</c:v>
                </c:pt>
                <c:pt idx="18">
                  <c:v>1.0215633509974948</c:v>
                </c:pt>
                <c:pt idx="19">
                  <c:v>1.0216903425432498</c:v>
                </c:pt>
                <c:pt idx="20">
                  <c:v>1.0217964177752767</c:v>
                </c:pt>
                <c:pt idx="21">
                  <c:v>1.021889813597497</c:v>
                </c:pt>
                <c:pt idx="22">
                  <c:v>1.0220032561417101</c:v>
                </c:pt>
                <c:pt idx="23">
                  <c:v>1.0220922318358401</c:v>
                </c:pt>
                <c:pt idx="24">
                  <c:v>1.0221926817159699</c:v>
                </c:pt>
                <c:pt idx="25">
                  <c:v>1.0222871037222241</c:v>
                </c:pt>
                <c:pt idx="26">
                  <c:v>1.0223765448008526</c:v>
                </c:pt>
                <c:pt idx="27">
                  <c:v>1.0224710842012201</c:v>
                </c:pt>
              </c:numCache>
            </c:numRef>
          </c:val>
        </c:ser>
        <c:ser>
          <c:idx val="3"/>
          <c:order val="3"/>
          <c:tx>
            <c:strRef>
              <c:f>'TB SP USD'!$E$50</c:f>
              <c:strCache>
                <c:ptCount val="1"/>
                <c:pt idx="0">
                  <c:v>Both Euros floating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SP'!$E$51:$E$78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0.99263591477082802</c:v>
                </c:pt>
                <c:pt idx="3">
                  <c:v>0.99206400098934966</c:v>
                </c:pt>
                <c:pt idx="4">
                  <c:v>0.9930958824249968</c:v>
                </c:pt>
                <c:pt idx="5">
                  <c:v>0.99354135685709499</c:v>
                </c:pt>
                <c:pt idx="6">
                  <c:v>0.99367391774813563</c:v>
                </c:pt>
                <c:pt idx="7">
                  <c:v>0.99439449158099202</c:v>
                </c:pt>
                <c:pt idx="8">
                  <c:v>0.99452017564253159</c:v>
                </c:pt>
                <c:pt idx="9">
                  <c:v>0.99492753858194749</c:v>
                </c:pt>
                <c:pt idx="10">
                  <c:v>0.99526368392510967</c:v>
                </c:pt>
                <c:pt idx="11">
                  <c:v>0.99545658064151643</c:v>
                </c:pt>
                <c:pt idx="12">
                  <c:v>0.99579354392218</c:v>
                </c:pt>
                <c:pt idx="13">
                  <c:v>0.99598381878873798</c:v>
                </c:pt>
                <c:pt idx="14">
                  <c:v>0.99621205976138605</c:v>
                </c:pt>
                <c:pt idx="15">
                  <c:v>0.99642942302322102</c:v>
                </c:pt>
                <c:pt idx="16">
                  <c:v>0.99659246376840749</c:v>
                </c:pt>
                <c:pt idx="17">
                  <c:v>0.99678473158949432</c:v>
                </c:pt>
                <c:pt idx="18">
                  <c:v>0.99693473702149005</c:v>
                </c:pt>
                <c:pt idx="19">
                  <c:v>0.99708314639484896</c:v>
                </c:pt>
                <c:pt idx="20">
                  <c:v>0.99722534511925842</c:v>
                </c:pt>
                <c:pt idx="21">
                  <c:v>0.99734559577951098</c:v>
                </c:pt>
                <c:pt idx="22">
                  <c:v>0.99746808061547398</c:v>
                </c:pt>
                <c:pt idx="23">
                  <c:v>0.99757477101284942</c:v>
                </c:pt>
                <c:pt idx="24">
                  <c:v>0.99767567094004661</c:v>
                </c:pt>
                <c:pt idx="25">
                  <c:v>0.99777068811149305</c:v>
                </c:pt>
                <c:pt idx="26">
                  <c:v>0.99785561262466982</c:v>
                </c:pt>
                <c:pt idx="27">
                  <c:v>0.99793729204469062</c:v>
                </c:pt>
              </c:numCache>
            </c:numRef>
          </c:val>
        </c:ser>
        <c:ser>
          <c:idx val="4"/>
          <c:order val="4"/>
          <c:tx>
            <c:strRef>
              <c:f>'TB SP USD'!$F$50</c:f>
              <c:strCache>
                <c:ptCount val="1"/>
                <c:pt idx="0">
                  <c:v>Multiple Euros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SP'!$F$51:$F$78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0.98179186775839244</c:v>
                </c:pt>
                <c:pt idx="3">
                  <c:v>0.98167055503276857</c:v>
                </c:pt>
                <c:pt idx="4">
                  <c:v>0.98155651165917701</c:v>
                </c:pt>
                <c:pt idx="5">
                  <c:v>0.98145077753962551</c:v>
                </c:pt>
                <c:pt idx="6">
                  <c:v>0.98135196537536318</c:v>
                </c:pt>
                <c:pt idx="7">
                  <c:v>1.0017481386853999</c:v>
                </c:pt>
                <c:pt idx="8">
                  <c:v>1.0291249203019399</c:v>
                </c:pt>
                <c:pt idx="9">
                  <c:v>1.034161393445437</c:v>
                </c:pt>
                <c:pt idx="10">
                  <c:v>1.0322571269688467</c:v>
                </c:pt>
                <c:pt idx="11">
                  <c:v>1.03171093312951</c:v>
                </c:pt>
                <c:pt idx="12">
                  <c:v>1.00714472406556</c:v>
                </c:pt>
                <c:pt idx="13">
                  <c:v>1.0125140722190198</c:v>
                </c:pt>
                <c:pt idx="14">
                  <c:v>1.0115566423321163</c:v>
                </c:pt>
                <c:pt idx="15">
                  <c:v>1.009899336344767</c:v>
                </c:pt>
                <c:pt idx="16">
                  <c:v>1.01045747720937</c:v>
                </c:pt>
                <c:pt idx="17">
                  <c:v>1.0322846823415499</c:v>
                </c:pt>
                <c:pt idx="18">
                  <c:v>1.03707199945608</c:v>
                </c:pt>
                <c:pt idx="19">
                  <c:v>1.03633980926143</c:v>
                </c:pt>
                <c:pt idx="20">
                  <c:v>1.0347389318760531</c:v>
                </c:pt>
                <c:pt idx="21">
                  <c:v>1.0352542109196268</c:v>
                </c:pt>
                <c:pt idx="22">
                  <c:v>1.009865785979547</c:v>
                </c:pt>
                <c:pt idx="23">
                  <c:v>1.01557798027113</c:v>
                </c:pt>
                <c:pt idx="24">
                  <c:v>1.0144483747600201</c:v>
                </c:pt>
                <c:pt idx="25">
                  <c:v>1.01245326854929</c:v>
                </c:pt>
                <c:pt idx="26">
                  <c:v>1.0130178968833501</c:v>
                </c:pt>
                <c:pt idx="27">
                  <c:v>1.0347904080402099</c:v>
                </c:pt>
              </c:numCache>
            </c:numRef>
          </c:val>
        </c:ser>
        <c:marker val="1"/>
        <c:axId val="118829056"/>
        <c:axId val="118830592"/>
      </c:lineChart>
      <c:catAx>
        <c:axId val="118829056"/>
        <c:scaling>
          <c:orientation val="minMax"/>
        </c:scaling>
        <c:axPos val="b"/>
        <c:numFmt formatCode="General" sourceLinked="1"/>
        <c:majorTickMark val="none"/>
        <c:tickLblPos val="nextTo"/>
        <c:crossAx val="118830592"/>
        <c:crosses val="autoZero"/>
        <c:auto val="1"/>
        <c:lblAlgn val="ctr"/>
        <c:lblOffset val="100"/>
        <c:tickLblSkip val="3"/>
      </c:catAx>
      <c:valAx>
        <c:axId val="118830592"/>
        <c:scaling>
          <c:orientation val="minMax"/>
          <c:min val="0.97000000000000064"/>
        </c:scaling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crossAx val="1188290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3630000795355151E-2"/>
          <c:y val="0.87058344108963759"/>
          <c:w val="0.94768949335878705"/>
          <c:h val="0.10737807318346"/>
        </c:manualLayout>
      </c:layout>
    </c:legend>
    <c:plotVisOnly val="1"/>
    <c:dispBlanksAs val="gap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autoTitleDeleted val="1"/>
    <c:plotArea>
      <c:layout>
        <c:manualLayout>
          <c:layoutTarget val="inner"/>
          <c:xMode val="edge"/>
          <c:yMode val="edge"/>
          <c:x val="8.6555118110236598E-2"/>
          <c:y val="4.0220385674931095E-2"/>
          <c:w val="0.88061659906148049"/>
          <c:h val="0.80111472636168402"/>
        </c:manualLayout>
      </c:layout>
      <c:lineChart>
        <c:grouping val="standard"/>
        <c:ser>
          <c:idx val="0"/>
          <c:order val="0"/>
          <c:tx>
            <c:strRef>
              <c:f>'TB SP USD'!$B$50</c:f>
              <c:strCache>
                <c:ptCount val="1"/>
                <c:pt idx="0">
                  <c:v>Current System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Germany'!$B$51:$B$78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1.009326463589477</c:v>
                </c:pt>
                <c:pt idx="3">
                  <c:v>1.0094472977364972</c:v>
                </c:pt>
                <c:pt idx="4">
                  <c:v>1.0095607434413898</c:v>
                </c:pt>
                <c:pt idx="5">
                  <c:v>1.0096672417108299</c:v>
                </c:pt>
                <c:pt idx="6">
                  <c:v>1.0097674913834698</c:v>
                </c:pt>
                <c:pt idx="7">
                  <c:v>1.0098610979050155</c:v>
                </c:pt>
                <c:pt idx="8">
                  <c:v>1.0099487478386198</c:v>
                </c:pt>
                <c:pt idx="9">
                  <c:v>1.010031097130407</c:v>
                </c:pt>
                <c:pt idx="10">
                  <c:v>1.01010775031558</c:v>
                </c:pt>
                <c:pt idx="11">
                  <c:v>1.0101793493461599</c:v>
                </c:pt>
                <c:pt idx="12">
                  <c:v>1.01024601100661</c:v>
                </c:pt>
                <c:pt idx="13">
                  <c:v>1.0103083538895898</c:v>
                </c:pt>
                <c:pt idx="14">
                  <c:v>1.0103659728402601</c:v>
                </c:pt>
                <c:pt idx="15">
                  <c:v>1.01041947601973</c:v>
                </c:pt>
                <c:pt idx="16">
                  <c:v>1.0104691972050572</c:v>
                </c:pt>
                <c:pt idx="17">
                  <c:v>1.0105149826942099</c:v>
                </c:pt>
                <c:pt idx="18">
                  <c:v>1.0105573998992001</c:v>
                </c:pt>
                <c:pt idx="19">
                  <c:v>1.0105960515159298</c:v>
                </c:pt>
                <c:pt idx="20">
                  <c:v>1.01063196582615</c:v>
                </c:pt>
                <c:pt idx="21">
                  <c:v>1.0106647336595598</c:v>
                </c:pt>
                <c:pt idx="22">
                  <c:v>1.0106944292833899</c:v>
                </c:pt>
                <c:pt idx="23">
                  <c:v>1.0107213504818575</c:v>
                </c:pt>
                <c:pt idx="24">
                  <c:v>1.01074556023546</c:v>
                </c:pt>
                <c:pt idx="25">
                  <c:v>1.0107675683282327</c:v>
                </c:pt>
                <c:pt idx="26">
                  <c:v>1.01078697704691</c:v>
                </c:pt>
                <c:pt idx="27">
                  <c:v>1.0108042858215698</c:v>
                </c:pt>
              </c:numCache>
            </c:numRef>
          </c:val>
        </c:ser>
        <c:ser>
          <c:idx val="1"/>
          <c:order val="1"/>
          <c:tx>
            <c:strRef>
              <c:f>'TB SP USD'!$C$50</c:f>
              <c:strCache>
                <c:ptCount val="1"/>
                <c:pt idx="0">
                  <c:v>EMS</c:v>
                </c:pt>
              </c:strCache>
            </c:strRef>
          </c:tx>
          <c:spPr>
            <a:ln>
              <a:solidFill>
                <a:schemeClr val="accent6"/>
              </a:solidFill>
              <a:prstDash val="sysDot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Germany'!$C$51:$C$78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1.0016983694583999</c:v>
                </c:pt>
                <c:pt idx="3">
                  <c:v>1.0012466767475399</c:v>
                </c:pt>
                <c:pt idx="4">
                  <c:v>1.0009026985790472</c:v>
                </c:pt>
                <c:pt idx="5">
                  <c:v>1.000639768159467</c:v>
                </c:pt>
                <c:pt idx="6">
                  <c:v>1.0004382867782999</c:v>
                </c:pt>
                <c:pt idx="7">
                  <c:v>1.00027284820087</c:v>
                </c:pt>
                <c:pt idx="8">
                  <c:v>1.0003494952998278</c:v>
                </c:pt>
                <c:pt idx="9">
                  <c:v>1.00031693274593</c:v>
                </c:pt>
                <c:pt idx="10">
                  <c:v>1.0002919511188699</c:v>
                </c:pt>
                <c:pt idx="11">
                  <c:v>1.00027232054906</c:v>
                </c:pt>
                <c:pt idx="12">
                  <c:v>1.0002462637481899</c:v>
                </c:pt>
                <c:pt idx="13">
                  <c:v>1.00001177906842</c:v>
                </c:pt>
                <c:pt idx="14">
                  <c:v>0.9999492081889737</c:v>
                </c:pt>
                <c:pt idx="15">
                  <c:v>0.99990029192765428</c:v>
                </c:pt>
                <c:pt idx="16">
                  <c:v>0.99986217976162506</c:v>
                </c:pt>
                <c:pt idx="17">
                  <c:v>0.99989185344366172</c:v>
                </c:pt>
                <c:pt idx="18">
                  <c:v>1.0000231626309499</c:v>
                </c:pt>
                <c:pt idx="19">
                  <c:v>1.0000677148860724</c:v>
                </c:pt>
                <c:pt idx="20">
                  <c:v>1.00010143397391</c:v>
                </c:pt>
                <c:pt idx="21">
                  <c:v>1.0001277387049299</c:v>
                </c:pt>
                <c:pt idx="22">
                  <c:v>1.0000789150281699</c:v>
                </c:pt>
                <c:pt idx="23">
                  <c:v>0.999901934196329</c:v>
                </c:pt>
                <c:pt idx="24">
                  <c:v>0.99985667375043497</c:v>
                </c:pt>
                <c:pt idx="25">
                  <c:v>0.99982127133511633</c:v>
                </c:pt>
                <c:pt idx="26">
                  <c:v>0.99979347564323262</c:v>
                </c:pt>
                <c:pt idx="27">
                  <c:v>0.99988289421492449</c:v>
                </c:pt>
              </c:numCache>
            </c:numRef>
          </c:val>
        </c:ser>
        <c:ser>
          <c:idx val="2"/>
          <c:order val="2"/>
          <c:tx>
            <c:strRef>
              <c:f>'TB SP USD'!$D$50</c:f>
              <c:strCache>
                <c:ptCount val="1"/>
                <c:pt idx="0">
                  <c:v>S Euro pegged to N Euro</c:v>
                </c:pt>
              </c:strCache>
            </c:strRef>
          </c:tx>
          <c:spPr>
            <a:ln>
              <a:solidFill>
                <a:schemeClr val="accent3">
                  <a:lumMod val="40000"/>
                  <a:lumOff val="6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Germany'!$D$51:$D$78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1.0073224671650798</c:v>
                </c:pt>
                <c:pt idx="3">
                  <c:v>1.0079288422407398</c:v>
                </c:pt>
                <c:pt idx="4">
                  <c:v>1.00685222823596</c:v>
                </c:pt>
                <c:pt idx="5">
                  <c:v>1.0064162352151498</c:v>
                </c:pt>
                <c:pt idx="6">
                  <c:v>1.0062732304522</c:v>
                </c:pt>
                <c:pt idx="7">
                  <c:v>1.0055145904116198</c:v>
                </c:pt>
                <c:pt idx="8">
                  <c:v>1.0054031472015799</c:v>
                </c:pt>
                <c:pt idx="9">
                  <c:v>1.0049930057380998</c:v>
                </c:pt>
                <c:pt idx="10">
                  <c:v>1.00465655217602</c:v>
                </c:pt>
                <c:pt idx="11">
                  <c:v>1.00446733782771</c:v>
                </c:pt>
                <c:pt idx="12">
                  <c:v>1.0041232301024865</c:v>
                </c:pt>
                <c:pt idx="13">
                  <c:v>1.0039342766999542</c:v>
                </c:pt>
                <c:pt idx="14">
                  <c:v>1.003700387575037</c:v>
                </c:pt>
                <c:pt idx="15">
                  <c:v>1.0035835831496098</c:v>
                </c:pt>
                <c:pt idx="16">
                  <c:v>1.0033921300864499</c:v>
                </c:pt>
                <c:pt idx="17">
                  <c:v>1.00328980360975</c:v>
                </c:pt>
                <c:pt idx="18">
                  <c:v>1.0031204996366199</c:v>
                </c:pt>
                <c:pt idx="19">
                  <c:v>1.0030152186119299</c:v>
                </c:pt>
                <c:pt idx="20">
                  <c:v>1.0029036464532899</c:v>
                </c:pt>
                <c:pt idx="21">
                  <c:v>1.0027932107489572</c:v>
                </c:pt>
                <c:pt idx="22">
                  <c:v>1.0027139278912727</c:v>
                </c:pt>
                <c:pt idx="23">
                  <c:v>1.0026233994491265</c:v>
                </c:pt>
                <c:pt idx="24">
                  <c:v>1.0025546827088698</c:v>
                </c:pt>
                <c:pt idx="25">
                  <c:v>1.0024909714719301</c:v>
                </c:pt>
                <c:pt idx="26">
                  <c:v>1.0024325967041898</c:v>
                </c:pt>
                <c:pt idx="27">
                  <c:v>1.0023882673389299</c:v>
                </c:pt>
              </c:numCache>
            </c:numRef>
          </c:val>
        </c:ser>
        <c:ser>
          <c:idx val="3"/>
          <c:order val="3"/>
          <c:tx>
            <c:strRef>
              <c:f>'TB SP USD'!$E$50</c:f>
              <c:strCache>
                <c:ptCount val="1"/>
                <c:pt idx="0">
                  <c:v>Both Euros floating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Germany'!$E$51:$E$78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1.0073415421111198</c:v>
                </c:pt>
                <c:pt idx="3">
                  <c:v>1.00791653259651</c:v>
                </c:pt>
                <c:pt idx="4">
                  <c:v>1.00687236016532</c:v>
                </c:pt>
                <c:pt idx="5">
                  <c:v>1.0064204479232</c:v>
                </c:pt>
                <c:pt idx="6">
                  <c:v>1.00628185364057</c:v>
                </c:pt>
                <c:pt idx="7">
                  <c:v>1.00555536576038</c:v>
                </c:pt>
                <c:pt idx="8">
                  <c:v>1.00542252114488</c:v>
                </c:pt>
                <c:pt idx="9">
                  <c:v>1.0050094914403978</c:v>
                </c:pt>
                <c:pt idx="10">
                  <c:v>1.0046667234114499</c:v>
                </c:pt>
                <c:pt idx="11">
                  <c:v>1.0044657472730598</c:v>
                </c:pt>
                <c:pt idx="12">
                  <c:v>1.0041229675599799</c:v>
                </c:pt>
                <c:pt idx="13">
                  <c:v>1.0039233560984451</c:v>
                </c:pt>
                <c:pt idx="14">
                  <c:v>1.0036880271989999</c:v>
                </c:pt>
                <c:pt idx="15">
                  <c:v>1.0034624472261675</c:v>
                </c:pt>
                <c:pt idx="16">
                  <c:v>1.0032893382656498</c:v>
                </c:pt>
                <c:pt idx="17">
                  <c:v>1.0030894589970099</c:v>
                </c:pt>
                <c:pt idx="18">
                  <c:v>1.0029290290683499</c:v>
                </c:pt>
                <c:pt idx="19">
                  <c:v>1.0027716364380199</c:v>
                </c:pt>
                <c:pt idx="20">
                  <c:v>1.0026201565000499</c:v>
                </c:pt>
                <c:pt idx="21">
                  <c:v>1.0024891354422101</c:v>
                </c:pt>
                <c:pt idx="22">
                  <c:v>1.0023575342707254</c:v>
                </c:pt>
                <c:pt idx="23">
                  <c:v>1.0022400339720701</c:v>
                </c:pt>
                <c:pt idx="24">
                  <c:v>1.0021292526939756</c:v>
                </c:pt>
                <c:pt idx="25">
                  <c:v>1.0020236395899498</c:v>
                </c:pt>
                <c:pt idx="26">
                  <c:v>1.0019276576256351</c:v>
                </c:pt>
                <c:pt idx="27">
                  <c:v>1.0018356104340456</c:v>
                </c:pt>
              </c:numCache>
            </c:numRef>
          </c:val>
        </c:ser>
        <c:ser>
          <c:idx val="4"/>
          <c:order val="4"/>
          <c:tx>
            <c:strRef>
              <c:f>'TB SP USD'!$F$50</c:f>
              <c:strCache>
                <c:ptCount val="1"/>
                <c:pt idx="0">
                  <c:v>Multiple Euros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'TB SP USD'!$A$51:$A$78</c:f>
              <c:numCache>
                <c:formatCode>General</c:formatCode>
                <c:ptCount val="28"/>
                <c:pt idx="0">
                  <c:v>48</c:v>
                </c:pt>
                <c:pt idx="1">
                  <c:v>49</c:v>
                </c:pt>
                <c:pt idx="2">
                  <c:v>50</c:v>
                </c:pt>
                <c:pt idx="3">
                  <c:v>51</c:v>
                </c:pt>
                <c:pt idx="4">
                  <c:v>52</c:v>
                </c:pt>
                <c:pt idx="5">
                  <c:v>53</c:v>
                </c:pt>
                <c:pt idx="6">
                  <c:v>54</c:v>
                </c:pt>
                <c:pt idx="7">
                  <c:v>55</c:v>
                </c:pt>
                <c:pt idx="8">
                  <c:v>56</c:v>
                </c:pt>
                <c:pt idx="9">
                  <c:v>57</c:v>
                </c:pt>
                <c:pt idx="10">
                  <c:v>58</c:v>
                </c:pt>
                <c:pt idx="11">
                  <c:v>59</c:v>
                </c:pt>
                <c:pt idx="12">
                  <c:v>60</c:v>
                </c:pt>
                <c:pt idx="13">
                  <c:v>61</c:v>
                </c:pt>
                <c:pt idx="14">
                  <c:v>62</c:v>
                </c:pt>
                <c:pt idx="15">
                  <c:v>63</c:v>
                </c:pt>
                <c:pt idx="16">
                  <c:v>64</c:v>
                </c:pt>
                <c:pt idx="17">
                  <c:v>65</c:v>
                </c:pt>
                <c:pt idx="18">
                  <c:v>66</c:v>
                </c:pt>
                <c:pt idx="19">
                  <c:v>67</c:v>
                </c:pt>
                <c:pt idx="20">
                  <c:v>68</c:v>
                </c:pt>
                <c:pt idx="21">
                  <c:v>69</c:v>
                </c:pt>
                <c:pt idx="22">
                  <c:v>70</c:v>
                </c:pt>
                <c:pt idx="23">
                  <c:v>71</c:v>
                </c:pt>
                <c:pt idx="24">
                  <c:v>72</c:v>
                </c:pt>
                <c:pt idx="25">
                  <c:v>73</c:v>
                </c:pt>
                <c:pt idx="26">
                  <c:v>74</c:v>
                </c:pt>
                <c:pt idx="27">
                  <c:v>75</c:v>
                </c:pt>
              </c:numCache>
            </c:numRef>
          </c:cat>
          <c:val>
            <c:numRef>
              <c:f>'GDP Germany'!$F$51:$F$78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1.01823287554036</c:v>
                </c:pt>
                <c:pt idx="3">
                  <c:v>1.01835519206922</c:v>
                </c:pt>
                <c:pt idx="4">
                  <c:v>1.0184689832190199</c:v>
                </c:pt>
                <c:pt idx="5">
                  <c:v>1.01857487442751</c:v>
                </c:pt>
                <c:pt idx="6">
                  <c:v>1.01867383779882</c:v>
                </c:pt>
                <c:pt idx="7">
                  <c:v>0.99559432323998398</c:v>
                </c:pt>
                <c:pt idx="8">
                  <c:v>0.97869052884723651</c:v>
                </c:pt>
                <c:pt idx="9">
                  <c:v>0.98265512037347358</c:v>
                </c:pt>
                <c:pt idx="10">
                  <c:v>0.98064611133823998</c:v>
                </c:pt>
                <c:pt idx="11">
                  <c:v>0.97983318637957484</c:v>
                </c:pt>
                <c:pt idx="12">
                  <c:v>0.99868897523527</c:v>
                </c:pt>
                <c:pt idx="13">
                  <c:v>1.0037609921285775</c:v>
                </c:pt>
                <c:pt idx="14">
                  <c:v>1.0028314369570399</c:v>
                </c:pt>
                <c:pt idx="15">
                  <c:v>1.0012396293500798</c:v>
                </c:pt>
                <c:pt idx="16">
                  <c:v>1.0017511875365899</c:v>
                </c:pt>
                <c:pt idx="17">
                  <c:v>0.98042620956417903</c:v>
                </c:pt>
                <c:pt idx="18">
                  <c:v>0.98427001272125658</c:v>
                </c:pt>
                <c:pt idx="19">
                  <c:v>0.98336785815382699</c:v>
                </c:pt>
                <c:pt idx="20">
                  <c:v>0.98173435099509598</c:v>
                </c:pt>
                <c:pt idx="21">
                  <c:v>0.98194506566062001</c:v>
                </c:pt>
                <c:pt idx="22">
                  <c:v>0.99931858141164032</c:v>
                </c:pt>
                <c:pt idx="23">
                  <c:v>1.0048108718760727</c:v>
                </c:pt>
                <c:pt idx="24">
                  <c:v>1.0038146189542665</c:v>
                </c:pt>
                <c:pt idx="25">
                  <c:v>1.0019940309183175</c:v>
                </c:pt>
                <c:pt idx="26">
                  <c:v>1.0025973699977324</c:v>
                </c:pt>
                <c:pt idx="27">
                  <c:v>0.98217006711075749</c:v>
                </c:pt>
              </c:numCache>
            </c:numRef>
          </c:val>
        </c:ser>
        <c:marker val="1"/>
        <c:axId val="118870400"/>
        <c:axId val="118871936"/>
      </c:lineChart>
      <c:catAx>
        <c:axId val="118870400"/>
        <c:scaling>
          <c:orientation val="minMax"/>
        </c:scaling>
        <c:axPos val="b"/>
        <c:numFmt formatCode="General" sourceLinked="1"/>
        <c:majorTickMark val="none"/>
        <c:tickLblPos val="nextTo"/>
        <c:crossAx val="118871936"/>
        <c:crosses val="autoZero"/>
        <c:auto val="1"/>
        <c:lblAlgn val="ctr"/>
        <c:lblOffset val="100"/>
        <c:tickLblSkip val="3"/>
      </c:catAx>
      <c:valAx>
        <c:axId val="118871936"/>
        <c:scaling>
          <c:orientation val="minMax"/>
          <c:min val="0.97000000000000064"/>
        </c:scaling>
        <c:axPos val="l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nextTo"/>
        <c:spPr>
          <a:ln w="9525">
            <a:noFill/>
          </a:ln>
        </c:spPr>
        <c:crossAx val="118870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3630000795355151E-2"/>
          <c:y val="0.88912192794082501"/>
          <c:w val="0.94768949335878683"/>
          <c:h val="8.8839504566061711E-2"/>
        </c:manualLayout>
      </c:layout>
    </c:legend>
    <c:plotVisOnly val="1"/>
    <c:dispBlanksAs val="gap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grch!$B$2</c:f>
              <c:strCache>
                <c:ptCount val="1"/>
                <c:pt idx="0">
                  <c:v>XL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grch!$A$50:$A$61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grch!$B$50:$B$61</c:f>
              <c:numCache>
                <c:formatCode>General</c:formatCode>
                <c:ptCount val="12"/>
                <c:pt idx="0">
                  <c:v>0</c:v>
                </c:pt>
                <c:pt idx="1">
                  <c:v>2.7222827552994135E-2</c:v>
                </c:pt>
                <c:pt idx="2">
                  <c:v>2.8238802612665637E-2</c:v>
                </c:pt>
                <c:pt idx="3">
                  <c:v>2.7103752681530615E-2</c:v>
                </c:pt>
                <c:pt idx="4">
                  <c:v>2.6215538801956692E-2</c:v>
                </c:pt>
                <c:pt idx="5">
                  <c:v>2.5678237235351509E-2</c:v>
                </c:pt>
                <c:pt idx="6">
                  <c:v>2.539717178663474E-2</c:v>
                </c:pt>
                <c:pt idx="7">
                  <c:v>2.5289934598320362E-2</c:v>
                </c:pt>
                <c:pt idx="8">
                  <c:v>2.5299721828917411E-2</c:v>
                </c:pt>
                <c:pt idx="9">
                  <c:v>2.5387001972116012E-2</c:v>
                </c:pt>
                <c:pt idx="10">
                  <c:v>2.5525061886422201E-2</c:v>
                </c:pt>
                <c:pt idx="11">
                  <c:v>2.5695361871060095E-2</c:v>
                </c:pt>
              </c:numCache>
            </c:numRef>
          </c:val>
        </c:ser>
        <c:ser>
          <c:idx val="1"/>
          <c:order val="1"/>
          <c:tx>
            <c:strRef>
              <c:f>grch!$C$2</c:f>
              <c:strCache>
                <c:ptCount val="1"/>
                <c:pt idx="0">
                  <c:v>XX Dollar Pegged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grch!$A$50:$A$61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grch!$C$50:$C$61</c:f>
              <c:numCache>
                <c:formatCode>General</c:formatCode>
                <c:ptCount val="12"/>
                <c:pt idx="0">
                  <c:v>0</c:v>
                </c:pt>
                <c:pt idx="1">
                  <c:v>3.6350903507560657E-2</c:v>
                </c:pt>
                <c:pt idx="2">
                  <c:v>4.0957722974101114E-2</c:v>
                </c:pt>
                <c:pt idx="3">
                  <c:v>4.2171270088622585E-2</c:v>
                </c:pt>
                <c:pt idx="4">
                  <c:v>4.2989083181612577E-2</c:v>
                </c:pt>
                <c:pt idx="5">
                  <c:v>4.3730844267355858E-2</c:v>
                </c:pt>
                <c:pt idx="6">
                  <c:v>4.4432567101004412E-2</c:v>
                </c:pt>
                <c:pt idx="7">
                  <c:v>4.5099955354808922E-2</c:v>
                </c:pt>
                <c:pt idx="8">
                  <c:v>4.5735448510867777E-2</c:v>
                </c:pt>
                <c:pt idx="9">
                  <c:v>4.6341116164914355E-2</c:v>
                </c:pt>
                <c:pt idx="10">
                  <c:v>4.6918551350861433E-2</c:v>
                </c:pt>
                <c:pt idx="11">
                  <c:v>4.7469712959229679E-2</c:v>
                </c:pt>
              </c:numCache>
            </c:numRef>
          </c:val>
        </c:ser>
        <c:ser>
          <c:idx val="2"/>
          <c:order val="2"/>
          <c:tx>
            <c:strRef>
              <c:f>grch!$D$2</c:f>
              <c:strCache>
                <c:ptCount val="1"/>
                <c:pt idx="0">
                  <c:v>LL Floating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grch!$A$50:$A$61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grch!$D$50:$D$61</c:f>
              <c:numCache>
                <c:formatCode>General</c:formatCode>
                <c:ptCount val="12"/>
                <c:pt idx="0">
                  <c:v>0</c:v>
                </c:pt>
                <c:pt idx="1">
                  <c:v>1.7765750319616261E-2</c:v>
                </c:pt>
                <c:pt idx="2">
                  <c:v>1.4970859872568763E-2</c:v>
                </c:pt>
                <c:pt idx="3">
                  <c:v>1.1354228967673579E-2</c:v>
                </c:pt>
                <c:pt idx="4">
                  <c:v>8.6676889084703768E-3</c:v>
                </c:pt>
                <c:pt idx="5">
                  <c:v>6.779359282750576E-3</c:v>
                </c:pt>
                <c:pt idx="6">
                  <c:v>5.4551536029186689E-3</c:v>
                </c:pt>
                <c:pt idx="7">
                  <c:v>4.5217449128713508E-3</c:v>
                </c:pt>
                <c:pt idx="8">
                  <c:v>3.8603432049922667E-3</c:v>
                </c:pt>
                <c:pt idx="9">
                  <c:v>3.3895030312085612E-3</c:v>
                </c:pt>
                <c:pt idx="10">
                  <c:v>3.052879320819555E-3</c:v>
                </c:pt>
                <c:pt idx="11">
                  <c:v>2.8112179955023051E-3</c:v>
                </c:pt>
              </c:numCache>
            </c:numRef>
          </c:val>
        </c:ser>
        <c:ser>
          <c:idx val="3"/>
          <c:order val="3"/>
          <c:tx>
            <c:strRef>
              <c:f>grch!$E$2</c:f>
              <c:strCache>
                <c:ptCount val="1"/>
                <c:pt idx="0">
                  <c:v>LX Yuan Area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numRef>
              <c:f>grch!$A$50:$A$61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grch!$E$50:$E$61</c:f>
              <c:numCache>
                <c:formatCode>General</c:formatCode>
                <c:ptCount val="12"/>
                <c:pt idx="0">
                  <c:v>0</c:v>
                </c:pt>
                <c:pt idx="1">
                  <c:v>1.721950759196246E-2</c:v>
                </c:pt>
                <c:pt idx="2">
                  <c:v>1.409473212044148E-2</c:v>
                </c:pt>
                <c:pt idx="3">
                  <c:v>1.0383205063168029E-2</c:v>
                </c:pt>
                <c:pt idx="4">
                  <c:v>7.7199721618663782E-3</c:v>
                </c:pt>
                <c:pt idx="5">
                  <c:v>5.9053586487160924E-3</c:v>
                </c:pt>
                <c:pt idx="6">
                  <c:v>4.6703040925474074E-3</c:v>
                </c:pt>
                <c:pt idx="7">
                  <c:v>3.8250817763019374E-3</c:v>
                </c:pt>
                <c:pt idx="8">
                  <c:v>3.2431926657484787E-3</c:v>
                </c:pt>
                <c:pt idx="9">
                  <c:v>2.8405331164198292E-3</c:v>
                </c:pt>
                <c:pt idx="10">
                  <c:v>2.5604939822640293E-3</c:v>
                </c:pt>
                <c:pt idx="11">
                  <c:v>2.3649316221974622E-3</c:v>
                </c:pt>
              </c:numCache>
            </c:numRef>
          </c:val>
        </c:ser>
        <c:ser>
          <c:idx val="4"/>
          <c:order val="4"/>
          <c:tx>
            <c:strRef>
              <c:f>grch!$F$2</c:f>
              <c:strCache>
                <c:ptCount val="1"/>
                <c:pt idx="0">
                  <c:v>XA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grch!$F$50:$F$61</c:f>
              <c:numCache>
                <c:formatCode>General</c:formatCode>
                <c:ptCount val="12"/>
                <c:pt idx="0">
                  <c:v>0</c:v>
                </c:pt>
                <c:pt idx="1">
                  <c:v>3.4182884539913742E-2</c:v>
                </c:pt>
                <c:pt idx="2">
                  <c:v>3.5857216931897612E-2</c:v>
                </c:pt>
                <c:pt idx="3">
                  <c:v>3.3831749775698416E-2</c:v>
                </c:pt>
                <c:pt idx="4">
                  <c:v>3.1405165259045839E-2</c:v>
                </c:pt>
                <c:pt idx="5">
                  <c:v>2.9106524074054629E-2</c:v>
                </c:pt>
                <c:pt idx="6">
                  <c:v>2.7104067728396082E-2</c:v>
                </c:pt>
                <c:pt idx="7">
                  <c:v>2.5474127483516677E-2</c:v>
                </c:pt>
                <c:pt idx="8">
                  <c:v>2.4242299255041278E-2</c:v>
                </c:pt>
                <c:pt idx="9">
                  <c:v>2.340011791074384E-2</c:v>
                </c:pt>
                <c:pt idx="10">
                  <c:v>2.2916288859957591E-2</c:v>
                </c:pt>
                <c:pt idx="11">
                  <c:v>2.27453419794801E-2</c:v>
                </c:pt>
              </c:numCache>
            </c:numRef>
          </c:val>
        </c:ser>
        <c:ser>
          <c:idx val="5"/>
          <c:order val="5"/>
          <c:tx>
            <c:strRef>
              <c:f>grch!$G$2</c:f>
              <c:strCache>
                <c:ptCount val="1"/>
                <c:pt idx="0">
                  <c:v>AL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grch!$G$50:$G$61</c:f>
              <c:numCache>
                <c:formatCode>General</c:formatCode>
                <c:ptCount val="12"/>
                <c:pt idx="0">
                  <c:v>0</c:v>
                </c:pt>
                <c:pt idx="1">
                  <c:v>2.5496310282116939E-2</c:v>
                </c:pt>
                <c:pt idx="2">
                  <c:v>2.4033731363966252E-2</c:v>
                </c:pt>
                <c:pt idx="3">
                  <c:v>1.9986082998282428E-2</c:v>
                </c:pt>
                <c:pt idx="4">
                  <c:v>1.5993242157896458E-2</c:v>
                </c:pt>
                <c:pt idx="5">
                  <c:v>1.2356137875986726E-2</c:v>
                </c:pt>
                <c:pt idx="6">
                  <c:v>9.1344022996533384E-3</c:v>
                </c:pt>
                <c:pt idx="7">
                  <c:v>6.357669505026772E-3</c:v>
                </c:pt>
                <c:pt idx="8">
                  <c:v>4.0411584677842571E-3</c:v>
                </c:pt>
                <c:pt idx="9">
                  <c:v>2.1833882427426472E-3</c:v>
                </c:pt>
                <c:pt idx="10">
                  <c:v>7.6664509654892721E-4</c:v>
                </c:pt>
                <c:pt idx="11">
                  <c:v>-2.4194997780743757E-4</c:v>
                </c:pt>
              </c:numCache>
            </c:numRef>
          </c:val>
        </c:ser>
        <c:ser>
          <c:idx val="6"/>
          <c:order val="6"/>
          <c:tx>
            <c:strRef>
              <c:f>grch!$H$2</c:f>
              <c:strCache>
                <c:ptCount val="1"/>
                <c:pt idx="0">
                  <c:v>AX Yuan Area</c:v>
                </c:pt>
              </c:strCache>
            </c:strRef>
          </c:tx>
          <c:marker>
            <c:symbol val="none"/>
          </c:marker>
          <c:val>
            <c:numRef>
              <c:f>grch!$H$50:$H$61</c:f>
              <c:numCache>
                <c:formatCode>General</c:formatCode>
                <c:ptCount val="12"/>
                <c:pt idx="0">
                  <c:v>0</c:v>
                </c:pt>
                <c:pt idx="1">
                  <c:v>3.3835085492830812E-2</c:v>
                </c:pt>
                <c:pt idx="2">
                  <c:v>3.4623791696225696E-2</c:v>
                </c:pt>
                <c:pt idx="3">
                  <c:v>3.1101824911120523E-2</c:v>
                </c:pt>
                <c:pt idx="4">
                  <c:v>2.6597260460163374E-2</c:v>
                </c:pt>
                <c:pt idx="5">
                  <c:v>2.1735066112295042E-2</c:v>
                </c:pt>
                <c:pt idx="6">
                  <c:v>1.6823167886489163E-2</c:v>
                </c:pt>
                <c:pt idx="7">
                  <c:v>1.2096522576521298E-2</c:v>
                </c:pt>
                <c:pt idx="8">
                  <c:v>7.7395216196231168E-3</c:v>
                </c:pt>
                <c:pt idx="9">
                  <c:v>3.8874491142686868E-3</c:v>
                </c:pt>
                <c:pt idx="10">
                  <c:v>6.2781945008797725E-4</c:v>
                </c:pt>
                <c:pt idx="11">
                  <c:v>-1.9958401792085387E-3</c:v>
                </c:pt>
              </c:numCache>
            </c:numRef>
          </c:val>
        </c:ser>
        <c:ser>
          <c:idx val="7"/>
          <c:order val="7"/>
          <c:tx>
            <c:strRef>
              <c:f>grch!$I$2</c:f>
              <c:strCache>
                <c:ptCount val="1"/>
                <c:pt idx="0">
                  <c:v>LA Yuan Bloc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val>
            <c:numRef>
              <c:f>grch!$I$50:$I$61</c:f>
              <c:numCache>
                <c:formatCode>General</c:formatCode>
                <c:ptCount val="12"/>
                <c:pt idx="0">
                  <c:v>0</c:v>
                </c:pt>
                <c:pt idx="1">
                  <c:v>1.8631961230474003E-2</c:v>
                </c:pt>
                <c:pt idx="2">
                  <c:v>1.2415665616709965E-2</c:v>
                </c:pt>
                <c:pt idx="3">
                  <c:v>8.4079393248700767E-3</c:v>
                </c:pt>
                <c:pt idx="4">
                  <c:v>5.7379299136310841E-3</c:v>
                </c:pt>
                <c:pt idx="5">
                  <c:v>3.9215315751555619E-3</c:v>
                </c:pt>
                <c:pt idx="6">
                  <c:v>2.6703840100071167E-3</c:v>
                </c:pt>
                <c:pt idx="7">
                  <c:v>1.7972978653957963E-3</c:v>
                </c:pt>
                <c:pt idx="8">
                  <c:v>1.180331399649113E-3</c:v>
                </c:pt>
                <c:pt idx="9">
                  <c:v>7.3677663057874522E-4</c:v>
                </c:pt>
                <c:pt idx="10">
                  <c:v>4.1512117854750741E-4</c:v>
                </c:pt>
                <c:pt idx="11">
                  <c:v>1.8086769268551802E-4</c:v>
                </c:pt>
              </c:numCache>
            </c:numRef>
          </c:val>
        </c:ser>
        <c:marker val="1"/>
        <c:axId val="120954240"/>
        <c:axId val="120968320"/>
      </c:lineChart>
      <c:catAx>
        <c:axId val="120954240"/>
        <c:scaling>
          <c:orientation val="minMax"/>
        </c:scaling>
        <c:axPos val="b"/>
        <c:numFmt formatCode="General" sourceLinked="1"/>
        <c:tickLblPos val="nextTo"/>
        <c:crossAx val="120968320"/>
        <c:crosses val="autoZero"/>
        <c:auto val="1"/>
        <c:lblAlgn val="ctr"/>
        <c:lblOffset val="100"/>
      </c:catAx>
      <c:valAx>
        <c:axId val="120968320"/>
        <c:scaling>
          <c:orientation val="minMax"/>
        </c:scaling>
        <c:axPos val="l"/>
        <c:majorGridlines/>
        <c:numFmt formatCode="General" sourceLinked="1"/>
        <c:tickLblPos val="nextTo"/>
        <c:crossAx val="1209542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grea!$B$2</c:f>
              <c:strCache>
                <c:ptCount val="1"/>
                <c:pt idx="0">
                  <c:v>XL</c:v>
                </c:pt>
              </c:strCache>
            </c:strRef>
          </c:tx>
          <c:spPr>
            <a:ln>
              <a:solidFill>
                <a:srgbClr val="0070C0"/>
              </a:solidFill>
              <a:prstDash val="solid"/>
            </a:ln>
          </c:spPr>
          <c:marker>
            <c:symbol val="none"/>
          </c:marker>
          <c:cat>
            <c:numRef>
              <c:f>grea!$A$50:$A$61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grea!$B$50:$B$61</c:f>
              <c:numCache>
                <c:formatCode>General</c:formatCode>
                <c:ptCount val="12"/>
                <c:pt idx="0">
                  <c:v>0</c:v>
                </c:pt>
                <c:pt idx="1">
                  <c:v>-1.8373894137031343E-2</c:v>
                </c:pt>
                <c:pt idx="2">
                  <c:v>-1.5895018584079688E-2</c:v>
                </c:pt>
                <c:pt idx="3">
                  <c:v>-1.2282090405628504E-2</c:v>
                </c:pt>
                <c:pt idx="4">
                  <c:v>-9.4799991607887411E-3</c:v>
                </c:pt>
                <c:pt idx="5">
                  <c:v>-7.4545631721678876E-3</c:v>
                </c:pt>
                <c:pt idx="6">
                  <c:v>-6.009092579483886E-3</c:v>
                </c:pt>
                <c:pt idx="7">
                  <c:v>-4.9806053464180504E-3</c:v>
                </c:pt>
                <c:pt idx="8">
                  <c:v>-4.2488758244092224E-3</c:v>
                </c:pt>
                <c:pt idx="9">
                  <c:v>-3.7278538711716857E-3</c:v>
                </c:pt>
                <c:pt idx="10">
                  <c:v>-3.3562500401769202E-3</c:v>
                </c:pt>
                <c:pt idx="11">
                  <c:v>-3.0906848394036531E-3</c:v>
                </c:pt>
              </c:numCache>
            </c:numRef>
          </c:val>
        </c:ser>
        <c:ser>
          <c:idx val="1"/>
          <c:order val="1"/>
          <c:tx>
            <c:strRef>
              <c:f>grea!$C$2</c:f>
              <c:strCache>
                <c:ptCount val="1"/>
                <c:pt idx="0">
                  <c:v>XX Dollar Pegged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grea!$A$50:$A$61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grea!$C$50:$C$61</c:f>
              <c:numCache>
                <c:formatCode>General</c:formatCode>
                <c:ptCount val="12"/>
                <c:pt idx="0">
                  <c:v>0</c:v>
                </c:pt>
                <c:pt idx="1">
                  <c:v>-3.6297531056438938E-2</c:v>
                </c:pt>
                <c:pt idx="2">
                  <c:v>-4.0886820196071094E-2</c:v>
                </c:pt>
                <c:pt idx="3">
                  <c:v>-4.2096393805560774E-2</c:v>
                </c:pt>
                <c:pt idx="4">
                  <c:v>-4.2912370055882533E-2</c:v>
                </c:pt>
                <c:pt idx="5">
                  <c:v>-4.3652282471956877E-2</c:v>
                </c:pt>
                <c:pt idx="6">
                  <c:v>-4.4351902424065844E-2</c:v>
                </c:pt>
                <c:pt idx="7">
                  <c:v>-4.5016953366856904E-2</c:v>
                </c:pt>
                <c:pt idx="8">
                  <c:v>-4.5650129316324652E-2</c:v>
                </c:pt>
                <c:pt idx="9">
                  <c:v>-4.6253387108209344E-2</c:v>
                </c:pt>
                <c:pt idx="10">
                  <c:v>-4.6828555211221957E-2</c:v>
                </c:pt>
                <c:pt idx="11">
                  <c:v>-4.7377366515532572E-2</c:v>
                </c:pt>
              </c:numCache>
            </c:numRef>
          </c:val>
        </c:ser>
        <c:ser>
          <c:idx val="2"/>
          <c:order val="2"/>
          <c:tx>
            <c:strRef>
              <c:f>grea!$D$2</c:f>
              <c:strCache>
                <c:ptCount val="1"/>
                <c:pt idx="0">
                  <c:v>LL Floating</c:v>
                </c:pt>
              </c:strCache>
            </c:strRef>
          </c:tx>
          <c:spPr>
            <a:ln>
              <a:solidFill>
                <a:srgbClr val="FFFF00"/>
              </a:solidFill>
              <a:prstDash val="dash"/>
            </a:ln>
          </c:spPr>
          <c:marker>
            <c:symbol val="none"/>
          </c:marker>
          <c:cat>
            <c:numRef>
              <c:f>grea!$A$50:$A$61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grea!$D$50:$D$61</c:f>
              <c:numCache>
                <c:formatCode>General</c:formatCode>
                <c:ptCount val="12"/>
                <c:pt idx="0">
                  <c:v>0</c:v>
                </c:pt>
                <c:pt idx="1">
                  <c:v>-1.8372380999283081E-2</c:v>
                </c:pt>
                <c:pt idx="2">
                  <c:v>-1.5943722245976313E-2</c:v>
                </c:pt>
                <c:pt idx="3">
                  <c:v>-1.2363941180611892E-2</c:v>
                </c:pt>
                <c:pt idx="4">
                  <c:v>-9.5756332152131911E-3</c:v>
                </c:pt>
                <c:pt idx="5">
                  <c:v>-7.5512546856984601E-3</c:v>
                </c:pt>
                <c:pt idx="6">
                  <c:v>-6.1003484224439603E-3</c:v>
                </c:pt>
                <c:pt idx="7">
                  <c:v>-5.0632460020775824E-3</c:v>
                </c:pt>
                <c:pt idx="8">
                  <c:v>-4.3221749719000455E-3</c:v>
                </c:pt>
                <c:pt idx="9">
                  <c:v>-3.7921808792465536E-3</c:v>
                </c:pt>
                <c:pt idx="10">
                  <c:v>-3.412525872503719E-3</c:v>
                </c:pt>
                <c:pt idx="11">
                  <c:v>-3.1400025177391812E-3</c:v>
                </c:pt>
              </c:numCache>
            </c:numRef>
          </c:val>
        </c:ser>
        <c:ser>
          <c:idx val="3"/>
          <c:order val="3"/>
          <c:tx>
            <c:strRef>
              <c:f>grea!$E$2</c:f>
              <c:strCache>
                <c:ptCount val="1"/>
                <c:pt idx="0">
                  <c:v>LX Yuan Area</c:v>
                </c:pt>
              </c:strCache>
            </c:strRef>
          </c:tx>
          <c:marker>
            <c:symbol val="none"/>
          </c:marker>
          <c:cat>
            <c:numRef>
              <c:f>grea!$A$50:$A$61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grea!$E$50:$E$61</c:f>
              <c:numCache>
                <c:formatCode>General</c:formatCode>
                <c:ptCount val="12"/>
                <c:pt idx="0">
                  <c:v>0</c:v>
                </c:pt>
                <c:pt idx="1">
                  <c:v>-5.3030388482987266E-2</c:v>
                </c:pt>
                <c:pt idx="2">
                  <c:v>-6.3762914879184784E-2</c:v>
                </c:pt>
                <c:pt idx="3">
                  <c:v>-6.8819657871656434E-2</c:v>
                </c:pt>
                <c:pt idx="4">
                  <c:v>-7.2343622553624934E-2</c:v>
                </c:pt>
                <c:pt idx="5">
                  <c:v>-7.5063586001184013E-2</c:v>
                </c:pt>
                <c:pt idx="6">
                  <c:v>-7.7254906017565517E-2</c:v>
                </c:pt>
                <c:pt idx="7">
                  <c:v>-7.9077590540608533E-2</c:v>
                </c:pt>
                <c:pt idx="8">
                  <c:v>-8.063554367580486E-2</c:v>
                </c:pt>
                <c:pt idx="9">
                  <c:v>-8.1998605556470747E-2</c:v>
                </c:pt>
                <c:pt idx="10">
                  <c:v>-8.3214588319731095E-2</c:v>
                </c:pt>
                <c:pt idx="11">
                  <c:v>-8.43167907276587E-2</c:v>
                </c:pt>
              </c:numCache>
            </c:numRef>
          </c:val>
        </c:ser>
        <c:ser>
          <c:idx val="4"/>
          <c:order val="4"/>
          <c:tx>
            <c:strRef>
              <c:f>grea!$F$2</c:f>
              <c:strCache>
                <c:ptCount val="1"/>
                <c:pt idx="0">
                  <c:v>XA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none"/>
          </c:marker>
          <c:val>
            <c:numRef>
              <c:f>grea!$F$50:$F$61</c:f>
              <c:numCache>
                <c:formatCode>General</c:formatCode>
                <c:ptCount val="12"/>
                <c:pt idx="0">
                  <c:v>0</c:v>
                </c:pt>
                <c:pt idx="1">
                  <c:v>-3.2135413922723781E-2</c:v>
                </c:pt>
                <c:pt idx="2">
                  <c:v>-3.1079477352354074E-2</c:v>
                </c:pt>
                <c:pt idx="3">
                  <c:v>-2.5968442781668346E-2</c:v>
                </c:pt>
                <c:pt idx="4">
                  <c:v>-2.0312008283838539E-2</c:v>
                </c:pt>
                <c:pt idx="5">
                  <c:v>-1.4824872669863475E-2</c:v>
                </c:pt>
                <c:pt idx="6">
                  <c:v>-9.8319236972672728E-3</c:v>
                </c:pt>
                <c:pt idx="7">
                  <c:v>-5.5305556877339014E-3</c:v>
                </c:pt>
                <c:pt idx="8">
                  <c:v>-2.027944363925561E-3</c:v>
                </c:pt>
                <c:pt idx="9">
                  <c:v>6.4302750908111798E-4</c:v>
                </c:pt>
                <c:pt idx="10">
                  <c:v>2.5096972495842291E-3</c:v>
                </c:pt>
                <c:pt idx="11">
                  <c:v>3.6443650472823726E-3</c:v>
                </c:pt>
              </c:numCache>
            </c:numRef>
          </c:val>
        </c:ser>
        <c:ser>
          <c:idx val="5"/>
          <c:order val="5"/>
          <c:tx>
            <c:strRef>
              <c:f>grea!$G$2</c:f>
              <c:strCache>
                <c:ptCount val="1"/>
                <c:pt idx="0">
                  <c:v>AL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grea!$G$50:$G$61</c:f>
              <c:numCache>
                <c:formatCode>General</c:formatCode>
                <c:ptCount val="12"/>
                <c:pt idx="0">
                  <c:v>0</c:v>
                </c:pt>
                <c:pt idx="1">
                  <c:v>-1.83726561152361E-2</c:v>
                </c:pt>
                <c:pt idx="2">
                  <c:v>-1.5901207447194997E-2</c:v>
                </c:pt>
                <c:pt idx="3">
                  <c:v>-1.2303934824675539E-2</c:v>
                </c:pt>
                <c:pt idx="4">
                  <c:v>-9.5226032953977264E-3</c:v>
                </c:pt>
                <c:pt idx="5">
                  <c:v>-7.5194018824139138E-3</c:v>
                </c:pt>
                <c:pt idx="6">
                  <c:v>-6.0945602650632393E-3</c:v>
                </c:pt>
                <c:pt idx="7">
                  <c:v>-5.0825207905700123E-3</c:v>
                </c:pt>
                <c:pt idx="8">
                  <c:v>-4.3620063414369645E-3</c:v>
                </c:pt>
                <c:pt idx="9">
                  <c:v>-3.8460172820630012E-3</c:v>
                </c:pt>
                <c:pt idx="10">
                  <c:v>-3.4736511252515742E-3</c:v>
                </c:pt>
                <c:pt idx="11">
                  <c:v>-3.2024495108889392E-3</c:v>
                </c:pt>
              </c:numCache>
            </c:numRef>
          </c:val>
        </c:ser>
        <c:ser>
          <c:idx val="6"/>
          <c:order val="6"/>
          <c:tx>
            <c:strRef>
              <c:f>grea!$H$2</c:f>
              <c:strCache>
                <c:ptCount val="1"/>
                <c:pt idx="0">
                  <c:v>AX Yuan Area</c:v>
                </c:pt>
              </c:strCache>
            </c:strRef>
          </c:tx>
          <c:marker>
            <c:symbol val="none"/>
          </c:marker>
          <c:val>
            <c:numRef>
              <c:f>grea!$H$50:$H$61</c:f>
              <c:numCache>
                <c:formatCode>General</c:formatCode>
                <c:ptCount val="12"/>
                <c:pt idx="0">
                  <c:v>0</c:v>
                </c:pt>
                <c:pt idx="1">
                  <c:v>-3.849849328543134E-2</c:v>
                </c:pt>
                <c:pt idx="2">
                  <c:v>-4.6337488633209724E-2</c:v>
                </c:pt>
                <c:pt idx="3">
                  <c:v>-5.1524022713057845E-2</c:v>
                </c:pt>
                <c:pt idx="4">
                  <c:v>-5.6772305065015898E-2</c:v>
                </c:pt>
                <c:pt idx="5">
                  <c:v>-6.2148893512150617E-2</c:v>
                </c:pt>
                <c:pt idx="6">
                  <c:v>-6.7467298410343421E-2</c:v>
                </c:pt>
                <c:pt idx="7">
                  <c:v>-7.2547091690713522E-2</c:v>
                </c:pt>
                <c:pt idx="8">
                  <c:v>-7.7243788979987474E-2</c:v>
                </c:pt>
                <c:pt idx="9">
                  <c:v>-8.1453137286253405E-2</c:v>
                </c:pt>
                <c:pt idx="10">
                  <c:v>-8.5110416491160232E-2</c:v>
                </c:pt>
                <c:pt idx="11">
                  <c:v>-8.8186347261630077E-2</c:v>
                </c:pt>
              </c:numCache>
            </c:numRef>
          </c:val>
        </c:ser>
        <c:ser>
          <c:idx val="7"/>
          <c:order val="7"/>
          <c:tx>
            <c:strRef>
              <c:f>grea!$I$2</c:f>
              <c:strCache>
                <c:ptCount val="1"/>
                <c:pt idx="0">
                  <c:v>LA Yuan Bloc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val>
            <c:numRef>
              <c:f>grea!$I$50:$I$61</c:f>
              <c:numCache>
                <c:formatCode>General</c:formatCode>
                <c:ptCount val="12"/>
                <c:pt idx="0">
                  <c:v>0</c:v>
                </c:pt>
                <c:pt idx="1">
                  <c:v>-4.3040865146057657E-2</c:v>
                </c:pt>
                <c:pt idx="2">
                  <c:v>-3.3111637720228806E-2</c:v>
                </c:pt>
                <c:pt idx="3">
                  <c:v>-2.1372220035635322E-2</c:v>
                </c:pt>
                <c:pt idx="4">
                  <c:v>-1.0209278636910832E-2</c:v>
                </c:pt>
                <c:pt idx="5">
                  <c:v>-1.1054625439527225E-3</c:v>
                </c:pt>
                <c:pt idx="6">
                  <c:v>5.2623846727613815E-3</c:v>
                </c:pt>
                <c:pt idx="7">
                  <c:v>8.8873542608522548E-3</c:v>
                </c:pt>
                <c:pt idx="8">
                  <c:v>1.0210236308614779E-2</c:v>
                </c:pt>
                <c:pt idx="9">
                  <c:v>9.8780673843359805E-3</c:v>
                </c:pt>
                <c:pt idx="10">
                  <c:v>8.5480580323409831E-3</c:v>
                </c:pt>
                <c:pt idx="11">
                  <c:v>6.7705411332688575E-3</c:v>
                </c:pt>
              </c:numCache>
            </c:numRef>
          </c:val>
        </c:ser>
        <c:marker val="1"/>
        <c:axId val="139299072"/>
        <c:axId val="139313152"/>
      </c:lineChart>
      <c:catAx>
        <c:axId val="139299072"/>
        <c:scaling>
          <c:orientation val="minMax"/>
        </c:scaling>
        <c:axPos val="b"/>
        <c:numFmt formatCode="General" sourceLinked="1"/>
        <c:tickLblPos val="nextTo"/>
        <c:crossAx val="139313152"/>
        <c:crosses val="autoZero"/>
        <c:auto val="1"/>
        <c:lblAlgn val="ctr"/>
        <c:lblOffset val="100"/>
      </c:catAx>
      <c:valAx>
        <c:axId val="139313152"/>
        <c:scaling>
          <c:orientation val="minMax"/>
        </c:scaling>
        <c:axPos val="l"/>
        <c:majorGridlines/>
        <c:numFmt formatCode="General" sourceLinked="1"/>
        <c:tickLblPos val="nextTo"/>
        <c:crossAx val="1392990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E1E2E3!$J$2</c:f>
              <c:strCache>
                <c:ptCount val="1"/>
                <c:pt idx="0">
                  <c:v>XL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grus!$A$50:$A$61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E1E2E3!$J$50:$J$61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E1E2E3!$K$2</c:f>
              <c:strCache>
                <c:ptCount val="1"/>
                <c:pt idx="0">
                  <c:v>XX Dollar Pegged</c:v>
                </c:pt>
              </c:strCache>
            </c:strRef>
          </c:tx>
          <c:spPr>
            <a:ln>
              <a:solidFill>
                <a:srgbClr val="FF0000"/>
              </a:solidFill>
              <a:prstDash val="dashDot"/>
            </a:ln>
          </c:spPr>
          <c:marker>
            <c:symbol val="none"/>
          </c:marker>
          <c:cat>
            <c:numRef>
              <c:f>grus!$A$50:$A$61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E1E2E3!$K$50:$K$61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E1E2E3!$L$2</c:f>
              <c:strCache>
                <c:ptCount val="1"/>
                <c:pt idx="0">
                  <c:v>LL Floating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grus!$A$50:$A$61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E1E2E3!$L$50:$L$61</c:f>
              <c:numCache>
                <c:formatCode>General</c:formatCode>
                <c:ptCount val="12"/>
                <c:pt idx="0">
                  <c:v>0.99999890000000002</c:v>
                </c:pt>
                <c:pt idx="1">
                  <c:v>0.98155039999999305</c:v>
                </c:pt>
                <c:pt idx="2">
                  <c:v>0.96919830000000062</c:v>
                </c:pt>
                <c:pt idx="3">
                  <c:v>0.96052709999999997</c:v>
                </c:pt>
                <c:pt idx="4">
                  <c:v>0.95434039999999998</c:v>
                </c:pt>
                <c:pt idx="5">
                  <c:v>0.94987809999999995</c:v>
                </c:pt>
                <c:pt idx="6">
                  <c:v>0.94662539999999995</c:v>
                </c:pt>
                <c:pt idx="7">
                  <c:v>0.94422680000000003</c:v>
                </c:pt>
                <c:pt idx="8">
                  <c:v>0.94243440000000001</c:v>
                </c:pt>
                <c:pt idx="9">
                  <c:v>0.94107419999999997</c:v>
                </c:pt>
                <c:pt idx="10">
                  <c:v>0.94002300000000005</c:v>
                </c:pt>
                <c:pt idx="11">
                  <c:v>0.93919370000000002</c:v>
                </c:pt>
              </c:numCache>
            </c:numRef>
          </c:val>
        </c:ser>
        <c:ser>
          <c:idx val="3"/>
          <c:order val="3"/>
          <c:tx>
            <c:strRef>
              <c:f>E1E2E3!$M$2</c:f>
              <c:strCache>
                <c:ptCount val="1"/>
                <c:pt idx="0">
                  <c:v>LX Yuan Area</c:v>
                </c:pt>
              </c:strCache>
            </c:strRef>
          </c:tx>
          <c:marker>
            <c:symbol val="none"/>
          </c:marker>
          <c:cat>
            <c:numRef>
              <c:f>grus!$A$50:$A$61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E1E2E3!$M$50:$M$61</c:f>
              <c:numCache>
                <c:formatCode>General</c:formatCode>
                <c:ptCount val="12"/>
                <c:pt idx="0">
                  <c:v>0.99999890000000002</c:v>
                </c:pt>
                <c:pt idx="1">
                  <c:v>0.94654749999999999</c:v>
                </c:pt>
                <c:pt idx="2">
                  <c:v>0.91284520000000569</c:v>
                </c:pt>
                <c:pt idx="3">
                  <c:v>0.8903835999999935</c:v>
                </c:pt>
                <c:pt idx="4">
                  <c:v>0.87509380000000614</c:v>
                </c:pt>
                <c:pt idx="5">
                  <c:v>0.86453360000000001</c:v>
                </c:pt>
                <c:pt idx="6">
                  <c:v>0.85713919999999999</c:v>
                </c:pt>
                <c:pt idx="7">
                  <c:v>0.85188430000000004</c:v>
                </c:pt>
                <c:pt idx="8">
                  <c:v>0.84808600000000001</c:v>
                </c:pt>
                <c:pt idx="9">
                  <c:v>0.84528530000000002</c:v>
                </c:pt>
                <c:pt idx="10">
                  <c:v>0.84317130000000062</c:v>
                </c:pt>
                <c:pt idx="11">
                  <c:v>0.84153219999999385</c:v>
                </c:pt>
              </c:numCache>
            </c:numRef>
          </c:val>
        </c:ser>
        <c:ser>
          <c:idx val="4"/>
          <c:order val="4"/>
          <c:tx>
            <c:strRef>
              <c:f>E1E2E3!$N$2</c:f>
              <c:strCache>
                <c:ptCount val="1"/>
                <c:pt idx="0">
                  <c:v>XA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E1E2E3!$N$50:$N$61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5"/>
          <c:order val="5"/>
          <c:tx>
            <c:strRef>
              <c:f>E1E2E3!$O$2</c:f>
              <c:strCache>
                <c:ptCount val="1"/>
                <c:pt idx="0">
                  <c:v>AL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E1E2E3!$O$50:$O$61</c:f>
              <c:numCache>
                <c:formatCode>General</c:formatCode>
                <c:ptCount val="12"/>
                <c:pt idx="0">
                  <c:v>1.0000279999999999</c:v>
                </c:pt>
                <c:pt idx="1">
                  <c:v>0.99666219999999373</c:v>
                </c:pt>
                <c:pt idx="2">
                  <c:v>0.9908922999999995</c:v>
                </c:pt>
                <c:pt idx="3">
                  <c:v>0.98350019999999305</c:v>
                </c:pt>
                <c:pt idx="4">
                  <c:v>0.97520070000000003</c:v>
                </c:pt>
                <c:pt idx="5">
                  <c:v>0.96661580000000591</c:v>
                </c:pt>
                <c:pt idx="6">
                  <c:v>0.95825570000000004</c:v>
                </c:pt>
                <c:pt idx="7">
                  <c:v>0.95051169999999996</c:v>
                </c:pt>
                <c:pt idx="8">
                  <c:v>0.94365890000000063</c:v>
                </c:pt>
                <c:pt idx="9">
                  <c:v>0.93786559999999997</c:v>
                </c:pt>
                <c:pt idx="10">
                  <c:v>0.93320709999999996</c:v>
                </c:pt>
                <c:pt idx="11">
                  <c:v>0.92968200000000001</c:v>
                </c:pt>
              </c:numCache>
            </c:numRef>
          </c:val>
        </c:ser>
        <c:ser>
          <c:idx val="6"/>
          <c:order val="6"/>
          <c:tx>
            <c:strRef>
              <c:f>E1E2E3!$P$2</c:f>
              <c:strCache>
                <c:ptCount val="1"/>
                <c:pt idx="0">
                  <c:v>AX Yuan Area</c:v>
                </c:pt>
              </c:strCache>
            </c:strRef>
          </c:tx>
          <c:marker>
            <c:symbol val="none"/>
          </c:marker>
          <c:val>
            <c:numRef>
              <c:f>E1E2E3!$P$50:$P$61</c:f>
              <c:numCache>
                <c:formatCode>General</c:formatCode>
                <c:ptCount val="12"/>
                <c:pt idx="0">
                  <c:v>1.00004</c:v>
                </c:pt>
                <c:pt idx="1">
                  <c:v>0.99298399999999465</c:v>
                </c:pt>
                <c:pt idx="2">
                  <c:v>0.98056739999998932</c:v>
                </c:pt>
                <c:pt idx="3">
                  <c:v>0.9641885</c:v>
                </c:pt>
                <c:pt idx="4">
                  <c:v>0.94520309999999996</c:v>
                </c:pt>
                <c:pt idx="5">
                  <c:v>0.92486959999999996</c:v>
                </c:pt>
                <c:pt idx="6">
                  <c:v>0.90429789999999999</c:v>
                </c:pt>
                <c:pt idx="7">
                  <c:v>0.88441679999999145</c:v>
                </c:pt>
                <c:pt idx="8">
                  <c:v>0.86595940000000615</c:v>
                </c:pt>
                <c:pt idx="9">
                  <c:v>0.84946229999999956</c:v>
                </c:pt>
                <c:pt idx="10">
                  <c:v>0.83527750000000001</c:v>
                </c:pt>
                <c:pt idx="11">
                  <c:v>0.82359079999999996</c:v>
                </c:pt>
              </c:numCache>
            </c:numRef>
          </c:val>
        </c:ser>
        <c:ser>
          <c:idx val="7"/>
          <c:order val="7"/>
          <c:tx>
            <c:strRef>
              <c:f>E1E2E3!$Q$2</c:f>
              <c:strCache>
                <c:ptCount val="1"/>
                <c:pt idx="0">
                  <c:v>LA Yuan Bloc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val>
            <c:numRef>
              <c:f>E1E2E3!$Q$50:$Q$61</c:f>
              <c:numCache>
                <c:formatCode>General</c:formatCode>
                <c:ptCount val="12"/>
                <c:pt idx="0">
                  <c:v>0.99999349999999998</c:v>
                </c:pt>
                <c:pt idx="1">
                  <c:v>0.96690080000000533</c:v>
                </c:pt>
                <c:pt idx="2">
                  <c:v>0.95439909999999994</c:v>
                </c:pt>
                <c:pt idx="3">
                  <c:v>0.95278750000000001</c:v>
                </c:pt>
                <c:pt idx="4">
                  <c:v>0.95608130000000002</c:v>
                </c:pt>
                <c:pt idx="5">
                  <c:v>0.96062410000000065</c:v>
                </c:pt>
                <c:pt idx="6">
                  <c:v>0.96439480000000477</c:v>
                </c:pt>
                <c:pt idx="7">
                  <c:v>0.96653929999999999</c:v>
                </c:pt>
                <c:pt idx="8">
                  <c:v>0.96697010000000005</c:v>
                </c:pt>
                <c:pt idx="9">
                  <c:v>0.96602090000000063</c:v>
                </c:pt>
                <c:pt idx="10">
                  <c:v>0.9641826</c:v>
                </c:pt>
                <c:pt idx="11">
                  <c:v>0.96193410000000001</c:v>
                </c:pt>
              </c:numCache>
            </c:numRef>
          </c:val>
        </c:ser>
        <c:marker val="1"/>
        <c:axId val="139367552"/>
        <c:axId val="139369088"/>
      </c:lineChart>
      <c:catAx>
        <c:axId val="139367552"/>
        <c:scaling>
          <c:orientation val="minMax"/>
        </c:scaling>
        <c:axPos val="b"/>
        <c:numFmt formatCode="General" sourceLinked="1"/>
        <c:tickLblPos val="nextTo"/>
        <c:crossAx val="139369088"/>
        <c:crosses val="autoZero"/>
        <c:auto val="1"/>
        <c:lblAlgn val="ctr"/>
        <c:lblOffset val="100"/>
      </c:catAx>
      <c:valAx>
        <c:axId val="139369088"/>
        <c:scaling>
          <c:orientation val="minMax"/>
          <c:min val="0.8"/>
        </c:scaling>
        <c:axPos val="l"/>
        <c:majorGridlines/>
        <c:numFmt formatCode="General" sourceLinked="1"/>
        <c:tickLblPos val="nextTo"/>
        <c:crossAx val="1393675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E4E5E6!$B$2</c:f>
              <c:strCache>
                <c:ptCount val="1"/>
                <c:pt idx="0">
                  <c:v>XL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grus!$A$50:$A$61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E4E5E6!$B$50:$B$61</c:f>
              <c:numCache>
                <c:formatCode>General</c:formatCode>
                <c:ptCount val="12"/>
                <c:pt idx="0">
                  <c:v>0.99999950000000004</c:v>
                </c:pt>
                <c:pt idx="1">
                  <c:v>1.02858</c:v>
                </c:pt>
                <c:pt idx="2">
                  <c:v>1.048468</c:v>
                </c:pt>
                <c:pt idx="3">
                  <c:v>1.0627450000000001</c:v>
                </c:pt>
                <c:pt idx="4">
                  <c:v>1.0730580000000001</c:v>
                </c:pt>
                <c:pt idx="5">
                  <c:v>1.080541</c:v>
                </c:pt>
                <c:pt idx="6">
                  <c:v>1.086004</c:v>
                </c:pt>
                <c:pt idx="7">
                  <c:v>1.0900289999999999</c:v>
                </c:pt>
                <c:pt idx="8">
                  <c:v>1.0930309999999999</c:v>
                </c:pt>
                <c:pt idx="9">
                  <c:v>1.095305</c:v>
                </c:pt>
                <c:pt idx="10">
                  <c:v>1.0970599999999999</c:v>
                </c:pt>
                <c:pt idx="11">
                  <c:v>1.0984449999999999</c:v>
                </c:pt>
              </c:numCache>
            </c:numRef>
          </c:val>
        </c:ser>
        <c:ser>
          <c:idx val="1"/>
          <c:order val="1"/>
          <c:tx>
            <c:strRef>
              <c:f>E4E5E6!$C$2</c:f>
              <c:strCache>
                <c:ptCount val="1"/>
                <c:pt idx="0">
                  <c:v>XX Dollar Pegged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grus!$A$50:$A$61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E4E5E6!$C$50:$C$61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E4E5E6!$D$2</c:f>
              <c:strCache>
                <c:ptCount val="1"/>
                <c:pt idx="0">
                  <c:v>LL Floating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grus!$A$50:$A$61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E4E5E6!$D$50:$D$61</c:f>
              <c:numCache>
                <c:formatCode>General</c:formatCode>
                <c:ptCount val="12"/>
                <c:pt idx="0">
                  <c:v>0.99999890000000002</c:v>
                </c:pt>
                <c:pt idx="1">
                  <c:v>1.0190029999999999</c:v>
                </c:pt>
                <c:pt idx="2">
                  <c:v>1.0321659999999999</c:v>
                </c:pt>
                <c:pt idx="3">
                  <c:v>1.041587</c:v>
                </c:pt>
                <c:pt idx="4">
                  <c:v>1.0483769999999999</c:v>
                </c:pt>
                <c:pt idx="5">
                  <c:v>1.0532949999999881</c:v>
                </c:pt>
                <c:pt idx="6">
                  <c:v>1.05688</c:v>
                </c:pt>
                <c:pt idx="7">
                  <c:v>1.059518</c:v>
                </c:pt>
                <c:pt idx="8">
                  <c:v>1.061483</c:v>
                </c:pt>
                <c:pt idx="9">
                  <c:v>1.0629689999999998</c:v>
                </c:pt>
                <c:pt idx="10">
                  <c:v>1.0641149999999999</c:v>
                </c:pt>
                <c:pt idx="11">
                  <c:v>1.0650170000000001</c:v>
                </c:pt>
              </c:numCache>
            </c:numRef>
          </c:val>
        </c:ser>
        <c:ser>
          <c:idx val="3"/>
          <c:order val="3"/>
          <c:tx>
            <c:strRef>
              <c:f>E4E5E6!$E$2</c:f>
              <c:strCache>
                <c:ptCount val="1"/>
                <c:pt idx="0">
                  <c:v>LX Yuan Area</c:v>
                </c:pt>
              </c:strCache>
            </c:strRef>
          </c:tx>
          <c:marker>
            <c:symbol val="none"/>
          </c:marker>
          <c:cat>
            <c:numRef>
              <c:f>grus!$A$50:$A$61</c:f>
              <c:numCache>
                <c:formatCode>General</c:formatCode>
                <c:ptCount val="12"/>
                <c:pt idx="0">
                  <c:v>49</c:v>
                </c:pt>
                <c:pt idx="1">
                  <c:v>50</c:v>
                </c:pt>
                <c:pt idx="2">
                  <c:v>51</c:v>
                </c:pt>
                <c:pt idx="3">
                  <c:v>52</c:v>
                </c:pt>
                <c:pt idx="4">
                  <c:v>53</c:v>
                </c:pt>
                <c:pt idx="5">
                  <c:v>54</c:v>
                </c:pt>
                <c:pt idx="6">
                  <c:v>55</c:v>
                </c:pt>
                <c:pt idx="7">
                  <c:v>56</c:v>
                </c:pt>
                <c:pt idx="8">
                  <c:v>57</c:v>
                </c:pt>
                <c:pt idx="9">
                  <c:v>58</c:v>
                </c:pt>
                <c:pt idx="10">
                  <c:v>59</c:v>
                </c:pt>
                <c:pt idx="11">
                  <c:v>60</c:v>
                </c:pt>
              </c:numCache>
            </c:numRef>
          </c:cat>
          <c:val>
            <c:numRef>
              <c:f>E4E5E6!$E$50:$E$61</c:f>
              <c:numCache>
                <c:formatCode>General</c:formatCode>
                <c:ptCount val="12"/>
                <c:pt idx="0">
                  <c:v>0.99999890000000002</c:v>
                </c:pt>
                <c:pt idx="1">
                  <c:v>0.94654749999999999</c:v>
                </c:pt>
                <c:pt idx="2">
                  <c:v>0.91284520000000569</c:v>
                </c:pt>
                <c:pt idx="3">
                  <c:v>0.8903835999999935</c:v>
                </c:pt>
                <c:pt idx="4">
                  <c:v>0.87509380000000614</c:v>
                </c:pt>
                <c:pt idx="5">
                  <c:v>0.86453360000000001</c:v>
                </c:pt>
                <c:pt idx="6">
                  <c:v>0.85713919999999999</c:v>
                </c:pt>
                <c:pt idx="7">
                  <c:v>0.85188430000000004</c:v>
                </c:pt>
                <c:pt idx="8">
                  <c:v>0.84808600000000001</c:v>
                </c:pt>
                <c:pt idx="9">
                  <c:v>0.84528530000000002</c:v>
                </c:pt>
                <c:pt idx="10">
                  <c:v>0.84317130000000062</c:v>
                </c:pt>
                <c:pt idx="11">
                  <c:v>0.84153219999999385</c:v>
                </c:pt>
              </c:numCache>
            </c:numRef>
          </c:val>
        </c:ser>
        <c:ser>
          <c:idx val="4"/>
          <c:order val="4"/>
          <c:tx>
            <c:strRef>
              <c:f>E4E5E6!$F$2</c:f>
              <c:strCache>
                <c:ptCount val="1"/>
                <c:pt idx="0">
                  <c:v>XA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E4E5E6!$F$50:$F$61</c:f>
              <c:numCache>
                <c:formatCode>General</c:formatCode>
                <c:ptCount val="12"/>
                <c:pt idx="0">
                  <c:v>1.000022</c:v>
                </c:pt>
                <c:pt idx="1">
                  <c:v>1.006675</c:v>
                </c:pt>
                <c:pt idx="2">
                  <c:v>1.0177149999999902</c:v>
                </c:pt>
                <c:pt idx="3">
                  <c:v>1.031358</c:v>
                </c:pt>
                <c:pt idx="4">
                  <c:v>1.046135</c:v>
                </c:pt>
                <c:pt idx="5">
                  <c:v>1.0608689999999998</c:v>
                </c:pt>
                <c:pt idx="6">
                  <c:v>1.074667</c:v>
                </c:pt>
                <c:pt idx="7">
                  <c:v>1.086908</c:v>
                </c:pt>
                <c:pt idx="8">
                  <c:v>1.097213</c:v>
                </c:pt>
                <c:pt idx="9">
                  <c:v>1.1054139999999999</c:v>
                </c:pt>
                <c:pt idx="10">
                  <c:v>1.1115170000000001</c:v>
                </c:pt>
                <c:pt idx="11">
                  <c:v>1.115656</c:v>
                </c:pt>
              </c:numCache>
            </c:numRef>
          </c:val>
        </c:ser>
        <c:ser>
          <c:idx val="5"/>
          <c:order val="5"/>
          <c:tx>
            <c:strRef>
              <c:f>E4E5E6!$G$2</c:f>
              <c:strCache>
                <c:ptCount val="1"/>
                <c:pt idx="0">
                  <c:v>AL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E4E5E6!$G$50:$G$61</c:f>
              <c:numCache>
                <c:formatCode>General</c:formatCode>
                <c:ptCount val="12"/>
                <c:pt idx="0">
                  <c:v>1.000013</c:v>
                </c:pt>
                <c:pt idx="1">
                  <c:v>1.026859</c:v>
                </c:pt>
                <c:pt idx="2">
                  <c:v>1.0436779999999999</c:v>
                </c:pt>
                <c:pt idx="3">
                  <c:v>1.0539439999999998</c:v>
                </c:pt>
                <c:pt idx="4">
                  <c:v>1.0596899999999998</c:v>
                </c:pt>
                <c:pt idx="5">
                  <c:v>1.0624020000000001</c:v>
                </c:pt>
                <c:pt idx="6">
                  <c:v>1.063188</c:v>
                </c:pt>
                <c:pt idx="7">
                  <c:v>1.062862</c:v>
                </c:pt>
                <c:pt idx="8">
                  <c:v>1.0620039999999999</c:v>
                </c:pt>
                <c:pt idx="9">
                  <c:v>1.0610120000000001</c:v>
                </c:pt>
                <c:pt idx="10">
                  <c:v>1.060144</c:v>
                </c:pt>
                <c:pt idx="11">
                  <c:v>1.0595489999999999</c:v>
                </c:pt>
              </c:numCache>
            </c:numRef>
          </c:val>
        </c:ser>
        <c:ser>
          <c:idx val="6"/>
          <c:order val="6"/>
          <c:tx>
            <c:strRef>
              <c:f>E4E5E6!$H$2</c:f>
              <c:strCache>
                <c:ptCount val="1"/>
                <c:pt idx="0">
                  <c:v>AX Yuan Area</c:v>
                </c:pt>
              </c:strCache>
            </c:strRef>
          </c:tx>
          <c:marker>
            <c:symbol val="none"/>
          </c:marker>
          <c:val>
            <c:numRef>
              <c:f>E4E5E6!$H$50:$H$61</c:f>
              <c:numCache>
                <c:formatCode>General</c:formatCode>
                <c:ptCount val="12"/>
                <c:pt idx="0">
                  <c:v>1.00004</c:v>
                </c:pt>
                <c:pt idx="1">
                  <c:v>0.99298399999999465</c:v>
                </c:pt>
                <c:pt idx="2">
                  <c:v>0.98056739999998932</c:v>
                </c:pt>
                <c:pt idx="3">
                  <c:v>0.9641885</c:v>
                </c:pt>
                <c:pt idx="4">
                  <c:v>0.94520309999999996</c:v>
                </c:pt>
                <c:pt idx="5">
                  <c:v>0.92486959999999996</c:v>
                </c:pt>
                <c:pt idx="6">
                  <c:v>0.90429789999999999</c:v>
                </c:pt>
                <c:pt idx="7">
                  <c:v>0.88441679999999145</c:v>
                </c:pt>
                <c:pt idx="8">
                  <c:v>0.86595940000000615</c:v>
                </c:pt>
                <c:pt idx="9">
                  <c:v>0.84946229999999956</c:v>
                </c:pt>
                <c:pt idx="10">
                  <c:v>0.83527750000000001</c:v>
                </c:pt>
                <c:pt idx="11">
                  <c:v>0.82359079999999996</c:v>
                </c:pt>
              </c:numCache>
            </c:numRef>
          </c:val>
        </c:ser>
        <c:ser>
          <c:idx val="7"/>
          <c:order val="7"/>
          <c:tx>
            <c:strRef>
              <c:f>E4E5E6!$I$2</c:f>
              <c:strCache>
                <c:ptCount val="1"/>
                <c:pt idx="0">
                  <c:v>LA Yuan Bloc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val>
            <c:numRef>
              <c:f>E4E5E6!$I$50:$I$61</c:f>
              <c:numCache>
                <c:formatCode>General</c:formatCode>
                <c:ptCount val="12"/>
                <c:pt idx="0">
                  <c:v>0.99998709999999957</c:v>
                </c:pt>
                <c:pt idx="1">
                  <c:v>0.97811420000000004</c:v>
                </c:pt>
                <c:pt idx="2">
                  <c:v>0.98243729999999385</c:v>
                </c:pt>
                <c:pt idx="3">
                  <c:v>0.99978489999999998</c:v>
                </c:pt>
                <c:pt idx="4">
                  <c:v>1.0214779999999999</c:v>
                </c:pt>
                <c:pt idx="5">
                  <c:v>1.0418239999999876</c:v>
                </c:pt>
                <c:pt idx="6">
                  <c:v>1.0575989999999904</c:v>
                </c:pt>
                <c:pt idx="7">
                  <c:v>1.0676309999999998</c:v>
                </c:pt>
                <c:pt idx="8">
                  <c:v>1.072238</c:v>
                </c:pt>
                <c:pt idx="9">
                  <c:v>1.0725769999999999</c:v>
                </c:pt>
                <c:pt idx="10">
                  <c:v>1.0700810000000001</c:v>
                </c:pt>
                <c:pt idx="11">
                  <c:v>1.0660810000000001</c:v>
                </c:pt>
              </c:numCache>
            </c:numRef>
          </c:val>
        </c:ser>
        <c:marker val="1"/>
        <c:axId val="121139200"/>
        <c:axId val="121140736"/>
      </c:lineChart>
      <c:catAx>
        <c:axId val="121139200"/>
        <c:scaling>
          <c:orientation val="minMax"/>
        </c:scaling>
        <c:axPos val="b"/>
        <c:numFmt formatCode="General" sourceLinked="1"/>
        <c:tickLblPos val="nextTo"/>
        <c:crossAx val="121140736"/>
        <c:crosses val="autoZero"/>
        <c:auto val="1"/>
        <c:lblAlgn val="ctr"/>
        <c:lblOffset val="100"/>
      </c:catAx>
      <c:valAx>
        <c:axId val="121140736"/>
        <c:scaling>
          <c:orientation val="minMax"/>
          <c:min val="0.8"/>
        </c:scaling>
        <c:axPos val="l"/>
        <c:majorGridlines/>
        <c:numFmt formatCode="General" sourceLinked="1"/>
        <c:tickLblPos val="nextTo"/>
        <c:crossAx val="1211392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3EDB8-3016-4F1F-A07B-876993D041BC}" type="datetimeFigureOut">
              <a:rPr lang="fr-FR" smtClean="0"/>
              <a:pPr/>
              <a:t>05/03/2016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958E2-7965-45EF-A134-801C222A2E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EU and East </a:t>
            </a:r>
            <a:r>
              <a:rPr lang="fr-FR" sz="3600" dirty="0" err="1" smtClean="0"/>
              <a:t>Asia</a:t>
            </a:r>
            <a:r>
              <a:rPr lang="fr-FR" sz="3600" dirty="0" smtClean="0"/>
              <a:t> </a:t>
            </a:r>
            <a:r>
              <a:rPr lang="fr-FR" sz="3600" dirty="0" err="1" smtClean="0"/>
              <a:t>integration</a:t>
            </a:r>
            <a:r>
              <a:rPr lang="fr-FR" sz="3600" dirty="0" smtClean="0"/>
              <a:t>: </a:t>
            </a:r>
            <a:br>
              <a:rPr lang="fr-FR" sz="3600" dirty="0" smtClean="0"/>
            </a:br>
            <a:r>
              <a:rPr lang="fr-FR" sz="3600" dirty="0" err="1" smtClean="0"/>
              <a:t>lessons</a:t>
            </a:r>
            <a:r>
              <a:rPr lang="fr-FR" sz="3600" dirty="0" smtClean="0"/>
              <a:t> </a:t>
            </a:r>
            <a:r>
              <a:rPr lang="fr-FR" sz="3600" dirty="0" err="1" smtClean="0"/>
              <a:t>from</a:t>
            </a:r>
            <a:r>
              <a:rPr lang="fr-FR" sz="3600" dirty="0" smtClean="0"/>
              <a:t> a comparative </a:t>
            </a:r>
            <a:r>
              <a:rPr lang="fr-FR" sz="3600" dirty="0" err="1" smtClean="0"/>
              <a:t>analysis</a:t>
            </a:r>
            <a:r>
              <a:rPr lang="fr-FR" sz="3600" dirty="0" smtClean="0"/>
              <a:t> of </a:t>
            </a:r>
            <a:r>
              <a:rPr lang="fr-FR" sz="3600" dirty="0" err="1" smtClean="0"/>
              <a:t>monetary</a:t>
            </a:r>
            <a:r>
              <a:rPr lang="fr-FR" sz="3600" dirty="0" smtClean="0"/>
              <a:t> </a:t>
            </a:r>
            <a:r>
              <a:rPr lang="fr-FR" sz="3600" dirty="0" err="1" smtClean="0"/>
              <a:t>regimes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Jacques </a:t>
            </a:r>
            <a:r>
              <a:rPr lang="fr-FR" dirty="0" err="1" smtClean="0"/>
              <a:t>Mazier</a:t>
            </a:r>
            <a:endParaRPr lang="fr-FR" dirty="0" smtClean="0"/>
          </a:p>
          <a:p>
            <a:r>
              <a:rPr lang="fr-FR" dirty="0" smtClean="0"/>
              <a:t>(CEPN-CNRS, </a:t>
            </a:r>
            <a:r>
              <a:rPr lang="fr-FR" dirty="0" err="1" smtClean="0"/>
              <a:t>University</a:t>
            </a:r>
            <a:r>
              <a:rPr lang="fr-FR" dirty="0" smtClean="0"/>
              <a:t> Paris 13 Sorbonne Paris Cité)</a:t>
            </a:r>
          </a:p>
          <a:p>
            <a:r>
              <a:rPr lang="fr-FR" b="1" dirty="0" smtClean="0"/>
              <a:t>Central Institute for </a:t>
            </a:r>
            <a:r>
              <a:rPr lang="fr-FR" b="1" dirty="0" err="1" smtClean="0"/>
              <a:t>Economic</a:t>
            </a:r>
            <a:r>
              <a:rPr lang="fr-FR" b="1" dirty="0" smtClean="0"/>
              <a:t> Management</a:t>
            </a:r>
          </a:p>
          <a:p>
            <a:r>
              <a:rPr lang="fr-FR" b="1" dirty="0" smtClean="0"/>
              <a:t>Hanoi, 11 March 2016</a:t>
            </a:r>
            <a:endParaRPr lang="fr-F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four country SFC model 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/>
              <a:t>East </a:t>
            </a:r>
            <a:r>
              <a:rPr lang="fr-FR" b="1" dirty="0" err="1" smtClean="0"/>
              <a:t>Asia</a:t>
            </a:r>
            <a:r>
              <a:rPr lang="fr-FR" b="1" dirty="0" smtClean="0"/>
              <a:t> 2nd </a:t>
            </a:r>
            <a:r>
              <a:rPr lang="fr-FR" b="1" dirty="0" err="1" smtClean="0"/>
              <a:t>generation</a:t>
            </a:r>
            <a:r>
              <a:rPr lang="fr-FR" b="1" dirty="0" smtClean="0"/>
              <a:t> model: ACU </a:t>
            </a:r>
            <a:r>
              <a:rPr lang="fr-FR" b="1" dirty="0" err="1" smtClean="0"/>
              <a:t>regimes</a:t>
            </a:r>
            <a:r>
              <a:rPr lang="fr-FR" b="1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China/</a:t>
            </a:r>
            <a:r>
              <a:rPr lang="fr-FR" dirty="0" err="1" smtClean="0"/>
              <a:t>Japan</a:t>
            </a:r>
            <a:r>
              <a:rPr lang="fr-FR" dirty="0" smtClean="0"/>
              <a:t>/EA/</a:t>
            </a:r>
            <a:r>
              <a:rPr lang="fr-FR" dirty="0" err="1" smtClean="0"/>
              <a:t>RoW</a:t>
            </a:r>
            <a:endParaRPr lang="fr-FR" dirty="0" smtClean="0"/>
          </a:p>
          <a:p>
            <a:r>
              <a:rPr lang="fr-FR" dirty="0" err="1" smtClean="0"/>
              <a:t>Current</a:t>
            </a:r>
            <a:r>
              <a:rPr lang="fr-FR" dirty="0" smtClean="0"/>
              <a:t> situation </a:t>
            </a:r>
            <a:r>
              <a:rPr lang="fr-FR" dirty="0" err="1" smtClean="0"/>
              <a:t>with</a:t>
            </a:r>
            <a:r>
              <a:rPr lang="fr-FR" dirty="0" smtClean="0"/>
              <a:t> yuan/$ </a:t>
            </a:r>
            <a:r>
              <a:rPr lang="fr-FR" dirty="0" err="1" smtClean="0"/>
              <a:t>fixed</a:t>
            </a:r>
            <a:r>
              <a:rPr lang="fr-FR" dirty="0" smtClean="0"/>
              <a:t> or </a:t>
            </a:r>
            <a:r>
              <a:rPr lang="fr-FR" dirty="0" err="1" smtClean="0"/>
              <a:t>managed</a:t>
            </a:r>
            <a:r>
              <a:rPr lang="fr-FR" dirty="0" smtClean="0"/>
              <a:t>, yen and EA </a:t>
            </a:r>
            <a:r>
              <a:rPr lang="fr-FR" dirty="0" err="1" smtClean="0"/>
              <a:t>floating</a:t>
            </a:r>
            <a:r>
              <a:rPr lang="fr-FR" dirty="0" smtClean="0"/>
              <a:t> /$ (</a:t>
            </a:r>
            <a:r>
              <a:rPr lang="fr-FR" dirty="0" err="1" smtClean="0"/>
              <a:t>regimes</a:t>
            </a:r>
            <a:r>
              <a:rPr lang="fr-FR" dirty="0" smtClean="0"/>
              <a:t> XL or AL)</a:t>
            </a:r>
          </a:p>
          <a:p>
            <a:r>
              <a:rPr lang="fr-FR" dirty="0" smtClean="0"/>
              <a:t>ACU </a:t>
            </a:r>
            <a:r>
              <a:rPr lang="fr-FR" dirty="0" err="1" smtClean="0"/>
              <a:t>regimes</a:t>
            </a:r>
            <a:r>
              <a:rPr lang="fr-FR" dirty="0" smtClean="0"/>
              <a:t>, yuan/$ </a:t>
            </a:r>
            <a:r>
              <a:rPr lang="fr-FR" dirty="0" err="1" smtClean="0"/>
              <a:t>floating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yen and EA </a:t>
            </a:r>
            <a:r>
              <a:rPr lang="fr-FR" dirty="0" err="1" smtClean="0"/>
              <a:t>fixed</a:t>
            </a:r>
            <a:r>
              <a:rPr lang="fr-FR" dirty="0" smtClean="0"/>
              <a:t> but </a:t>
            </a:r>
            <a:r>
              <a:rPr lang="fr-FR" dirty="0" err="1" smtClean="0"/>
              <a:t>adjsutable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ACU (</a:t>
            </a:r>
            <a:r>
              <a:rPr lang="fr-FR" dirty="0" err="1" smtClean="0"/>
              <a:t>currency</a:t>
            </a:r>
            <a:r>
              <a:rPr lang="fr-FR" dirty="0" smtClean="0"/>
              <a:t> basket of yen, yuan, EA); ACU </a:t>
            </a:r>
            <a:r>
              <a:rPr lang="fr-FR" dirty="0" err="1" smtClean="0"/>
              <a:t>without</a:t>
            </a:r>
            <a:r>
              <a:rPr lang="fr-FR" dirty="0" smtClean="0"/>
              <a:t> yen; ACU </a:t>
            </a:r>
            <a:r>
              <a:rPr lang="fr-FR" dirty="0" err="1" smtClean="0"/>
              <a:t>without</a:t>
            </a:r>
            <a:r>
              <a:rPr lang="fr-FR" dirty="0" smtClean="0"/>
              <a:t> yuan</a:t>
            </a:r>
          </a:p>
          <a:p>
            <a:r>
              <a:rPr lang="fr-FR" dirty="0" smtClean="0"/>
              <a:t>ACU </a:t>
            </a:r>
            <a:r>
              <a:rPr lang="fr-FR" dirty="0" err="1" smtClean="0"/>
              <a:t>bancor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ACU </a:t>
            </a:r>
            <a:r>
              <a:rPr lang="fr-FR" dirty="0" err="1" smtClean="0"/>
              <a:t>bancor</a:t>
            </a:r>
            <a:r>
              <a:rPr lang="fr-FR" dirty="0" smtClean="0"/>
              <a:t> as </a:t>
            </a:r>
            <a:r>
              <a:rPr lang="fr-FR" dirty="0" err="1" smtClean="0"/>
              <a:t>currency</a:t>
            </a:r>
            <a:r>
              <a:rPr lang="fr-FR" dirty="0" smtClean="0"/>
              <a:t> basket, Clearing Union , yen and EA </a:t>
            </a:r>
            <a:r>
              <a:rPr lang="fr-FR" dirty="0" err="1" smtClean="0"/>
              <a:t>floating</a:t>
            </a:r>
            <a:r>
              <a:rPr lang="fr-FR" dirty="0" smtClean="0"/>
              <a:t>/$ but </a:t>
            </a:r>
            <a:r>
              <a:rPr lang="fr-FR" dirty="0" err="1" smtClean="0"/>
              <a:t>pegged</a:t>
            </a:r>
            <a:r>
              <a:rPr lang="fr-FR" dirty="0" smtClean="0"/>
              <a:t> to the ACU </a:t>
            </a:r>
            <a:r>
              <a:rPr lang="fr-FR" dirty="0" err="1" smtClean="0"/>
              <a:t>bancor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fixed</a:t>
            </a:r>
            <a:r>
              <a:rPr lang="fr-FR" dirty="0" smtClean="0"/>
              <a:t> but </a:t>
            </a:r>
            <a:r>
              <a:rPr lang="fr-FR" dirty="0" err="1" smtClean="0"/>
              <a:t>adjustable</a:t>
            </a:r>
            <a:r>
              <a:rPr lang="fr-FR" dirty="0" smtClean="0"/>
              <a:t>  ER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of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reserves</a:t>
            </a:r>
            <a:r>
              <a:rPr lang="fr-FR" dirty="0" smtClean="0"/>
              <a:t>; </a:t>
            </a:r>
            <a:r>
              <a:rPr lang="fr-FR" dirty="0" err="1" smtClean="0"/>
              <a:t>possibility</a:t>
            </a:r>
            <a:r>
              <a:rPr lang="fr-FR" dirty="0" smtClean="0"/>
              <a:t> of </a:t>
            </a:r>
            <a:r>
              <a:rPr lang="fr-FR" dirty="0" err="1" smtClean="0"/>
              <a:t>government</a:t>
            </a:r>
            <a:r>
              <a:rPr lang="fr-FR" dirty="0" smtClean="0"/>
              <a:t> </a:t>
            </a:r>
            <a:r>
              <a:rPr lang="fr-FR" dirty="0" err="1" smtClean="0"/>
              <a:t>spending</a:t>
            </a:r>
            <a:r>
              <a:rPr lang="fr-FR" dirty="0" smtClean="0"/>
              <a:t>  for surplus countries    </a:t>
            </a:r>
          </a:p>
          <a:p>
            <a:r>
              <a:rPr lang="fr-FR" dirty="0" smtClean="0"/>
              <a:t>Global ACU  as a new international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floating</a:t>
            </a:r>
            <a:r>
              <a:rPr lang="fr-FR" dirty="0" smtClean="0"/>
              <a:t>/$, yuan, yen and EA </a:t>
            </a:r>
            <a:r>
              <a:rPr lang="fr-FR" dirty="0" err="1" smtClean="0"/>
              <a:t>fixed</a:t>
            </a:r>
            <a:r>
              <a:rPr lang="fr-FR" dirty="0" smtClean="0"/>
              <a:t> but </a:t>
            </a:r>
            <a:r>
              <a:rPr lang="fr-FR" dirty="0" err="1" smtClean="0"/>
              <a:t>adjsutable</a:t>
            </a:r>
            <a:r>
              <a:rPr lang="fr-FR" dirty="0" smtClean="0"/>
              <a:t> /ACU global </a:t>
            </a:r>
            <a:r>
              <a:rPr lang="fr-FR" dirty="0" err="1" smtClean="0"/>
              <a:t>with</a:t>
            </a:r>
            <a:r>
              <a:rPr lang="fr-FR" dirty="0" smtClean="0"/>
              <a:t> Clearing Union</a:t>
            </a:r>
          </a:p>
          <a:p>
            <a:r>
              <a:rPr lang="fr-FR" dirty="0" smtClean="0"/>
              <a:t>ACU single </a:t>
            </a:r>
            <a:r>
              <a:rPr lang="fr-FR" dirty="0" err="1" smtClean="0"/>
              <a:t>currency</a:t>
            </a:r>
            <a:endParaRPr lang="fr-F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four country SFC model (5)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err="1" smtClean="0"/>
              <a:t>Illustrated</a:t>
            </a:r>
            <a:r>
              <a:rPr lang="fr-FR" dirty="0" smtClean="0"/>
              <a:t> in the case of EA </a:t>
            </a:r>
            <a:r>
              <a:rPr lang="fr-FR" dirty="0" err="1" smtClean="0"/>
              <a:t>with</a:t>
            </a:r>
            <a:r>
              <a:rPr lang="fr-FR" dirty="0" smtClean="0"/>
              <a:t> the balance </a:t>
            </a:r>
            <a:r>
              <a:rPr lang="fr-FR" dirty="0" err="1" smtClean="0"/>
              <a:t>sheet</a:t>
            </a:r>
            <a:endParaRPr lang="fr-FR" dirty="0" smtClean="0"/>
          </a:p>
          <a:p>
            <a:r>
              <a:rPr lang="fr-FR" dirty="0" err="1" smtClean="0"/>
              <a:t>Households</a:t>
            </a:r>
            <a:r>
              <a:rPr lang="fr-FR" dirty="0" smtClean="0"/>
              <a:t> consume, </a:t>
            </a:r>
            <a:r>
              <a:rPr lang="fr-FR" dirty="0" err="1" smtClean="0"/>
              <a:t>hold</a:t>
            </a:r>
            <a:r>
              <a:rPr lang="fr-FR" dirty="0" smtClean="0"/>
              <a:t> cash and </a:t>
            </a:r>
            <a:r>
              <a:rPr lang="fr-FR" dirty="0" err="1" smtClean="0"/>
              <a:t>bank</a:t>
            </a:r>
            <a:r>
              <a:rPr lang="fr-FR" dirty="0" smtClean="0"/>
              <a:t> </a:t>
            </a:r>
            <a:r>
              <a:rPr lang="fr-FR" dirty="0" err="1" smtClean="0"/>
              <a:t>deposits</a:t>
            </a:r>
            <a:r>
              <a:rPr lang="fr-FR" dirty="0" smtClean="0"/>
              <a:t>; </a:t>
            </a:r>
            <a:r>
              <a:rPr lang="fr-FR" dirty="0" err="1" smtClean="0"/>
              <a:t>firms</a:t>
            </a:r>
            <a:r>
              <a:rPr lang="fr-FR" dirty="0" smtClean="0"/>
              <a:t> finance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investments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profit and </a:t>
            </a:r>
            <a:r>
              <a:rPr lang="fr-FR" dirty="0" err="1" smtClean="0"/>
              <a:t>loans</a:t>
            </a:r>
            <a:r>
              <a:rPr lang="fr-FR" dirty="0" smtClean="0"/>
              <a:t>; </a:t>
            </a:r>
            <a:r>
              <a:rPr lang="fr-FR" dirty="0" err="1" smtClean="0"/>
              <a:t>government</a:t>
            </a:r>
            <a:r>
              <a:rPr lang="fr-FR" dirty="0" smtClean="0"/>
              <a:t> issues bonds to finance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deficit</a:t>
            </a:r>
            <a:r>
              <a:rPr lang="fr-FR" dirty="0" smtClean="0"/>
              <a:t>; </a:t>
            </a:r>
            <a:r>
              <a:rPr lang="fr-FR" dirty="0" err="1" smtClean="0"/>
              <a:t>these</a:t>
            </a:r>
            <a:r>
              <a:rPr lang="fr-FR" dirty="0" smtClean="0"/>
              <a:t> public bonds are the main international </a:t>
            </a:r>
            <a:r>
              <a:rPr lang="fr-FR" dirty="0" err="1" smtClean="0"/>
              <a:t>assets</a:t>
            </a:r>
            <a:r>
              <a:rPr lang="fr-FR" dirty="0" smtClean="0"/>
              <a:t>; </a:t>
            </a:r>
          </a:p>
          <a:p>
            <a:r>
              <a:rPr lang="fr-FR" dirty="0" smtClean="0"/>
              <a:t>Banks </a:t>
            </a:r>
            <a:r>
              <a:rPr lang="fr-FR" dirty="0" err="1" smtClean="0"/>
              <a:t>supply</a:t>
            </a:r>
            <a:r>
              <a:rPr lang="fr-FR" dirty="0" smtClean="0"/>
              <a:t> </a:t>
            </a:r>
            <a:r>
              <a:rPr lang="fr-FR" dirty="0" err="1" smtClean="0"/>
              <a:t>credit</a:t>
            </a:r>
            <a:r>
              <a:rPr lang="fr-FR" dirty="0" smtClean="0"/>
              <a:t> to </a:t>
            </a:r>
            <a:r>
              <a:rPr lang="fr-FR" dirty="0" err="1" smtClean="0"/>
              <a:t>firms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restriction, </a:t>
            </a:r>
            <a:r>
              <a:rPr lang="fr-FR" dirty="0" err="1" smtClean="0"/>
              <a:t>hold</a:t>
            </a:r>
            <a:r>
              <a:rPr lang="fr-FR" dirty="0" smtClean="0"/>
              <a:t> </a:t>
            </a:r>
            <a:r>
              <a:rPr lang="fr-FR" dirty="0" err="1" smtClean="0"/>
              <a:t>domestic</a:t>
            </a:r>
            <a:r>
              <a:rPr lang="fr-FR" dirty="0" smtClean="0"/>
              <a:t> or </a:t>
            </a:r>
            <a:r>
              <a:rPr lang="fr-FR" dirty="0" err="1" smtClean="0"/>
              <a:t>foreign</a:t>
            </a:r>
            <a:r>
              <a:rPr lang="fr-FR" dirty="0" smtClean="0"/>
              <a:t> bonds; CB </a:t>
            </a:r>
            <a:r>
              <a:rPr lang="fr-FR" dirty="0" err="1" smtClean="0"/>
              <a:t>can</a:t>
            </a:r>
            <a:r>
              <a:rPr lang="fr-FR" dirty="0" smtClean="0"/>
              <a:t> refinance </a:t>
            </a:r>
            <a:r>
              <a:rPr lang="fr-FR" dirty="0" err="1" smtClean="0"/>
              <a:t>banks</a:t>
            </a:r>
            <a:r>
              <a:rPr lang="fr-FR" dirty="0" smtClean="0"/>
              <a:t>, </a:t>
            </a:r>
            <a:r>
              <a:rPr lang="fr-FR" dirty="0" err="1" smtClean="0"/>
              <a:t>holds</a:t>
            </a:r>
            <a:r>
              <a:rPr lang="fr-FR" dirty="0" smtClean="0"/>
              <a:t> </a:t>
            </a:r>
            <a:r>
              <a:rPr lang="fr-FR" dirty="0" err="1" smtClean="0"/>
              <a:t>domestic</a:t>
            </a:r>
            <a:r>
              <a:rPr lang="fr-FR" dirty="0" smtClean="0"/>
              <a:t> and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reserves</a:t>
            </a:r>
            <a:r>
              <a:rPr lang="fr-FR" dirty="0" smtClean="0"/>
              <a:t> (US bonds)</a:t>
            </a:r>
          </a:p>
          <a:p>
            <a:r>
              <a:rPr lang="fr-FR" dirty="0" smtClean="0"/>
              <a:t>International </a:t>
            </a:r>
            <a:r>
              <a:rPr lang="fr-FR" dirty="0" err="1" smtClean="0"/>
              <a:t>trade</a:t>
            </a:r>
            <a:r>
              <a:rPr lang="fr-FR" dirty="0" smtClean="0"/>
              <a:t> </a:t>
            </a:r>
            <a:r>
              <a:rPr lang="fr-FR" dirty="0" err="1" smtClean="0"/>
              <a:t>analyzed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bilateral</a:t>
            </a:r>
            <a:r>
              <a:rPr lang="fr-FR" dirty="0" smtClean="0"/>
              <a:t> imports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demand</a:t>
            </a:r>
            <a:r>
              <a:rPr lang="fr-FR" dirty="0" smtClean="0"/>
              <a:t> and </a:t>
            </a:r>
            <a:r>
              <a:rPr lang="fr-FR" dirty="0" err="1" smtClean="0"/>
              <a:t>price</a:t>
            </a:r>
            <a:r>
              <a:rPr lang="fr-FR" dirty="0" smtClean="0"/>
              <a:t> </a:t>
            </a:r>
            <a:r>
              <a:rPr lang="fr-FR" dirty="0" err="1" smtClean="0"/>
              <a:t>effects</a:t>
            </a:r>
            <a:endParaRPr lang="fr-FR" dirty="0" smtClean="0"/>
          </a:p>
          <a:p>
            <a:r>
              <a:rPr lang="fr-FR" dirty="0" err="1" smtClean="0"/>
              <a:t>Prices</a:t>
            </a:r>
            <a:r>
              <a:rPr lang="fr-FR" dirty="0" smtClean="0"/>
              <a:t> and </a:t>
            </a:r>
            <a:r>
              <a:rPr lang="fr-FR" dirty="0" err="1" smtClean="0"/>
              <a:t>interest</a:t>
            </a:r>
            <a:r>
              <a:rPr lang="fr-FR" dirty="0" smtClean="0"/>
              <a:t> rates are constant  </a:t>
            </a:r>
          </a:p>
          <a:p>
            <a:r>
              <a:rPr lang="fr-FR" dirty="0" smtClean="0"/>
              <a:t>Exchange rates </a:t>
            </a:r>
            <a:r>
              <a:rPr lang="fr-FR" dirty="0" err="1" smtClean="0"/>
              <a:t>determined</a:t>
            </a:r>
            <a:r>
              <a:rPr lang="fr-FR" dirty="0" smtClean="0"/>
              <a:t> by </a:t>
            </a:r>
            <a:r>
              <a:rPr lang="fr-FR" dirty="0" err="1" smtClean="0"/>
              <a:t>supply</a:t>
            </a:r>
            <a:r>
              <a:rPr lang="fr-FR" dirty="0" smtClean="0"/>
              <a:t>/</a:t>
            </a:r>
            <a:r>
              <a:rPr lang="fr-FR" dirty="0" err="1" smtClean="0"/>
              <a:t>demand</a:t>
            </a:r>
            <a:r>
              <a:rPr lang="fr-FR" dirty="0" smtClean="0"/>
              <a:t> of bonds on the </a:t>
            </a:r>
            <a:r>
              <a:rPr lang="fr-FR" dirty="0" err="1" smtClean="0"/>
              <a:t>relevent</a:t>
            </a:r>
            <a:r>
              <a:rPr lang="fr-FR" dirty="0" smtClean="0"/>
              <a:t> </a:t>
            </a:r>
            <a:r>
              <a:rPr lang="fr-FR" dirty="0" err="1" smtClean="0"/>
              <a:t>market</a:t>
            </a:r>
            <a:r>
              <a:rPr lang="fr-FR" dirty="0" smtClean="0"/>
              <a:t> (</a:t>
            </a:r>
            <a:r>
              <a:rPr lang="fr-FR" dirty="0" err="1" smtClean="0"/>
              <a:t>equivalent</a:t>
            </a:r>
            <a:r>
              <a:rPr lang="fr-FR" dirty="0" smtClean="0"/>
              <a:t> to confrontation of </a:t>
            </a:r>
            <a:r>
              <a:rPr lang="fr-FR" dirty="0" err="1" smtClean="0"/>
              <a:t>flows</a:t>
            </a:r>
            <a:r>
              <a:rPr lang="fr-FR" dirty="0" smtClean="0"/>
              <a:t> in and out); or </a:t>
            </a:r>
            <a:r>
              <a:rPr lang="fr-FR" dirty="0" err="1" smtClean="0"/>
              <a:t>fixed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criteria</a:t>
            </a:r>
            <a:r>
              <a:rPr lang="fr-FR" dirty="0" smtClean="0"/>
              <a:t> of </a:t>
            </a:r>
            <a:r>
              <a:rPr lang="fr-FR" dirty="0" err="1" smtClean="0"/>
              <a:t>adjustment</a:t>
            </a:r>
            <a:r>
              <a:rPr lang="fr-FR" dirty="0" smtClean="0"/>
              <a:t> </a:t>
            </a:r>
            <a:r>
              <a:rPr lang="fr-FR" dirty="0" err="1" smtClean="0"/>
              <a:t>based</a:t>
            </a:r>
            <a:r>
              <a:rPr lang="fr-FR" dirty="0" smtClean="0"/>
              <a:t> on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(or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reserves</a:t>
            </a:r>
            <a:r>
              <a:rPr lang="fr-FR" dirty="0" smtClean="0"/>
              <a:t> in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variants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East </a:t>
            </a:r>
            <a:r>
              <a:rPr lang="fr-FR" dirty="0" err="1" smtClean="0"/>
              <a:t>Asia</a:t>
            </a:r>
            <a:r>
              <a:rPr lang="fr-FR" dirty="0" smtClean="0"/>
              <a:t> balance </a:t>
            </a:r>
            <a:r>
              <a:rPr lang="fr-FR" dirty="0" err="1" smtClean="0"/>
              <a:t>sheet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Households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Firms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Govt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Banks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Capital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Cash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 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Reserves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 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Advances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 A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Deposits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-M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Bills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BcbUSEA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BbUSEA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BbRWEA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BbCHEA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-BEA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BcbEAEA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BbEAEA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Loans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Balance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</a:t>
                      </a:r>
                      <a:r>
                        <a:rPr lang="fr-FR" dirty="0" err="1" smtClean="0"/>
                        <a:t>Vh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-Vf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</a:t>
                      </a:r>
                      <a:r>
                        <a:rPr lang="fr-FR" dirty="0" err="1" smtClean="0"/>
                        <a:t>Vg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3.</a:t>
            </a:r>
            <a:r>
              <a:rPr lang="fr-FR" sz="2800" dirty="0" smtClean="0"/>
              <a:t> </a:t>
            </a:r>
            <a:r>
              <a:rPr lang="fr-FR" sz="2800" b="1" dirty="0" smtClean="0"/>
              <a:t>EU </a:t>
            </a:r>
            <a:r>
              <a:rPr lang="fr-FR" sz="2800" b="1" dirty="0" err="1" smtClean="0"/>
              <a:t>monetary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regimes</a:t>
            </a:r>
            <a:r>
              <a:rPr lang="fr-FR" sz="2800" b="1" dirty="0" smtClean="0"/>
              <a:t>: </a:t>
            </a:r>
            <a:r>
              <a:rPr lang="fr-FR" sz="2800" b="1" dirty="0" err="1" smtClean="0"/>
              <a:t>lessons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from</a:t>
            </a:r>
            <a:r>
              <a:rPr lang="fr-FR" sz="2800" b="1" dirty="0" smtClean="0"/>
              <a:t> simulations</a:t>
            </a:r>
            <a:br>
              <a:rPr lang="fr-FR" sz="2800" b="1" dirty="0" smtClean="0"/>
            </a:b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dirty="0" err="1" smtClean="0"/>
              <a:t>Current</a:t>
            </a:r>
            <a:r>
              <a:rPr lang="fr-FR" b="1" dirty="0" smtClean="0"/>
              <a:t> system (euro)</a:t>
            </a:r>
            <a:r>
              <a:rPr lang="fr-FR" dirty="0" smtClean="0"/>
              <a:t> </a:t>
            </a:r>
            <a:r>
              <a:rPr lang="fr-FR" dirty="0" err="1" smtClean="0"/>
              <a:t>characterized</a:t>
            </a:r>
            <a:r>
              <a:rPr lang="fr-FR" dirty="0" smtClean="0"/>
              <a:t> by </a:t>
            </a:r>
            <a:r>
              <a:rPr lang="fr-FR" dirty="0" err="1" smtClean="0"/>
              <a:t>overvaluation</a:t>
            </a:r>
            <a:r>
              <a:rPr lang="fr-FR" dirty="0" smtClean="0"/>
              <a:t> of South euro and </a:t>
            </a:r>
            <a:r>
              <a:rPr lang="fr-FR" dirty="0" err="1" smtClean="0"/>
              <a:t>undervaluation</a:t>
            </a:r>
            <a:r>
              <a:rPr lang="fr-FR" dirty="0" smtClean="0"/>
              <a:t> of </a:t>
            </a:r>
            <a:r>
              <a:rPr lang="fr-FR" dirty="0" err="1" smtClean="0"/>
              <a:t>North</a:t>
            </a:r>
            <a:r>
              <a:rPr lang="fr-FR" dirty="0" smtClean="0"/>
              <a:t> euro </a:t>
            </a:r>
            <a:r>
              <a:rPr lang="fr-FR" dirty="0" err="1" smtClean="0"/>
              <a:t>represented</a:t>
            </a:r>
            <a:r>
              <a:rPr lang="fr-FR" dirty="0" smtClean="0"/>
              <a:t> by a </a:t>
            </a:r>
            <a:r>
              <a:rPr lang="fr-FR" dirty="0" err="1" smtClean="0"/>
              <a:t>loss</a:t>
            </a:r>
            <a:r>
              <a:rPr lang="fr-FR" dirty="0" smtClean="0"/>
              <a:t> of </a:t>
            </a:r>
            <a:r>
              <a:rPr lang="fr-FR" dirty="0" err="1" smtClean="0"/>
              <a:t>competitiveness</a:t>
            </a:r>
            <a:r>
              <a:rPr lang="fr-FR" dirty="0" smtClean="0"/>
              <a:t> of South country (in the import </a:t>
            </a:r>
            <a:r>
              <a:rPr lang="fr-FR" dirty="0" err="1" smtClean="0"/>
              <a:t>equations</a:t>
            </a:r>
            <a:r>
              <a:rPr lang="fr-FR" dirty="0" smtClean="0"/>
              <a:t>): </a:t>
            </a:r>
            <a:r>
              <a:rPr lang="fr-FR" dirty="0" err="1" smtClean="0"/>
              <a:t>negative</a:t>
            </a:r>
            <a:r>
              <a:rPr lang="fr-FR" dirty="0" smtClean="0"/>
              <a:t> impact on SP </a:t>
            </a:r>
            <a:r>
              <a:rPr lang="fr-FR" dirty="0" err="1" smtClean="0"/>
              <a:t>trade</a:t>
            </a:r>
            <a:r>
              <a:rPr lang="fr-FR" dirty="0" smtClean="0"/>
              <a:t> balance and on SP GDP </a:t>
            </a:r>
            <a:r>
              <a:rPr lang="fr-FR" dirty="0" err="1" smtClean="0"/>
              <a:t>without</a:t>
            </a:r>
            <a:r>
              <a:rPr lang="fr-FR" dirty="0" smtClean="0"/>
              <a:t> impact on the euro; no </a:t>
            </a:r>
            <a:r>
              <a:rPr lang="fr-FR" dirty="0" err="1" smtClean="0"/>
              <a:t>mechanism</a:t>
            </a:r>
            <a:r>
              <a:rPr lang="fr-FR" dirty="0" smtClean="0"/>
              <a:t> to </a:t>
            </a:r>
            <a:r>
              <a:rPr lang="fr-FR" dirty="0" err="1" smtClean="0"/>
              <a:t>compensate</a:t>
            </a:r>
            <a:r>
              <a:rPr lang="fr-FR" dirty="0" smtClean="0"/>
              <a:t> the </a:t>
            </a:r>
            <a:r>
              <a:rPr lang="fr-FR" dirty="0" err="1" smtClean="0"/>
              <a:t>negative</a:t>
            </a:r>
            <a:r>
              <a:rPr lang="fr-FR" dirty="0" smtClean="0"/>
              <a:t> </a:t>
            </a:r>
            <a:r>
              <a:rPr lang="fr-FR" dirty="0" err="1" smtClean="0"/>
              <a:t>effect</a:t>
            </a:r>
            <a:r>
              <a:rPr lang="fr-FR" dirty="0" smtClean="0"/>
              <a:t> on </a:t>
            </a:r>
            <a:r>
              <a:rPr lang="fr-FR" dirty="0" err="1" smtClean="0"/>
              <a:t>growth</a:t>
            </a:r>
            <a:r>
              <a:rPr lang="fr-FR" dirty="0" smtClean="0"/>
              <a:t> and </a:t>
            </a:r>
            <a:r>
              <a:rPr lang="fr-FR" dirty="0" err="1" smtClean="0"/>
              <a:t>employment</a:t>
            </a:r>
            <a:endParaRPr lang="fr-FR" dirty="0" smtClean="0"/>
          </a:p>
          <a:p>
            <a:r>
              <a:rPr lang="fr-FR" b="1" dirty="0" smtClean="0"/>
              <a:t>EMS </a:t>
            </a:r>
            <a:r>
              <a:rPr lang="fr-FR" b="1" dirty="0" err="1" smtClean="0"/>
              <a:t>regime</a:t>
            </a:r>
            <a:r>
              <a:rPr lang="fr-FR" b="1" dirty="0" smtClean="0"/>
              <a:t> </a:t>
            </a:r>
            <a:r>
              <a:rPr lang="fr-FR" b="1" dirty="0" err="1" smtClean="0"/>
              <a:t>with</a:t>
            </a:r>
            <a:r>
              <a:rPr lang="fr-FR" b="1" dirty="0" smtClean="0"/>
              <a:t> </a:t>
            </a:r>
            <a:r>
              <a:rPr lang="fr-FR" b="1" dirty="0" err="1" smtClean="0"/>
              <a:t>fixed</a:t>
            </a:r>
            <a:r>
              <a:rPr lang="fr-FR" b="1" dirty="0" smtClean="0"/>
              <a:t> but </a:t>
            </a:r>
            <a:r>
              <a:rPr lang="fr-FR" b="1" dirty="0" err="1" smtClean="0"/>
              <a:t>adjustable</a:t>
            </a:r>
            <a:r>
              <a:rPr lang="fr-FR" b="1" dirty="0" smtClean="0"/>
              <a:t> ER </a:t>
            </a:r>
            <a:r>
              <a:rPr lang="fr-FR" b="1" dirty="0" err="1" smtClean="0"/>
              <a:t>between</a:t>
            </a:r>
            <a:r>
              <a:rPr lang="fr-FR" b="1" dirty="0" smtClean="0"/>
              <a:t> SP/GE: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</a:t>
            </a:r>
            <a:r>
              <a:rPr lang="fr-FR" dirty="0" err="1" smtClean="0"/>
              <a:t>accumulate</a:t>
            </a:r>
            <a:r>
              <a:rPr lang="fr-FR" dirty="0" smtClean="0"/>
              <a:t> </a:t>
            </a:r>
            <a:r>
              <a:rPr lang="fr-FR" dirty="0" err="1" smtClean="0"/>
              <a:t>deficits</a:t>
            </a:r>
            <a:r>
              <a:rPr lang="fr-FR" dirty="0" smtClean="0"/>
              <a:t> </a:t>
            </a:r>
            <a:r>
              <a:rPr lang="fr-FR" dirty="0" err="1" smtClean="0"/>
              <a:t>facing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shock</a:t>
            </a:r>
            <a:r>
              <a:rPr lang="fr-FR" dirty="0" smtClean="0"/>
              <a:t>: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periods</a:t>
            </a:r>
            <a:r>
              <a:rPr lang="fr-FR" dirty="0" smtClean="0"/>
              <a:t> </a:t>
            </a:r>
            <a:r>
              <a:rPr lang="fr-FR" dirty="0" err="1" smtClean="0"/>
              <a:t>devaluation</a:t>
            </a:r>
            <a:r>
              <a:rPr lang="fr-FR" dirty="0" smtClean="0"/>
              <a:t> of the SP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inducing</a:t>
            </a:r>
            <a:r>
              <a:rPr lang="fr-FR" dirty="0" smtClean="0"/>
              <a:t> a </a:t>
            </a:r>
            <a:r>
              <a:rPr lang="fr-FR" dirty="0" err="1" smtClean="0"/>
              <a:t>recovery</a:t>
            </a:r>
            <a:r>
              <a:rPr lang="fr-FR" dirty="0" smtClean="0"/>
              <a:t>  and an </a:t>
            </a:r>
            <a:r>
              <a:rPr lang="fr-FR" dirty="0" err="1" smtClean="0"/>
              <a:t>improvement</a:t>
            </a:r>
            <a:r>
              <a:rPr lang="fr-FR" dirty="0" smtClean="0"/>
              <a:t> of SP </a:t>
            </a:r>
            <a:r>
              <a:rPr lang="fr-FR" dirty="0" err="1" smtClean="0"/>
              <a:t>trade</a:t>
            </a:r>
            <a:r>
              <a:rPr lang="fr-FR" dirty="0" smtClean="0"/>
              <a:t> balance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expend</a:t>
            </a:r>
            <a:r>
              <a:rPr lang="fr-FR" dirty="0" smtClean="0"/>
              <a:t> of GE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obliged</a:t>
            </a:r>
            <a:r>
              <a:rPr lang="fr-FR" dirty="0" smtClean="0"/>
              <a:t> to </a:t>
            </a:r>
            <a:r>
              <a:rPr lang="fr-FR" dirty="0" err="1" smtClean="0"/>
              <a:t>devaluate</a:t>
            </a:r>
            <a:r>
              <a:rPr lang="fr-FR" dirty="0" smtClean="0"/>
              <a:t> </a:t>
            </a:r>
            <a:r>
              <a:rPr lang="fr-FR" dirty="0" err="1" smtClean="0"/>
              <a:t>later</a:t>
            </a:r>
            <a:r>
              <a:rPr lang="fr-FR" dirty="0" smtClean="0"/>
              <a:t> on; </a:t>
            </a:r>
            <a:r>
              <a:rPr lang="fr-FR" dirty="0" err="1" smtClean="0"/>
              <a:t>better</a:t>
            </a:r>
            <a:r>
              <a:rPr lang="fr-FR" dirty="0" smtClean="0"/>
              <a:t> for SP </a:t>
            </a:r>
            <a:r>
              <a:rPr lang="fr-FR" dirty="0" err="1" smtClean="0"/>
              <a:t>growth</a:t>
            </a:r>
            <a:r>
              <a:rPr lang="fr-FR" dirty="0" smtClean="0"/>
              <a:t> but more instable.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Spain </a:t>
            </a:r>
            <a:r>
              <a:rPr lang="fr-FR" dirty="0" err="1" smtClean="0"/>
              <a:t>trade</a:t>
            </a:r>
            <a:r>
              <a:rPr lang="fr-FR" dirty="0" smtClean="0"/>
              <a:t> balance</a:t>
            </a:r>
            <a:endParaRPr lang="fr-FR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Spain </a:t>
            </a:r>
            <a:r>
              <a:rPr lang="fr-FR" dirty="0" err="1" smtClean="0"/>
              <a:t>currency</a:t>
            </a:r>
            <a:r>
              <a:rPr lang="fr-FR" dirty="0" smtClean="0"/>
              <a:t> /dollar</a:t>
            </a:r>
            <a:endParaRPr lang="fr-FR" dirty="0"/>
          </a:p>
        </p:txBody>
      </p:sp>
      <p:graphicFrame>
        <p:nvGraphicFramePr>
          <p:cNvPr id="4" name="Chart 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German</a:t>
            </a:r>
            <a:r>
              <a:rPr lang="fr-FR" dirty="0" smtClean="0"/>
              <a:t> </a:t>
            </a:r>
            <a:r>
              <a:rPr lang="fr-FR" dirty="0" err="1" smtClean="0"/>
              <a:t>currency</a:t>
            </a:r>
            <a:r>
              <a:rPr lang="fr-FR" dirty="0" smtClean="0"/>
              <a:t> /dollar</a:t>
            </a:r>
            <a:endParaRPr lang="fr-FR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Spain GDP (in national </a:t>
            </a:r>
            <a:r>
              <a:rPr lang="fr-FR" dirty="0" err="1" smtClean="0"/>
              <a:t>currency</a:t>
            </a:r>
            <a:r>
              <a:rPr lang="fr-FR" dirty="0" smtClean="0"/>
              <a:t>)</a:t>
            </a:r>
            <a:endParaRPr lang="fr-FR" dirty="0"/>
          </a:p>
        </p:txBody>
      </p:sp>
      <p:graphicFrame>
        <p:nvGraphicFramePr>
          <p:cNvPr id="4" name="Chart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German</a:t>
            </a:r>
            <a:r>
              <a:rPr lang="fr-FR" dirty="0" smtClean="0"/>
              <a:t> GDP (in national </a:t>
            </a:r>
            <a:r>
              <a:rPr lang="fr-FR" dirty="0" err="1" smtClean="0"/>
              <a:t>currency</a:t>
            </a:r>
            <a:r>
              <a:rPr lang="fr-FR" dirty="0" smtClean="0"/>
              <a:t>)</a:t>
            </a:r>
            <a:endParaRPr lang="fr-FR" dirty="0"/>
          </a:p>
        </p:txBody>
      </p:sp>
      <p:graphicFrame>
        <p:nvGraphicFramePr>
          <p:cNvPr id="4" name="Chart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 smtClean="0"/>
              <a:t>3.</a:t>
            </a:r>
            <a:r>
              <a:rPr lang="fr-FR" sz="3200" dirty="0" smtClean="0"/>
              <a:t> </a:t>
            </a:r>
            <a:r>
              <a:rPr lang="fr-FR" sz="3200" b="1" dirty="0" smtClean="0"/>
              <a:t>EU </a:t>
            </a:r>
            <a:r>
              <a:rPr lang="fr-FR" sz="3200" b="1" dirty="0" err="1" smtClean="0"/>
              <a:t>monetary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regimes</a:t>
            </a:r>
            <a:r>
              <a:rPr lang="fr-FR" sz="3200" b="1" dirty="0" smtClean="0"/>
              <a:t>: </a:t>
            </a:r>
            <a:r>
              <a:rPr lang="fr-FR" sz="3200" b="1" dirty="0" err="1" smtClean="0"/>
              <a:t>lessons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from</a:t>
            </a:r>
            <a:r>
              <a:rPr lang="fr-FR" sz="3200" b="1" dirty="0" smtClean="0"/>
              <a:t> simulations (2)</a:t>
            </a:r>
            <a:br>
              <a:rPr lang="fr-FR" sz="3200" b="1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A multiple euros scenario</a:t>
            </a:r>
            <a:r>
              <a:rPr lang="fr-FR" dirty="0" smtClean="0"/>
              <a:t> </a:t>
            </a:r>
            <a:r>
              <a:rPr lang="fr-FR" dirty="0" err="1" smtClean="0"/>
              <a:t>based</a:t>
            </a:r>
            <a:r>
              <a:rPr lang="fr-FR" dirty="0" smtClean="0"/>
              <a:t> on the restauration of national euros </a:t>
            </a:r>
            <a:r>
              <a:rPr lang="fr-FR" dirty="0" err="1" smtClean="0"/>
              <a:t>coexisting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global euro: the </a:t>
            </a:r>
            <a:r>
              <a:rPr lang="fr-FR" dirty="0" err="1" smtClean="0"/>
              <a:t>overvaluation</a:t>
            </a:r>
            <a:r>
              <a:rPr lang="fr-FR" dirty="0" smtClean="0"/>
              <a:t> of </a:t>
            </a:r>
            <a:r>
              <a:rPr lang="fr-FR" dirty="0" err="1" smtClean="0"/>
              <a:t>Spanish</a:t>
            </a:r>
            <a:r>
              <a:rPr lang="fr-FR" dirty="0" smtClean="0"/>
              <a:t> euro has a </a:t>
            </a:r>
            <a:r>
              <a:rPr lang="fr-FR" dirty="0" err="1" smtClean="0"/>
              <a:t>negative</a:t>
            </a:r>
            <a:r>
              <a:rPr lang="fr-FR" dirty="0" smtClean="0"/>
              <a:t> impact on </a:t>
            </a:r>
            <a:r>
              <a:rPr lang="fr-FR" dirty="0" err="1" smtClean="0"/>
              <a:t>Spain’s</a:t>
            </a:r>
            <a:r>
              <a:rPr lang="fr-FR" dirty="0" smtClean="0"/>
              <a:t> </a:t>
            </a:r>
            <a:r>
              <a:rPr lang="fr-FR" dirty="0" err="1" smtClean="0"/>
              <a:t>trade</a:t>
            </a:r>
            <a:r>
              <a:rPr lang="fr-FR" dirty="0" smtClean="0"/>
              <a:t> and GDP </a:t>
            </a:r>
            <a:r>
              <a:rPr lang="fr-FR" dirty="0" err="1" smtClean="0"/>
              <a:t>leading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periods</a:t>
            </a:r>
            <a:r>
              <a:rPr lang="fr-FR" dirty="0" smtClean="0"/>
              <a:t> to a </a:t>
            </a:r>
            <a:r>
              <a:rPr lang="fr-FR" dirty="0" err="1" smtClean="0"/>
              <a:t>devaluation</a:t>
            </a:r>
            <a:r>
              <a:rPr lang="fr-FR" dirty="0" smtClean="0"/>
              <a:t> of the SP euro </a:t>
            </a:r>
            <a:r>
              <a:rPr lang="fr-FR" dirty="0" err="1" smtClean="0"/>
              <a:t>against</a:t>
            </a:r>
            <a:r>
              <a:rPr lang="fr-FR" dirty="0" smtClean="0"/>
              <a:t> the euro (and $); SP </a:t>
            </a:r>
            <a:r>
              <a:rPr lang="fr-FR" dirty="0" err="1" smtClean="0"/>
              <a:t>trade</a:t>
            </a:r>
            <a:r>
              <a:rPr lang="fr-FR" dirty="0" smtClean="0"/>
              <a:t> and </a:t>
            </a:r>
            <a:r>
              <a:rPr lang="fr-FR" dirty="0" err="1" smtClean="0"/>
              <a:t>growth</a:t>
            </a:r>
            <a:r>
              <a:rPr lang="fr-FR" dirty="0" smtClean="0"/>
              <a:t> </a:t>
            </a:r>
            <a:r>
              <a:rPr lang="fr-FR" dirty="0" err="1" smtClean="0"/>
              <a:t>recovers</a:t>
            </a:r>
            <a:r>
              <a:rPr lang="fr-FR" dirty="0" smtClean="0"/>
              <a:t>, </a:t>
            </a:r>
            <a:r>
              <a:rPr lang="fr-FR" dirty="0" err="1" smtClean="0"/>
              <a:t>inducing</a:t>
            </a:r>
            <a:r>
              <a:rPr lang="fr-FR" dirty="0" smtClean="0"/>
              <a:t> an </a:t>
            </a:r>
            <a:r>
              <a:rPr lang="fr-FR" dirty="0" err="1" smtClean="0"/>
              <a:t>appreciation</a:t>
            </a:r>
            <a:r>
              <a:rPr lang="fr-FR" dirty="0" smtClean="0"/>
              <a:t> of the global euro (and of the GE euro </a:t>
            </a:r>
            <a:r>
              <a:rPr lang="fr-FR" dirty="0" err="1" smtClean="0"/>
              <a:t>pegged</a:t>
            </a:r>
            <a:r>
              <a:rPr lang="fr-FR" dirty="0" smtClean="0"/>
              <a:t> to </a:t>
            </a:r>
            <a:r>
              <a:rPr lang="fr-FR" dirty="0" err="1" smtClean="0"/>
              <a:t>it</a:t>
            </a:r>
            <a:r>
              <a:rPr lang="fr-FR" dirty="0" smtClean="0"/>
              <a:t>); </a:t>
            </a:r>
            <a:r>
              <a:rPr lang="fr-FR" dirty="0" err="1" smtClean="0"/>
              <a:t>German</a:t>
            </a:r>
            <a:r>
              <a:rPr lang="fr-FR" dirty="0" smtClean="0"/>
              <a:t> </a:t>
            </a:r>
            <a:r>
              <a:rPr lang="fr-FR" dirty="0" err="1" smtClean="0"/>
              <a:t>competitveness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eroded</a:t>
            </a:r>
            <a:r>
              <a:rPr lang="fr-FR" dirty="0" smtClean="0"/>
              <a:t>, </a:t>
            </a:r>
            <a:r>
              <a:rPr lang="fr-FR" dirty="0" err="1" smtClean="0"/>
              <a:t>inducing</a:t>
            </a:r>
            <a:r>
              <a:rPr lang="fr-FR" dirty="0" smtClean="0"/>
              <a:t> a </a:t>
            </a:r>
            <a:r>
              <a:rPr lang="fr-FR" dirty="0" err="1" smtClean="0"/>
              <a:t>devaluation</a:t>
            </a:r>
            <a:r>
              <a:rPr lang="fr-FR" dirty="0" smtClean="0"/>
              <a:t> of the GE euro; succession of ER </a:t>
            </a:r>
            <a:r>
              <a:rPr lang="fr-FR" dirty="0" err="1" smtClean="0"/>
              <a:t>adjustments</a:t>
            </a:r>
            <a:r>
              <a:rPr lang="fr-FR" dirty="0" smtClean="0"/>
              <a:t>; on the </a:t>
            </a:r>
            <a:r>
              <a:rPr lang="fr-FR" dirty="0" err="1" smtClean="0"/>
              <a:t>whole</a:t>
            </a:r>
            <a:r>
              <a:rPr lang="fr-FR" dirty="0" smtClean="0"/>
              <a:t>, favorable to SP </a:t>
            </a:r>
            <a:r>
              <a:rPr lang="fr-FR" dirty="0" err="1" smtClean="0"/>
              <a:t>growth</a:t>
            </a:r>
            <a:r>
              <a:rPr lang="fr-FR" dirty="0" smtClean="0"/>
              <a:t>, but more instable; </a:t>
            </a:r>
            <a:r>
              <a:rPr lang="fr-FR" dirty="0" err="1" smtClean="0"/>
              <a:t>possibility</a:t>
            </a:r>
            <a:r>
              <a:rPr lang="fr-FR" dirty="0" smtClean="0"/>
              <a:t> of </a:t>
            </a:r>
            <a:r>
              <a:rPr lang="fr-FR" dirty="0" err="1" smtClean="0"/>
              <a:t>stabilizing</a:t>
            </a:r>
            <a:r>
              <a:rPr lang="fr-FR" dirty="0" smtClean="0"/>
              <a:t> the </a:t>
            </a:r>
            <a:r>
              <a:rPr lang="fr-FR" dirty="0" err="1" smtClean="0"/>
              <a:t>dynamics</a:t>
            </a:r>
            <a:r>
              <a:rPr lang="fr-FR" dirty="0" smtClean="0"/>
              <a:t> if the </a:t>
            </a:r>
            <a:r>
              <a:rPr lang="fr-FR" dirty="0" err="1" smtClean="0"/>
              <a:t>adjustment</a:t>
            </a:r>
            <a:r>
              <a:rPr lang="fr-FR" dirty="0" smtClean="0"/>
              <a:t> </a:t>
            </a:r>
            <a:r>
              <a:rPr lang="fr-FR" dirty="0" err="1" smtClean="0"/>
              <a:t>criteria</a:t>
            </a:r>
            <a:r>
              <a:rPr lang="fr-FR" dirty="0" smtClean="0"/>
              <a:t> are </a:t>
            </a:r>
            <a:r>
              <a:rPr lang="fr-FR" dirty="0" err="1" smtClean="0"/>
              <a:t>less</a:t>
            </a:r>
            <a:r>
              <a:rPr lang="fr-FR" dirty="0" smtClean="0"/>
              <a:t> strict (</a:t>
            </a:r>
            <a:r>
              <a:rPr lang="fr-FR" dirty="0" err="1" smtClean="0"/>
              <a:t>small</a:t>
            </a:r>
            <a:r>
              <a:rPr lang="fr-FR" dirty="0" smtClean="0"/>
              <a:t> </a:t>
            </a:r>
            <a:r>
              <a:rPr lang="fr-FR" dirty="0" err="1" smtClean="0"/>
              <a:t>deficits</a:t>
            </a:r>
            <a:r>
              <a:rPr lang="fr-FR" dirty="0" smtClean="0"/>
              <a:t> </a:t>
            </a:r>
            <a:r>
              <a:rPr lang="fr-FR" dirty="0" err="1" smtClean="0"/>
              <a:t>allowed</a:t>
            </a:r>
            <a:r>
              <a:rPr lang="fr-FR" dirty="0" smtClean="0"/>
              <a:t> or </a:t>
            </a:r>
            <a:r>
              <a:rPr lang="fr-FR" dirty="0" err="1" smtClean="0"/>
              <a:t>criterion</a:t>
            </a:r>
            <a:r>
              <a:rPr lang="fr-FR" dirty="0" smtClean="0"/>
              <a:t> on </a:t>
            </a:r>
            <a:r>
              <a:rPr lang="fr-FR" dirty="0" err="1" smtClean="0"/>
              <a:t>reserves</a:t>
            </a:r>
            <a:r>
              <a:rPr lang="fr-FR" dirty="0" smtClean="0"/>
              <a:t>)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1. Introduction on </a:t>
            </a:r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and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endParaRPr lang="fr-FR" dirty="0" smtClean="0"/>
          </a:p>
          <a:p>
            <a:r>
              <a:rPr lang="fr-FR" dirty="0" smtClean="0"/>
              <a:t>2. Four country SFC </a:t>
            </a:r>
            <a:r>
              <a:rPr lang="fr-FR" dirty="0" err="1" smtClean="0"/>
              <a:t>modeling</a:t>
            </a:r>
            <a:r>
              <a:rPr lang="fr-FR" dirty="0" smtClean="0"/>
              <a:t>: EU and East </a:t>
            </a:r>
            <a:r>
              <a:rPr lang="fr-FR" dirty="0" err="1" smtClean="0"/>
              <a:t>Asia</a:t>
            </a:r>
            <a:endParaRPr lang="fr-FR" dirty="0" smtClean="0"/>
          </a:p>
          <a:p>
            <a:r>
              <a:rPr lang="fr-FR" dirty="0" smtClean="0"/>
              <a:t>3. EU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: </a:t>
            </a:r>
            <a:r>
              <a:rPr lang="fr-FR" dirty="0" err="1" smtClean="0"/>
              <a:t>lessons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simulations</a:t>
            </a:r>
          </a:p>
          <a:p>
            <a:r>
              <a:rPr lang="fr-FR" dirty="0" smtClean="0"/>
              <a:t>4. EA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: </a:t>
            </a:r>
            <a:r>
              <a:rPr lang="fr-FR" dirty="0" err="1" smtClean="0"/>
              <a:t>lessons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simulations</a:t>
            </a:r>
          </a:p>
          <a:p>
            <a:r>
              <a:rPr lang="fr-FR" dirty="0" smtClean="0"/>
              <a:t>5. Conclusion  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3.</a:t>
            </a:r>
            <a:r>
              <a:rPr lang="fr-FR" sz="2800" dirty="0" smtClean="0"/>
              <a:t> </a:t>
            </a:r>
            <a:r>
              <a:rPr lang="fr-FR" sz="2800" b="1" dirty="0" smtClean="0"/>
              <a:t>EU </a:t>
            </a:r>
            <a:r>
              <a:rPr lang="fr-FR" sz="2800" b="1" dirty="0" err="1" smtClean="0"/>
              <a:t>monetary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regimes</a:t>
            </a:r>
            <a:r>
              <a:rPr lang="fr-FR" sz="2800" b="1" dirty="0" smtClean="0"/>
              <a:t>: </a:t>
            </a:r>
            <a:r>
              <a:rPr lang="fr-FR" sz="2800" b="1" dirty="0" err="1" smtClean="0"/>
              <a:t>lessons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from</a:t>
            </a:r>
            <a:r>
              <a:rPr lang="fr-FR" sz="2800" b="1" dirty="0" smtClean="0"/>
              <a:t> simulations (3)</a:t>
            </a:r>
            <a:br>
              <a:rPr lang="fr-FR" sz="2800" b="1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A euro zone </a:t>
            </a:r>
            <a:r>
              <a:rPr lang="fr-FR" b="1" dirty="0" err="1" smtClean="0"/>
              <a:t>without</a:t>
            </a:r>
            <a:r>
              <a:rPr lang="fr-FR" b="1" dirty="0" smtClean="0"/>
              <a:t> Germany</a:t>
            </a:r>
            <a:r>
              <a:rPr lang="fr-FR" dirty="0" smtClean="0"/>
              <a:t>: GE </a:t>
            </a:r>
            <a:r>
              <a:rPr lang="fr-FR" dirty="0" err="1" smtClean="0"/>
              <a:t>currency</a:t>
            </a:r>
            <a:r>
              <a:rPr lang="fr-FR" dirty="0" smtClean="0"/>
              <a:t>/$ </a:t>
            </a:r>
            <a:r>
              <a:rPr lang="fr-FR" dirty="0" err="1" smtClean="0"/>
              <a:t>floats</a:t>
            </a:r>
            <a:r>
              <a:rPr lang="fr-FR" dirty="0" smtClean="0"/>
              <a:t> and South euro (SP) </a:t>
            </a:r>
            <a:r>
              <a:rPr lang="fr-FR" dirty="0" err="1" smtClean="0"/>
              <a:t>pegged</a:t>
            </a:r>
            <a:r>
              <a:rPr lang="fr-FR" dirty="0" smtClean="0"/>
              <a:t> to GE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possibility</a:t>
            </a:r>
            <a:r>
              <a:rPr lang="fr-FR" dirty="0" smtClean="0"/>
              <a:t> of </a:t>
            </a:r>
            <a:r>
              <a:rPr lang="fr-FR" dirty="0" err="1" smtClean="0"/>
              <a:t>adjustments</a:t>
            </a:r>
            <a:r>
              <a:rPr lang="fr-FR" dirty="0" smtClean="0"/>
              <a:t>; close to the EMS case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beginning</a:t>
            </a:r>
            <a:r>
              <a:rPr lang="fr-FR" dirty="0" smtClean="0"/>
              <a:t>, but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SP euro </a:t>
            </a:r>
            <a:r>
              <a:rPr lang="fr-FR" dirty="0" err="1" smtClean="0"/>
              <a:t>devaluations</a:t>
            </a:r>
            <a:r>
              <a:rPr lang="fr-FR" dirty="0" smtClean="0"/>
              <a:t> the </a:t>
            </a:r>
            <a:r>
              <a:rPr lang="fr-FR" dirty="0" err="1" smtClean="0"/>
              <a:t>dynamics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more stable </a:t>
            </a:r>
            <a:r>
              <a:rPr lang="fr-FR" dirty="0" err="1" smtClean="0"/>
              <a:t>than</a:t>
            </a:r>
            <a:r>
              <a:rPr lang="fr-FR" dirty="0" smtClean="0"/>
              <a:t> in the multiple euros </a:t>
            </a:r>
            <a:r>
              <a:rPr lang="fr-FR" dirty="0" err="1" smtClean="0"/>
              <a:t>regime</a:t>
            </a:r>
            <a:r>
              <a:rPr lang="fr-FR" dirty="0" smtClean="0"/>
              <a:t>; SP GDP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well</a:t>
            </a:r>
            <a:r>
              <a:rPr lang="fr-FR" dirty="0" smtClean="0"/>
              <a:t> </a:t>
            </a:r>
            <a:r>
              <a:rPr lang="fr-FR" dirty="0" err="1" smtClean="0"/>
              <a:t>restored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much</a:t>
            </a:r>
            <a:r>
              <a:rPr lang="fr-FR" dirty="0" smtClean="0"/>
              <a:t> </a:t>
            </a:r>
            <a:r>
              <a:rPr lang="fr-FR" dirty="0" err="1" smtClean="0"/>
              <a:t>detriorating</a:t>
            </a:r>
            <a:r>
              <a:rPr lang="fr-FR" dirty="0" smtClean="0"/>
              <a:t> GE </a:t>
            </a:r>
            <a:r>
              <a:rPr lang="fr-FR" dirty="0" err="1" smtClean="0"/>
              <a:t>growth</a:t>
            </a:r>
            <a:endParaRPr lang="fr-FR" dirty="0" smtClean="0"/>
          </a:p>
          <a:p>
            <a:r>
              <a:rPr lang="fr-FR" b="1" dirty="0" smtClean="0"/>
              <a:t>A euro zone </a:t>
            </a:r>
            <a:r>
              <a:rPr lang="fr-FR" b="1" dirty="0" err="1" smtClean="0"/>
              <a:t>without</a:t>
            </a:r>
            <a:r>
              <a:rPr lang="fr-FR" b="1" dirty="0" smtClean="0"/>
              <a:t> Germany and a South euro/$ </a:t>
            </a:r>
            <a:r>
              <a:rPr lang="fr-FR" b="1" dirty="0" err="1" smtClean="0"/>
              <a:t>floating</a:t>
            </a:r>
            <a:r>
              <a:rPr lang="fr-FR" dirty="0" smtClean="0"/>
              <a:t>: the </a:t>
            </a:r>
            <a:r>
              <a:rPr lang="fr-FR" dirty="0" err="1" smtClean="0"/>
              <a:t>advantages</a:t>
            </a:r>
            <a:r>
              <a:rPr lang="fr-FR" dirty="0" smtClean="0"/>
              <a:t> (and the </a:t>
            </a:r>
            <a:r>
              <a:rPr lang="fr-FR" dirty="0" err="1" smtClean="0"/>
              <a:t>risks</a:t>
            </a:r>
            <a:r>
              <a:rPr lang="fr-FR" dirty="0" smtClean="0"/>
              <a:t>) of free </a:t>
            </a:r>
            <a:r>
              <a:rPr lang="fr-FR" dirty="0" err="1" smtClean="0"/>
              <a:t>floating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3.</a:t>
            </a:r>
            <a:r>
              <a:rPr lang="fr-FR" sz="2800" dirty="0" smtClean="0"/>
              <a:t> </a:t>
            </a:r>
            <a:r>
              <a:rPr lang="fr-FR" sz="2800" b="1" dirty="0" smtClean="0"/>
              <a:t>EU </a:t>
            </a:r>
            <a:r>
              <a:rPr lang="fr-FR" sz="2800" b="1" dirty="0" err="1" smtClean="0"/>
              <a:t>monetary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regimes</a:t>
            </a:r>
            <a:r>
              <a:rPr lang="fr-FR" sz="2800" b="1" dirty="0" smtClean="0"/>
              <a:t>: </a:t>
            </a:r>
            <a:r>
              <a:rPr lang="fr-FR" sz="2800" b="1" dirty="0" err="1" smtClean="0"/>
              <a:t>lessons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from</a:t>
            </a:r>
            <a:r>
              <a:rPr lang="fr-FR" sz="2800" b="1" dirty="0" smtClean="0"/>
              <a:t> simulations (4)</a:t>
            </a:r>
            <a:br>
              <a:rPr lang="fr-FR" sz="2800" b="1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 smtClean="0"/>
              <a:t>A euro-</a:t>
            </a:r>
            <a:r>
              <a:rPr lang="fr-FR" b="1" dirty="0" err="1" smtClean="0"/>
              <a:t>bancor</a:t>
            </a:r>
            <a:r>
              <a:rPr lang="fr-FR" b="1" dirty="0" smtClean="0"/>
              <a:t> model</a:t>
            </a:r>
            <a:r>
              <a:rPr lang="fr-FR" dirty="0" smtClean="0"/>
              <a:t>: </a:t>
            </a:r>
            <a:r>
              <a:rPr lang="fr-FR" dirty="0" err="1" smtClean="0"/>
              <a:t>rather</a:t>
            </a:r>
            <a:r>
              <a:rPr lang="fr-FR" dirty="0" smtClean="0"/>
              <a:t> </a:t>
            </a:r>
            <a:r>
              <a:rPr lang="fr-FR" dirty="0" err="1" smtClean="0"/>
              <a:t>utopic</a:t>
            </a:r>
            <a:r>
              <a:rPr lang="fr-FR" dirty="0" smtClean="0"/>
              <a:t> in </a:t>
            </a:r>
            <a:r>
              <a:rPr lang="fr-FR" dirty="0" err="1" smtClean="0"/>
              <a:t>its</a:t>
            </a:r>
            <a:r>
              <a:rPr lang="fr-FR" dirty="0" smtClean="0"/>
              <a:t> ultime configurations  but </a:t>
            </a:r>
            <a:r>
              <a:rPr lang="fr-FR" dirty="0" err="1" smtClean="0"/>
              <a:t>keeping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exististing</a:t>
            </a:r>
            <a:r>
              <a:rPr lang="fr-FR" dirty="0" smtClean="0"/>
              <a:t> institutions and able to </a:t>
            </a:r>
            <a:r>
              <a:rPr lang="fr-FR" dirty="0" err="1" smtClean="0"/>
              <a:t>reduce</a:t>
            </a:r>
            <a:r>
              <a:rPr lang="fr-FR" dirty="0" smtClean="0"/>
              <a:t> </a:t>
            </a:r>
            <a:r>
              <a:rPr lang="fr-FR" dirty="0" err="1" smtClean="0"/>
              <a:t>imbalances</a:t>
            </a:r>
            <a:r>
              <a:rPr lang="fr-FR" dirty="0" smtClean="0"/>
              <a:t> and </a:t>
            </a:r>
            <a:r>
              <a:rPr lang="fr-FR" dirty="0" err="1" smtClean="0"/>
              <a:t>preserving</a:t>
            </a:r>
            <a:r>
              <a:rPr lang="fr-FR" dirty="0" smtClean="0"/>
              <a:t> </a:t>
            </a:r>
            <a:r>
              <a:rPr lang="fr-FR" dirty="0" err="1" smtClean="0"/>
              <a:t>growth</a:t>
            </a:r>
            <a:r>
              <a:rPr lang="fr-FR" dirty="0" smtClean="0"/>
              <a:t>.</a:t>
            </a:r>
          </a:p>
          <a:p>
            <a:r>
              <a:rPr lang="fr-FR" b="1" dirty="0" smtClean="0"/>
              <a:t>In conclusion</a:t>
            </a:r>
            <a:r>
              <a:rPr lang="fr-FR" dirty="0" smtClean="0"/>
              <a:t>, alternative </a:t>
            </a:r>
            <a:r>
              <a:rPr lang="fr-FR" dirty="0" err="1" smtClean="0"/>
              <a:t>proposals</a:t>
            </a:r>
            <a:r>
              <a:rPr lang="fr-FR" dirty="0" smtClean="0"/>
              <a:t> to </a:t>
            </a:r>
            <a:r>
              <a:rPr lang="fr-FR" dirty="0" err="1" smtClean="0"/>
              <a:t>current</a:t>
            </a:r>
            <a:r>
              <a:rPr lang="fr-FR" dirty="0" smtClean="0"/>
              <a:t> EMU </a:t>
            </a:r>
            <a:r>
              <a:rPr lang="fr-FR" dirty="0" err="1" smtClean="0"/>
              <a:t>exist</a:t>
            </a:r>
            <a:r>
              <a:rPr lang="fr-FR" dirty="0" smtClean="0"/>
              <a:t> and </a:t>
            </a:r>
            <a:r>
              <a:rPr lang="fr-FR" dirty="0" err="1" smtClean="0"/>
              <a:t>appear</a:t>
            </a:r>
            <a:r>
              <a:rPr lang="fr-FR" dirty="0" smtClean="0"/>
              <a:t> more favorable (in the absence of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progress</a:t>
            </a:r>
            <a:r>
              <a:rPr lang="fr-FR" dirty="0" smtClean="0"/>
              <a:t> </a:t>
            </a:r>
            <a:r>
              <a:rPr lang="fr-FR" dirty="0" err="1" smtClean="0"/>
              <a:t>towards</a:t>
            </a:r>
            <a:r>
              <a:rPr lang="fr-FR" dirty="0" smtClean="0"/>
              <a:t> more fiscal </a:t>
            </a:r>
            <a:r>
              <a:rPr lang="fr-FR" dirty="0" err="1" smtClean="0"/>
              <a:t>federalism</a:t>
            </a:r>
            <a:r>
              <a:rPr lang="fr-FR" dirty="0" smtClean="0"/>
              <a:t>) but the main issue </a:t>
            </a:r>
            <a:r>
              <a:rPr lang="fr-FR" dirty="0" err="1" smtClean="0"/>
              <a:t>is</a:t>
            </a:r>
            <a:r>
              <a:rPr lang="fr-FR" dirty="0" smtClean="0"/>
              <a:t> the question of </a:t>
            </a:r>
            <a:r>
              <a:rPr lang="fr-FR" b="1" dirty="0" smtClean="0"/>
              <a:t>transition </a:t>
            </a:r>
            <a:r>
              <a:rPr lang="fr-FR" b="1" dirty="0" err="1" smtClean="0"/>
              <a:t>period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risks</a:t>
            </a:r>
            <a:r>
              <a:rPr lang="fr-FR" dirty="0" smtClean="0"/>
              <a:t> of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:\Documents Mazier\thèse\valdecantos\Thesis27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3212" y="1668803"/>
            <a:ext cx="5717576" cy="438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D:\Documents Mazier\thèse\valdecantos\Thesis26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2270" y="1827285"/>
            <a:ext cx="5199459" cy="407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 smtClean="0"/>
              <a:t>4.</a:t>
            </a:r>
            <a:r>
              <a:rPr lang="fr-FR" sz="3200" dirty="0" smtClean="0"/>
              <a:t> </a:t>
            </a:r>
            <a:r>
              <a:rPr lang="fr-FR" sz="3200" b="1" dirty="0" smtClean="0"/>
              <a:t>EA </a:t>
            </a:r>
            <a:r>
              <a:rPr lang="fr-FR" sz="3200" b="1" dirty="0" err="1" smtClean="0"/>
              <a:t>monetary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regimes</a:t>
            </a:r>
            <a:r>
              <a:rPr lang="fr-FR" sz="3200" b="1" dirty="0" smtClean="0"/>
              <a:t>: </a:t>
            </a:r>
            <a:r>
              <a:rPr lang="fr-FR" sz="3200" b="1" dirty="0" err="1" smtClean="0"/>
              <a:t>lessons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from</a:t>
            </a:r>
            <a:r>
              <a:rPr lang="fr-FR" sz="3200" b="1" dirty="0" smtClean="0"/>
              <a:t> simulations</a:t>
            </a:r>
            <a:br>
              <a:rPr lang="fr-FR" sz="3200" b="1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err="1" smtClean="0"/>
              <a:t>Regime</a:t>
            </a:r>
            <a:r>
              <a:rPr lang="fr-FR" b="1" dirty="0" smtClean="0"/>
              <a:t> XX (yuan and East </a:t>
            </a:r>
            <a:r>
              <a:rPr lang="fr-FR" b="1" dirty="0" err="1" smtClean="0"/>
              <a:t>Asian</a:t>
            </a:r>
            <a:r>
              <a:rPr lang="fr-FR" b="1" dirty="0" smtClean="0"/>
              <a:t>/$ </a:t>
            </a:r>
            <a:r>
              <a:rPr lang="fr-FR" b="1" dirty="0" err="1" smtClean="0"/>
              <a:t>fixed</a:t>
            </a:r>
            <a:r>
              <a:rPr lang="fr-FR" b="1" dirty="0" smtClean="0"/>
              <a:t>)</a:t>
            </a:r>
            <a:r>
              <a:rPr lang="fr-FR" dirty="0" smtClean="0"/>
              <a:t> middle 1990s: a gain of </a:t>
            </a:r>
            <a:r>
              <a:rPr lang="fr-FR" dirty="0" err="1" smtClean="0"/>
              <a:t>Chinese</a:t>
            </a:r>
            <a:r>
              <a:rPr lang="fr-FR" dirty="0" smtClean="0"/>
              <a:t> </a:t>
            </a:r>
            <a:r>
              <a:rPr lang="fr-FR" dirty="0" err="1" smtClean="0"/>
              <a:t>competitveness</a:t>
            </a:r>
            <a:r>
              <a:rPr lang="fr-FR" dirty="0" smtClean="0"/>
              <a:t>/East </a:t>
            </a:r>
            <a:r>
              <a:rPr lang="fr-FR" dirty="0" err="1" smtClean="0"/>
              <a:t>Asia</a:t>
            </a:r>
            <a:r>
              <a:rPr lang="fr-FR" dirty="0" smtClean="0"/>
              <a:t> </a:t>
            </a:r>
            <a:r>
              <a:rPr lang="fr-FR" dirty="0" err="1" smtClean="0"/>
              <a:t>induces</a:t>
            </a:r>
            <a:r>
              <a:rPr lang="fr-FR" dirty="0" smtClean="0"/>
              <a:t> a gain in China </a:t>
            </a:r>
            <a:r>
              <a:rPr lang="fr-FR" dirty="0" err="1" smtClean="0"/>
              <a:t>trade</a:t>
            </a:r>
            <a:r>
              <a:rPr lang="fr-FR" dirty="0" smtClean="0"/>
              <a:t> and GDP and a </a:t>
            </a:r>
            <a:r>
              <a:rPr lang="fr-FR" dirty="0" err="1" smtClean="0"/>
              <a:t>symetric</a:t>
            </a:r>
            <a:r>
              <a:rPr lang="fr-FR" dirty="0" smtClean="0"/>
              <a:t> </a:t>
            </a:r>
            <a:r>
              <a:rPr lang="fr-FR" dirty="0" err="1" smtClean="0"/>
              <a:t>loss</a:t>
            </a:r>
            <a:r>
              <a:rPr lang="fr-FR" dirty="0" smtClean="0"/>
              <a:t> in EA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adjustement</a:t>
            </a:r>
            <a:r>
              <a:rPr lang="fr-FR" dirty="0" smtClean="0"/>
              <a:t> </a:t>
            </a:r>
            <a:r>
              <a:rPr lang="fr-FR" dirty="0" err="1" smtClean="0"/>
              <a:t>mechanism</a:t>
            </a:r>
            <a:r>
              <a:rPr lang="fr-FR" dirty="0" smtClean="0"/>
              <a:t>.</a:t>
            </a:r>
          </a:p>
          <a:p>
            <a:r>
              <a:rPr lang="fr-FR" b="1" dirty="0" err="1" smtClean="0"/>
              <a:t>Regime</a:t>
            </a:r>
            <a:r>
              <a:rPr lang="fr-FR" b="1" dirty="0" smtClean="0"/>
              <a:t> XL or XA (yuan/$ </a:t>
            </a:r>
            <a:r>
              <a:rPr lang="fr-FR" b="1" dirty="0" err="1" smtClean="0"/>
              <a:t>fixed</a:t>
            </a:r>
            <a:r>
              <a:rPr lang="fr-FR" b="1" dirty="0" smtClean="0"/>
              <a:t>, EA/$ </a:t>
            </a:r>
            <a:r>
              <a:rPr lang="fr-FR" b="1" dirty="0" err="1" smtClean="0"/>
              <a:t>floating</a:t>
            </a:r>
            <a:r>
              <a:rPr lang="fr-FR" b="1" dirty="0" smtClean="0"/>
              <a:t> or </a:t>
            </a:r>
            <a:r>
              <a:rPr lang="fr-FR" b="1" dirty="0" err="1" smtClean="0"/>
              <a:t>managed</a:t>
            </a:r>
            <a:r>
              <a:rPr lang="fr-FR" b="1" dirty="0" smtClean="0"/>
              <a:t>)</a:t>
            </a:r>
            <a:r>
              <a:rPr lang="fr-FR" dirty="0" smtClean="0"/>
              <a:t> end of 1990s, </a:t>
            </a:r>
            <a:r>
              <a:rPr lang="fr-FR" dirty="0" err="1" smtClean="0"/>
              <a:t>beginning</a:t>
            </a:r>
            <a:r>
              <a:rPr lang="fr-FR" dirty="0" smtClean="0"/>
              <a:t> 2000s: the initial gains of China and </a:t>
            </a:r>
            <a:r>
              <a:rPr lang="fr-FR" dirty="0" err="1" smtClean="0"/>
              <a:t>losses</a:t>
            </a:r>
            <a:r>
              <a:rPr lang="fr-FR" dirty="0" smtClean="0"/>
              <a:t> of East </a:t>
            </a:r>
            <a:r>
              <a:rPr lang="fr-FR" dirty="0" err="1" smtClean="0"/>
              <a:t>Asia</a:t>
            </a:r>
            <a:r>
              <a:rPr lang="fr-FR" dirty="0" smtClean="0"/>
              <a:t> are </a:t>
            </a:r>
            <a:r>
              <a:rPr lang="fr-FR" dirty="0" err="1" smtClean="0"/>
              <a:t>reduced</a:t>
            </a:r>
            <a:r>
              <a:rPr lang="fr-FR" dirty="0" smtClean="0"/>
              <a:t> </a:t>
            </a:r>
            <a:r>
              <a:rPr lang="fr-FR" dirty="0" err="1" smtClean="0"/>
              <a:t>thanks</a:t>
            </a:r>
            <a:r>
              <a:rPr lang="fr-FR" dirty="0" smtClean="0"/>
              <a:t> to the EA </a:t>
            </a:r>
            <a:r>
              <a:rPr lang="fr-FR" dirty="0" err="1" smtClean="0"/>
              <a:t>depreciation</a:t>
            </a:r>
            <a:endParaRPr lang="fr-FR" dirty="0" smtClean="0"/>
          </a:p>
          <a:p>
            <a:r>
              <a:rPr lang="fr-FR" b="1" dirty="0" err="1" smtClean="0"/>
              <a:t>Regime</a:t>
            </a:r>
            <a:r>
              <a:rPr lang="fr-FR" b="1" dirty="0" smtClean="0"/>
              <a:t> AL or LL (yuan/$ </a:t>
            </a:r>
            <a:r>
              <a:rPr lang="fr-FR" b="1" dirty="0" err="1" smtClean="0"/>
              <a:t>managed</a:t>
            </a:r>
            <a:r>
              <a:rPr lang="fr-FR" b="1" dirty="0" smtClean="0"/>
              <a:t> or </a:t>
            </a:r>
            <a:r>
              <a:rPr lang="fr-FR" b="1" dirty="0" err="1" smtClean="0"/>
              <a:t>floating</a:t>
            </a:r>
            <a:r>
              <a:rPr lang="fr-FR" b="1" dirty="0" smtClean="0"/>
              <a:t>, EA/$ </a:t>
            </a:r>
            <a:r>
              <a:rPr lang="fr-FR" b="1" dirty="0" err="1" smtClean="0"/>
              <a:t>floating</a:t>
            </a:r>
            <a:r>
              <a:rPr lang="fr-FR" b="1" dirty="0" smtClean="0"/>
              <a:t>)</a:t>
            </a:r>
            <a:r>
              <a:rPr lang="fr-FR" dirty="0" smtClean="0"/>
              <a:t> end of 2000s and 2010s: </a:t>
            </a:r>
            <a:r>
              <a:rPr lang="fr-FR" dirty="0" err="1" smtClean="0"/>
              <a:t>adjustment</a:t>
            </a:r>
            <a:r>
              <a:rPr lang="fr-FR" dirty="0" smtClean="0"/>
              <a:t> </a:t>
            </a:r>
            <a:r>
              <a:rPr lang="fr-FR" dirty="0" err="1" smtClean="0"/>
              <a:t>mechanisms</a:t>
            </a:r>
            <a:r>
              <a:rPr lang="fr-FR" dirty="0" smtClean="0"/>
              <a:t> are </a:t>
            </a:r>
            <a:r>
              <a:rPr lang="fr-FR" dirty="0" err="1" smtClean="0"/>
              <a:t>stronger</a:t>
            </a:r>
            <a:r>
              <a:rPr lang="fr-FR" dirty="0" smtClean="0"/>
              <a:t> </a:t>
            </a:r>
            <a:r>
              <a:rPr lang="fr-FR" dirty="0" err="1" smtClean="0"/>
              <a:t>thanks</a:t>
            </a:r>
            <a:r>
              <a:rPr lang="fr-FR" dirty="0" smtClean="0"/>
              <a:t> to the EA </a:t>
            </a:r>
            <a:r>
              <a:rPr lang="fr-FR" dirty="0" err="1" smtClean="0"/>
              <a:t>depreciation</a:t>
            </a:r>
            <a:r>
              <a:rPr lang="fr-FR" dirty="0" smtClean="0"/>
              <a:t> and yuan </a:t>
            </a:r>
            <a:r>
              <a:rPr lang="fr-FR" dirty="0" err="1" smtClean="0"/>
              <a:t>revaluation</a:t>
            </a: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Competitivity</a:t>
            </a:r>
            <a:r>
              <a:rPr lang="fr-FR" dirty="0" smtClean="0"/>
              <a:t> gains China/EA</a:t>
            </a:r>
            <a:br>
              <a:rPr lang="fr-FR" dirty="0" smtClean="0"/>
            </a:br>
            <a:r>
              <a:rPr lang="fr-FR" dirty="0" smtClean="0"/>
              <a:t>GDP of China </a:t>
            </a:r>
            <a:r>
              <a:rPr lang="fr-FR" sz="3100" dirty="0" smtClean="0"/>
              <a:t>(relative </a:t>
            </a:r>
            <a:r>
              <a:rPr lang="fr-FR" sz="3100" dirty="0" err="1" smtClean="0"/>
              <a:t>difference</a:t>
            </a:r>
            <a:r>
              <a:rPr lang="fr-FR" sz="3100" dirty="0" smtClean="0"/>
              <a:t> to the base line)</a:t>
            </a:r>
            <a:endParaRPr lang="fr-FR" sz="31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Competitivity</a:t>
            </a:r>
            <a:r>
              <a:rPr lang="fr-FR" dirty="0" smtClean="0"/>
              <a:t> gains China/EA</a:t>
            </a:r>
            <a:br>
              <a:rPr lang="fr-FR" dirty="0" smtClean="0"/>
            </a:br>
            <a:r>
              <a:rPr lang="fr-FR" dirty="0" smtClean="0"/>
              <a:t>GDP of EA </a:t>
            </a:r>
            <a:r>
              <a:rPr lang="fr-FR" sz="3100" dirty="0" smtClean="0"/>
              <a:t>(relative </a:t>
            </a:r>
            <a:r>
              <a:rPr lang="fr-FR" sz="3100" dirty="0" err="1" smtClean="0"/>
              <a:t>difference</a:t>
            </a:r>
            <a:r>
              <a:rPr lang="fr-FR" sz="3100" dirty="0" smtClean="0"/>
              <a:t> to the base line)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Competitivity</a:t>
            </a:r>
            <a:r>
              <a:rPr lang="fr-FR" dirty="0" smtClean="0"/>
              <a:t> gains China/EA</a:t>
            </a:r>
            <a:br>
              <a:rPr lang="fr-FR" dirty="0" smtClean="0"/>
            </a:br>
            <a:r>
              <a:rPr lang="fr-FR" dirty="0" smtClean="0"/>
              <a:t>yuan </a:t>
            </a:r>
            <a:r>
              <a:rPr lang="fr-FR" sz="3100" dirty="0" smtClean="0"/>
              <a:t>(1$=E2yuan relative </a:t>
            </a:r>
            <a:r>
              <a:rPr lang="fr-FR" sz="3100" dirty="0" err="1" smtClean="0"/>
              <a:t>difference</a:t>
            </a:r>
            <a:r>
              <a:rPr lang="fr-FR" sz="3100" dirty="0" smtClean="0"/>
              <a:t> to the base line)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Competitivity</a:t>
            </a:r>
            <a:r>
              <a:rPr lang="fr-FR" dirty="0" smtClean="0"/>
              <a:t> gains China/EA</a:t>
            </a:r>
            <a:br>
              <a:rPr lang="fr-FR" dirty="0" smtClean="0"/>
            </a:br>
            <a:r>
              <a:rPr lang="fr-FR" sz="3600" dirty="0" err="1" smtClean="0"/>
              <a:t>EA</a:t>
            </a:r>
            <a:r>
              <a:rPr lang="fr-FR" sz="2700" dirty="0" smtClean="0"/>
              <a:t> </a:t>
            </a:r>
            <a:r>
              <a:rPr lang="fr-FR" sz="2700" dirty="0" err="1" smtClean="0"/>
              <a:t>currency</a:t>
            </a:r>
            <a:r>
              <a:rPr lang="fr-FR" sz="2700" dirty="0" smtClean="0"/>
              <a:t> (1$=E4 EA relative </a:t>
            </a:r>
            <a:r>
              <a:rPr lang="fr-FR" sz="2700" dirty="0" err="1" smtClean="0"/>
              <a:t>difference</a:t>
            </a:r>
            <a:r>
              <a:rPr lang="fr-FR" sz="2700" dirty="0" smtClean="0"/>
              <a:t> to the base line)</a:t>
            </a:r>
            <a:endParaRPr lang="fr-FR" sz="27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 smtClean="0"/>
              <a:t>4.</a:t>
            </a:r>
            <a:r>
              <a:rPr lang="fr-FR" sz="3200" dirty="0" smtClean="0"/>
              <a:t> </a:t>
            </a:r>
            <a:r>
              <a:rPr lang="fr-FR" sz="3200" b="1" dirty="0" smtClean="0"/>
              <a:t>EA </a:t>
            </a:r>
            <a:r>
              <a:rPr lang="fr-FR" sz="3200" b="1" dirty="0" err="1" smtClean="0"/>
              <a:t>monetary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regimes</a:t>
            </a:r>
            <a:r>
              <a:rPr lang="fr-FR" sz="3200" b="1" dirty="0" smtClean="0"/>
              <a:t>: </a:t>
            </a:r>
            <a:r>
              <a:rPr lang="fr-FR" sz="3200" b="1" dirty="0" err="1" smtClean="0"/>
              <a:t>lessons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from</a:t>
            </a:r>
            <a:r>
              <a:rPr lang="fr-FR" sz="3200" b="1" dirty="0" smtClean="0"/>
              <a:t> simulations (2)</a:t>
            </a:r>
            <a:br>
              <a:rPr lang="fr-FR" sz="3200" b="1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 err="1" smtClean="0"/>
              <a:t>Regime</a:t>
            </a:r>
            <a:r>
              <a:rPr lang="fr-FR" b="1" dirty="0" smtClean="0"/>
              <a:t> LX (yuan/$ </a:t>
            </a:r>
            <a:r>
              <a:rPr lang="fr-FR" b="1" dirty="0" err="1" smtClean="0"/>
              <a:t>floating</a:t>
            </a:r>
            <a:r>
              <a:rPr lang="fr-FR" b="1" dirty="0" smtClean="0"/>
              <a:t>, EA/yuan </a:t>
            </a:r>
            <a:r>
              <a:rPr lang="fr-FR" b="1" dirty="0" err="1" smtClean="0"/>
              <a:t>fixed</a:t>
            </a:r>
            <a:r>
              <a:rPr lang="fr-FR" b="1" dirty="0" smtClean="0"/>
              <a:t>), zone yuan,</a:t>
            </a:r>
            <a:r>
              <a:rPr lang="fr-FR" dirty="0" smtClean="0"/>
              <a:t> </a:t>
            </a:r>
            <a:r>
              <a:rPr lang="fr-FR" dirty="0" err="1" smtClean="0"/>
              <a:t>rather</a:t>
            </a:r>
            <a:r>
              <a:rPr lang="fr-FR" dirty="0" smtClean="0"/>
              <a:t> </a:t>
            </a:r>
            <a:r>
              <a:rPr lang="fr-FR" dirty="0" err="1" smtClean="0"/>
              <a:t>unlikely</a:t>
            </a:r>
            <a:r>
              <a:rPr lang="fr-FR" dirty="0" smtClean="0"/>
              <a:t> future: a gain of </a:t>
            </a:r>
            <a:r>
              <a:rPr lang="fr-FR" dirty="0" err="1" smtClean="0"/>
              <a:t>Chinese</a:t>
            </a:r>
            <a:r>
              <a:rPr lang="fr-FR" dirty="0" smtClean="0"/>
              <a:t> </a:t>
            </a:r>
            <a:r>
              <a:rPr lang="fr-FR" dirty="0" err="1" smtClean="0"/>
              <a:t>competitiveness</a:t>
            </a:r>
            <a:r>
              <a:rPr lang="fr-FR" dirty="0" smtClean="0"/>
              <a:t>/EA </a:t>
            </a:r>
            <a:r>
              <a:rPr lang="fr-FR" dirty="0" err="1" smtClean="0"/>
              <a:t>induces</a:t>
            </a:r>
            <a:r>
              <a:rPr lang="fr-FR" dirty="0" smtClean="0"/>
              <a:t> an </a:t>
            </a:r>
            <a:r>
              <a:rPr lang="fr-FR" dirty="0" err="1" smtClean="0"/>
              <a:t>appreciation</a:t>
            </a:r>
            <a:r>
              <a:rPr lang="fr-FR" dirty="0" smtClean="0"/>
              <a:t> of the yuan/$ </a:t>
            </a:r>
            <a:r>
              <a:rPr lang="fr-FR" dirty="0" err="1" smtClean="0"/>
              <a:t>followed</a:t>
            </a:r>
            <a:r>
              <a:rPr lang="fr-FR" dirty="0" smtClean="0"/>
              <a:t> by the EA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pegged</a:t>
            </a:r>
            <a:r>
              <a:rPr lang="fr-FR" dirty="0" smtClean="0"/>
              <a:t> to the yuan, </a:t>
            </a:r>
            <a:r>
              <a:rPr lang="fr-FR" dirty="0" err="1" smtClean="0"/>
              <a:t>which</a:t>
            </a:r>
            <a:r>
              <a:rPr lang="fr-FR" dirty="0" smtClean="0"/>
              <a:t> amplifies the EA </a:t>
            </a:r>
            <a:r>
              <a:rPr lang="fr-FR" dirty="0" err="1" smtClean="0"/>
              <a:t>slowdown</a:t>
            </a:r>
            <a:r>
              <a:rPr lang="fr-FR" dirty="0" smtClean="0"/>
              <a:t> and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deficit</a:t>
            </a:r>
            <a:r>
              <a:rPr lang="fr-FR" dirty="0" smtClean="0"/>
              <a:t>; US as the main winner; </a:t>
            </a:r>
            <a:r>
              <a:rPr lang="fr-FR" dirty="0" err="1" smtClean="0"/>
              <a:t>negative</a:t>
            </a:r>
            <a:r>
              <a:rPr lang="fr-FR" dirty="0" smtClean="0"/>
              <a:t> </a:t>
            </a:r>
            <a:r>
              <a:rPr lang="fr-FR" dirty="0" err="1" smtClean="0"/>
              <a:t>effect</a:t>
            </a:r>
            <a:r>
              <a:rPr lang="fr-FR" dirty="0" smtClean="0"/>
              <a:t> of </a:t>
            </a:r>
            <a:r>
              <a:rPr lang="fr-FR" dirty="0" err="1" smtClean="0"/>
              <a:t>fixed</a:t>
            </a:r>
            <a:r>
              <a:rPr lang="fr-FR" dirty="0" smtClean="0"/>
              <a:t> ER in case of </a:t>
            </a:r>
            <a:r>
              <a:rPr lang="fr-FR" dirty="0" err="1" smtClean="0"/>
              <a:t>asymmetric</a:t>
            </a:r>
            <a:r>
              <a:rPr lang="fr-FR" dirty="0" smtClean="0"/>
              <a:t> </a:t>
            </a:r>
            <a:r>
              <a:rPr lang="fr-FR" dirty="0" err="1" smtClean="0"/>
              <a:t>shocks</a:t>
            </a:r>
            <a:endParaRPr lang="fr-FR" dirty="0" smtClean="0"/>
          </a:p>
          <a:p>
            <a:r>
              <a:rPr lang="fr-FR" b="1" dirty="0" err="1" smtClean="0"/>
              <a:t>Regime</a:t>
            </a:r>
            <a:r>
              <a:rPr lang="fr-FR" b="1" dirty="0" smtClean="0"/>
              <a:t> LA (yuan/$ </a:t>
            </a:r>
            <a:r>
              <a:rPr lang="fr-FR" b="1" dirty="0" err="1" smtClean="0"/>
              <a:t>floating</a:t>
            </a:r>
            <a:r>
              <a:rPr lang="fr-FR" b="1" dirty="0" smtClean="0"/>
              <a:t>, EA/yuan </a:t>
            </a:r>
            <a:r>
              <a:rPr lang="fr-FR" b="1" dirty="0" err="1" smtClean="0"/>
              <a:t>managed</a:t>
            </a:r>
            <a:r>
              <a:rPr lang="fr-FR" b="1" dirty="0" smtClean="0"/>
              <a:t>) yuan block</a:t>
            </a:r>
            <a:r>
              <a:rPr lang="fr-FR" dirty="0" smtClean="0"/>
              <a:t>: the initial </a:t>
            </a:r>
            <a:r>
              <a:rPr lang="fr-FR" dirty="0" err="1" smtClean="0"/>
              <a:t>negative</a:t>
            </a:r>
            <a:r>
              <a:rPr lang="fr-FR" dirty="0" smtClean="0"/>
              <a:t> </a:t>
            </a:r>
            <a:r>
              <a:rPr lang="fr-FR" dirty="0" err="1" smtClean="0"/>
              <a:t>shock</a:t>
            </a:r>
            <a:r>
              <a:rPr lang="fr-FR" dirty="0" smtClean="0"/>
              <a:t> on EA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progressively</a:t>
            </a:r>
            <a:r>
              <a:rPr lang="fr-FR" dirty="0" smtClean="0"/>
              <a:t> </a:t>
            </a:r>
            <a:r>
              <a:rPr lang="fr-FR" dirty="0" err="1" smtClean="0"/>
              <a:t>compensated</a:t>
            </a:r>
            <a:r>
              <a:rPr lang="fr-FR" dirty="0" smtClean="0"/>
              <a:t> due to EA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depreciation</a:t>
            </a:r>
            <a:r>
              <a:rPr lang="fr-FR" dirty="0" smtClean="0"/>
              <a:t>/$ and the yuan; return to more </a:t>
            </a:r>
            <a:r>
              <a:rPr lang="fr-FR" dirty="0" err="1" smtClean="0"/>
              <a:t>balanced</a:t>
            </a:r>
            <a:r>
              <a:rPr lang="fr-FR" dirty="0" smtClean="0"/>
              <a:t> situation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integration</a:t>
            </a:r>
            <a:r>
              <a:rPr lang="fr-FR" dirty="0" smtClean="0"/>
              <a:t> and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regime</a:t>
            </a:r>
            <a:r>
              <a:rPr lang="fr-FR" dirty="0" smtClean="0"/>
              <a:t>: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contrasted</a:t>
            </a:r>
            <a:r>
              <a:rPr lang="fr-FR" dirty="0" smtClean="0"/>
              <a:t> histories in EU and EA</a:t>
            </a:r>
          </a:p>
          <a:p>
            <a:r>
              <a:rPr lang="fr-FR" dirty="0" smtClean="0"/>
              <a:t>EU </a:t>
            </a:r>
            <a:r>
              <a:rPr lang="fr-FR" dirty="0" err="1" smtClean="0"/>
              <a:t>towards</a:t>
            </a:r>
            <a:r>
              <a:rPr lang="fr-FR" dirty="0" smtClean="0"/>
              <a:t> </a:t>
            </a:r>
            <a:r>
              <a:rPr lang="fr-FR" dirty="0" err="1" smtClean="0"/>
              <a:t>monetary</a:t>
            </a:r>
            <a:r>
              <a:rPr lang="fr-FR" dirty="0" smtClean="0"/>
              <a:t> union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political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: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snake</a:t>
            </a:r>
            <a:r>
              <a:rPr lang="fr-FR" dirty="0" smtClean="0"/>
              <a:t>, EMS in 1979, new EMS in 1987, the Single </a:t>
            </a:r>
            <a:r>
              <a:rPr lang="fr-FR" dirty="0" err="1" smtClean="0"/>
              <a:t>Act</a:t>
            </a:r>
            <a:r>
              <a:rPr lang="fr-FR" dirty="0" smtClean="0"/>
              <a:t> and the Single </a:t>
            </a:r>
            <a:r>
              <a:rPr lang="fr-FR" dirty="0" err="1" smtClean="0"/>
              <a:t>Market</a:t>
            </a:r>
            <a:r>
              <a:rPr lang="fr-FR" dirty="0" smtClean="0"/>
              <a:t> 1986, Maastricht </a:t>
            </a:r>
            <a:r>
              <a:rPr lang="fr-FR" dirty="0" err="1" smtClean="0"/>
              <a:t>treaty</a:t>
            </a:r>
            <a:r>
              <a:rPr lang="fr-FR" dirty="0" smtClean="0"/>
              <a:t> in 1992, </a:t>
            </a:r>
            <a:r>
              <a:rPr lang="fr-FR" dirty="0" err="1" smtClean="0"/>
              <a:t>speculative</a:t>
            </a:r>
            <a:r>
              <a:rPr lang="fr-FR" dirty="0" smtClean="0"/>
              <a:t> </a:t>
            </a:r>
            <a:r>
              <a:rPr lang="fr-FR" dirty="0" err="1" smtClean="0"/>
              <a:t>attacks</a:t>
            </a:r>
            <a:r>
              <a:rPr lang="fr-FR" dirty="0" smtClean="0"/>
              <a:t> in 1992-1993 but euro </a:t>
            </a:r>
            <a:r>
              <a:rPr lang="fr-FR" dirty="0" err="1" smtClean="0"/>
              <a:t>created</a:t>
            </a:r>
            <a:r>
              <a:rPr lang="fr-FR" dirty="0" smtClean="0"/>
              <a:t> in 1999,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institutional</a:t>
            </a:r>
            <a:r>
              <a:rPr lang="fr-FR" dirty="0" smtClean="0"/>
              <a:t> changes</a:t>
            </a:r>
          </a:p>
          <a:p>
            <a:r>
              <a:rPr lang="fr-FR" dirty="0" smtClean="0"/>
              <a:t>EA </a:t>
            </a:r>
            <a:r>
              <a:rPr lang="fr-FR" dirty="0" err="1" smtClean="0"/>
              <a:t>integration</a:t>
            </a:r>
            <a:r>
              <a:rPr lang="fr-FR" dirty="0" smtClean="0"/>
              <a:t> by the </a:t>
            </a:r>
            <a:r>
              <a:rPr lang="fr-FR" dirty="0" err="1" smtClean="0"/>
              <a:t>market</a:t>
            </a:r>
            <a:r>
              <a:rPr lang="fr-FR" dirty="0" smtClean="0"/>
              <a:t>,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level</a:t>
            </a:r>
            <a:r>
              <a:rPr lang="fr-FR" dirty="0" smtClean="0"/>
              <a:t> of ASEAN+3, </a:t>
            </a:r>
            <a:r>
              <a:rPr lang="fr-FR" dirty="0" err="1" smtClean="0"/>
              <a:t>around</a:t>
            </a:r>
            <a:r>
              <a:rPr lang="fr-FR" dirty="0" smtClean="0"/>
              <a:t> China,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pragmatic</a:t>
            </a:r>
            <a:r>
              <a:rPr lang="fr-FR" dirty="0" smtClean="0"/>
              <a:t> exchange rate </a:t>
            </a:r>
            <a:r>
              <a:rPr lang="fr-FR" dirty="0" err="1" smtClean="0"/>
              <a:t>regimes</a:t>
            </a:r>
            <a:r>
              <a:rPr lang="fr-FR" dirty="0" smtClean="0"/>
              <a:t> (</a:t>
            </a:r>
            <a:r>
              <a:rPr lang="fr-FR" dirty="0" err="1" smtClean="0"/>
              <a:t>peg</a:t>
            </a:r>
            <a:r>
              <a:rPr lang="fr-FR" dirty="0" smtClean="0"/>
              <a:t> on the dollar, </a:t>
            </a:r>
            <a:r>
              <a:rPr lang="fr-FR" dirty="0" err="1" smtClean="0"/>
              <a:t>crisis</a:t>
            </a:r>
            <a:r>
              <a:rPr lang="fr-FR" dirty="0" smtClean="0"/>
              <a:t> of 1997-1998, more flexible </a:t>
            </a:r>
            <a:r>
              <a:rPr lang="fr-FR" dirty="0" err="1" smtClean="0"/>
              <a:t>regimes</a:t>
            </a:r>
            <a:r>
              <a:rPr lang="fr-FR" dirty="0" smtClean="0"/>
              <a:t> and effort to </a:t>
            </a:r>
            <a:r>
              <a:rPr lang="fr-FR" dirty="0" err="1" smtClean="0"/>
              <a:t>improve</a:t>
            </a:r>
            <a:r>
              <a:rPr lang="fr-FR" dirty="0" smtClean="0"/>
              <a:t> </a:t>
            </a:r>
            <a:r>
              <a:rPr lang="fr-FR" dirty="0" err="1" smtClean="0"/>
              <a:t>monetary</a:t>
            </a:r>
            <a:r>
              <a:rPr lang="fr-FR" dirty="0" smtClean="0"/>
              <a:t> and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cooperation</a:t>
            </a:r>
            <a:r>
              <a:rPr lang="fr-FR" dirty="0" smtClean="0"/>
              <a:t> </a:t>
            </a:r>
            <a:r>
              <a:rPr lang="fr-FR" dirty="0" err="1" smtClean="0"/>
              <a:t>during</a:t>
            </a:r>
            <a:r>
              <a:rPr lang="fr-FR" dirty="0" smtClean="0"/>
              <a:t> the 2000s), but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limited</a:t>
            </a:r>
            <a:r>
              <a:rPr lang="fr-FR" dirty="0" smtClean="0"/>
              <a:t> </a:t>
            </a:r>
            <a:r>
              <a:rPr lang="fr-FR" dirty="0" err="1" smtClean="0"/>
              <a:t>results</a:t>
            </a:r>
            <a:r>
              <a:rPr lang="fr-FR" dirty="0" smtClean="0"/>
              <a:t> due to </a:t>
            </a:r>
            <a:r>
              <a:rPr lang="fr-FR" dirty="0" err="1" smtClean="0"/>
              <a:t>political</a:t>
            </a:r>
            <a:r>
              <a:rPr lang="fr-FR" dirty="0" smtClean="0"/>
              <a:t> issues; </a:t>
            </a:r>
            <a:r>
              <a:rPr lang="fr-FR" dirty="0" err="1" smtClean="0"/>
              <a:t>some</a:t>
            </a:r>
            <a:r>
              <a:rPr lang="fr-FR" dirty="0" smtClean="0"/>
              <a:t> revival </a:t>
            </a:r>
            <a:r>
              <a:rPr lang="fr-FR" dirty="0" err="1" smtClean="0"/>
              <a:t>after</a:t>
            </a:r>
            <a:r>
              <a:rPr lang="fr-FR" dirty="0" smtClean="0"/>
              <a:t> 2008 (</a:t>
            </a:r>
            <a:r>
              <a:rPr lang="fr-FR" dirty="0" err="1" smtClean="0"/>
              <a:t>Asian</a:t>
            </a:r>
            <a:r>
              <a:rPr lang="fr-FR" dirty="0" smtClean="0"/>
              <a:t>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Fund</a:t>
            </a:r>
            <a:r>
              <a:rPr lang="fr-FR" dirty="0" smtClean="0"/>
              <a:t>, ACU)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 smtClean="0"/>
              <a:t>4.</a:t>
            </a:r>
            <a:r>
              <a:rPr lang="fr-FR" sz="3200" dirty="0" smtClean="0"/>
              <a:t> </a:t>
            </a:r>
            <a:r>
              <a:rPr lang="fr-FR" sz="3200" b="1" dirty="0" smtClean="0"/>
              <a:t>EA </a:t>
            </a:r>
            <a:r>
              <a:rPr lang="fr-FR" sz="3200" b="1" dirty="0" err="1" smtClean="0"/>
              <a:t>monetary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regimes</a:t>
            </a:r>
            <a:r>
              <a:rPr lang="fr-FR" sz="3200" b="1" dirty="0" smtClean="0"/>
              <a:t>: </a:t>
            </a:r>
            <a:r>
              <a:rPr lang="fr-FR" sz="3200" b="1" dirty="0" err="1" smtClean="0"/>
              <a:t>lessons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from</a:t>
            </a:r>
            <a:r>
              <a:rPr lang="fr-FR" sz="3200" b="1" dirty="0" smtClean="0"/>
              <a:t> simulations (3)</a:t>
            </a:r>
            <a:br>
              <a:rPr lang="fr-FR" sz="3200" b="1" dirty="0" smtClean="0"/>
            </a:br>
            <a:endParaRPr lang="fr-FR" sz="32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ACU </a:t>
            </a:r>
            <a:r>
              <a:rPr lang="fr-FR" dirty="0" err="1" smtClean="0"/>
              <a:t>regimes</a:t>
            </a:r>
            <a:r>
              <a:rPr lang="fr-FR" dirty="0" smtClean="0"/>
              <a:t>: </a:t>
            </a:r>
            <a:r>
              <a:rPr lang="fr-FR" dirty="0" err="1" smtClean="0"/>
              <a:t>competitivity</a:t>
            </a:r>
            <a:r>
              <a:rPr lang="fr-FR" dirty="0" smtClean="0"/>
              <a:t> gains of China/ </a:t>
            </a:r>
            <a:r>
              <a:rPr lang="fr-FR" dirty="0" err="1" smtClean="0"/>
              <a:t>Japan</a:t>
            </a:r>
            <a:r>
              <a:rPr lang="fr-FR" dirty="0" smtClean="0"/>
              <a:t> and EA, partial ER </a:t>
            </a:r>
            <a:r>
              <a:rPr lang="fr-FR" dirty="0" err="1" smtClean="0"/>
              <a:t>adjustments</a:t>
            </a:r>
            <a:r>
              <a:rPr lang="fr-FR" dirty="0" smtClean="0"/>
              <a:t> by successive </a:t>
            </a:r>
            <a:r>
              <a:rPr lang="fr-FR" dirty="0" err="1" smtClean="0"/>
              <a:t>steps</a:t>
            </a:r>
            <a:r>
              <a:rPr lang="fr-FR" dirty="0" smtClean="0"/>
              <a:t>, </a:t>
            </a:r>
            <a:r>
              <a:rPr lang="fr-FR" dirty="0" err="1" smtClean="0"/>
              <a:t>especially</a:t>
            </a:r>
            <a:r>
              <a:rPr lang="fr-FR" dirty="0" smtClean="0"/>
              <a:t> for ACU </a:t>
            </a:r>
            <a:r>
              <a:rPr lang="fr-FR" dirty="0" err="1" smtClean="0"/>
              <a:t>without</a:t>
            </a:r>
            <a:r>
              <a:rPr lang="fr-FR" dirty="0" smtClean="0"/>
              <a:t> yuan</a:t>
            </a:r>
          </a:p>
          <a:p>
            <a:r>
              <a:rPr lang="fr-FR" dirty="0" err="1" smtClean="0"/>
              <a:t>Asian</a:t>
            </a:r>
            <a:r>
              <a:rPr lang="fr-FR" dirty="0" smtClean="0"/>
              <a:t> </a:t>
            </a:r>
            <a:r>
              <a:rPr lang="fr-FR" dirty="0" err="1" smtClean="0"/>
              <a:t>bancor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: partial </a:t>
            </a:r>
            <a:r>
              <a:rPr lang="fr-FR" dirty="0" err="1" smtClean="0"/>
              <a:t>rebalancing</a:t>
            </a:r>
            <a:r>
              <a:rPr lang="fr-FR" dirty="0" smtClean="0"/>
              <a:t> in case of ER </a:t>
            </a:r>
            <a:r>
              <a:rPr lang="fr-FR" dirty="0" err="1" smtClean="0"/>
              <a:t>adjustments</a:t>
            </a:r>
            <a:r>
              <a:rPr lang="fr-FR" dirty="0" smtClean="0"/>
              <a:t>, more important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government</a:t>
            </a:r>
            <a:r>
              <a:rPr lang="fr-FR" dirty="0" smtClean="0"/>
              <a:t> </a:t>
            </a:r>
            <a:r>
              <a:rPr lang="fr-FR" dirty="0" err="1" smtClean="0"/>
              <a:t>spending</a:t>
            </a:r>
            <a:r>
              <a:rPr lang="fr-FR" dirty="0" smtClean="0"/>
              <a:t> of surplus </a:t>
            </a:r>
            <a:r>
              <a:rPr lang="fr-FR" dirty="0" err="1" smtClean="0"/>
              <a:t>economies</a:t>
            </a:r>
            <a:r>
              <a:rPr lang="fr-FR" dirty="0" smtClean="0"/>
              <a:t>; </a:t>
            </a:r>
            <a:r>
              <a:rPr lang="fr-FR" dirty="0" err="1" smtClean="0"/>
              <a:t>rebalancing</a:t>
            </a:r>
            <a:r>
              <a:rPr lang="fr-FR" dirty="0" smtClean="0"/>
              <a:t> more </a:t>
            </a:r>
            <a:r>
              <a:rPr lang="fr-FR" dirty="0" err="1" smtClean="0"/>
              <a:t>limited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ACU </a:t>
            </a:r>
            <a:r>
              <a:rPr lang="fr-FR" dirty="0" err="1" smtClean="0"/>
              <a:t>regimes</a:t>
            </a:r>
            <a:r>
              <a:rPr lang="fr-FR" dirty="0" smtClean="0"/>
              <a:t> but more </a:t>
            </a:r>
            <a:r>
              <a:rPr lang="fr-FR" dirty="0" err="1" smtClean="0"/>
              <a:t>symmetric</a:t>
            </a:r>
            <a:endParaRPr lang="fr-FR" dirty="0" smtClean="0"/>
          </a:p>
          <a:p>
            <a:r>
              <a:rPr lang="fr-FR" dirty="0" smtClean="0"/>
              <a:t>Global ACU </a:t>
            </a:r>
            <a:r>
              <a:rPr lang="fr-FR" dirty="0" err="1" smtClean="0"/>
              <a:t>regime</a:t>
            </a:r>
            <a:r>
              <a:rPr lang="fr-FR" dirty="0" smtClean="0"/>
              <a:t>: </a:t>
            </a:r>
            <a:r>
              <a:rPr lang="fr-FR" dirty="0" err="1" smtClean="0"/>
              <a:t>intermediate</a:t>
            </a:r>
            <a:r>
              <a:rPr lang="fr-FR" dirty="0" smtClean="0"/>
              <a:t> </a:t>
            </a:r>
            <a:r>
              <a:rPr lang="fr-FR" dirty="0" err="1" smtClean="0"/>
              <a:t>results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ACU and </a:t>
            </a:r>
            <a:r>
              <a:rPr lang="fr-FR" dirty="0" err="1" smtClean="0"/>
              <a:t>Asian</a:t>
            </a:r>
            <a:r>
              <a:rPr lang="fr-FR" dirty="0" smtClean="0"/>
              <a:t> </a:t>
            </a:r>
            <a:r>
              <a:rPr lang="fr-FR" dirty="0" err="1" smtClean="0"/>
              <a:t>bancor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endParaRPr lang="fr-FR" dirty="0" smtClean="0"/>
          </a:p>
          <a:p>
            <a:r>
              <a:rPr lang="fr-FR" dirty="0" smtClean="0"/>
              <a:t> ACU single </a:t>
            </a:r>
            <a:r>
              <a:rPr lang="fr-FR" dirty="0" err="1" smtClean="0"/>
              <a:t>currency</a:t>
            </a:r>
            <a:r>
              <a:rPr lang="fr-FR" dirty="0" smtClean="0"/>
              <a:t>, </a:t>
            </a:r>
            <a:r>
              <a:rPr lang="fr-FR" dirty="0" err="1" smtClean="0"/>
              <a:t>unlikely</a:t>
            </a:r>
            <a:r>
              <a:rPr lang="fr-FR" dirty="0" smtClean="0"/>
              <a:t> and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adapted</a:t>
            </a:r>
            <a:r>
              <a:rPr lang="fr-FR" dirty="0" smtClean="0"/>
              <a:t> to </a:t>
            </a:r>
            <a:r>
              <a:rPr lang="fr-FR" dirty="0" err="1" smtClean="0"/>
              <a:t>asymmetric</a:t>
            </a:r>
            <a:r>
              <a:rPr lang="fr-FR" dirty="0" smtClean="0"/>
              <a:t> </a:t>
            </a:r>
            <a:r>
              <a:rPr lang="fr-FR" dirty="0" err="1" smtClean="0"/>
              <a:t>shocks</a:t>
            </a:r>
            <a:r>
              <a:rPr lang="fr-FR" dirty="0" smtClean="0"/>
              <a:t>   </a:t>
            </a:r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err="1" smtClean="0"/>
              <a:t>Competitivity</a:t>
            </a:r>
            <a:r>
              <a:rPr lang="fr-FR" sz="3600" dirty="0" smtClean="0"/>
              <a:t> gains China/ EA and </a:t>
            </a:r>
            <a:r>
              <a:rPr lang="fr-FR" sz="3600" dirty="0" err="1" smtClean="0"/>
              <a:t>Japan</a:t>
            </a:r>
            <a:r>
              <a:rPr lang="fr-FR" sz="3600" dirty="0" smtClean="0"/>
              <a:t> </a:t>
            </a:r>
            <a:br>
              <a:rPr lang="fr-FR" sz="3600" dirty="0" smtClean="0"/>
            </a:br>
            <a:r>
              <a:rPr lang="fr-FR" sz="3600" dirty="0" smtClean="0"/>
              <a:t>GDP of EA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err="1" smtClean="0"/>
              <a:t>Competitivity</a:t>
            </a:r>
            <a:r>
              <a:rPr lang="fr-FR" sz="3600" dirty="0" smtClean="0"/>
              <a:t> gains China/ EA and </a:t>
            </a:r>
            <a:r>
              <a:rPr lang="fr-FR" sz="3600" dirty="0" err="1" smtClean="0"/>
              <a:t>Japan</a:t>
            </a:r>
            <a:r>
              <a:rPr lang="fr-FR" sz="3600" dirty="0" smtClean="0"/>
              <a:t> </a:t>
            </a:r>
            <a:br>
              <a:rPr lang="fr-FR" sz="3600" dirty="0" smtClean="0"/>
            </a:br>
            <a:r>
              <a:rPr lang="fr-FR" sz="3600" dirty="0" smtClean="0"/>
              <a:t>EA </a:t>
            </a:r>
            <a:r>
              <a:rPr lang="fr-FR" sz="3600" dirty="0" err="1" smtClean="0"/>
              <a:t>currency</a:t>
            </a:r>
            <a:r>
              <a:rPr lang="fr-FR" sz="3600" dirty="0" smtClean="0"/>
              <a:t> E4 (1$= E4 EA)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err="1" smtClean="0"/>
              <a:t>Competitivity</a:t>
            </a:r>
            <a:r>
              <a:rPr lang="fr-FR" sz="3600" dirty="0" smtClean="0"/>
              <a:t> gains China/ EA and </a:t>
            </a:r>
            <a:r>
              <a:rPr lang="fr-FR" sz="3600" dirty="0" err="1" smtClean="0"/>
              <a:t>Japan</a:t>
            </a:r>
            <a:r>
              <a:rPr lang="fr-FR" sz="3600" dirty="0" smtClean="0"/>
              <a:t> </a:t>
            </a:r>
            <a:br>
              <a:rPr lang="fr-FR" sz="3600" dirty="0" smtClean="0"/>
            </a:br>
            <a:r>
              <a:rPr lang="fr-FR" sz="3600" dirty="0" smtClean="0"/>
              <a:t>GDP of EA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err="1" smtClean="0"/>
              <a:t>Competitivity</a:t>
            </a:r>
            <a:r>
              <a:rPr lang="fr-FR" sz="3600" dirty="0" smtClean="0"/>
              <a:t> gains China/ EA and </a:t>
            </a:r>
            <a:r>
              <a:rPr lang="fr-FR" sz="3600" dirty="0" err="1" smtClean="0"/>
              <a:t>Japan</a:t>
            </a:r>
            <a:r>
              <a:rPr lang="fr-FR" sz="3600" dirty="0" smtClean="0"/>
              <a:t> </a:t>
            </a:r>
            <a:br>
              <a:rPr lang="fr-FR" sz="3600" dirty="0" smtClean="0"/>
            </a:br>
            <a:r>
              <a:rPr lang="fr-FR" sz="3600" dirty="0" smtClean="0"/>
              <a:t>yuan E2 (1$= E2 yuan)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err="1" smtClean="0"/>
              <a:t>Competitivity</a:t>
            </a:r>
            <a:r>
              <a:rPr lang="fr-FR" sz="3600" dirty="0" smtClean="0"/>
              <a:t> gains China/ EA and </a:t>
            </a:r>
            <a:r>
              <a:rPr lang="fr-FR" sz="3600" dirty="0" err="1" smtClean="0"/>
              <a:t>Japan</a:t>
            </a:r>
            <a:r>
              <a:rPr lang="fr-FR" sz="3600" dirty="0" smtClean="0"/>
              <a:t> </a:t>
            </a:r>
            <a:br>
              <a:rPr lang="fr-FR" sz="3600" dirty="0" smtClean="0"/>
            </a:br>
            <a:r>
              <a:rPr lang="fr-FR" sz="3600" dirty="0" smtClean="0"/>
              <a:t>EA </a:t>
            </a:r>
            <a:r>
              <a:rPr lang="fr-FR" sz="3600" dirty="0" err="1" smtClean="0"/>
              <a:t>currency</a:t>
            </a:r>
            <a:r>
              <a:rPr lang="fr-FR" sz="3600" dirty="0" smtClean="0"/>
              <a:t> E4 (1$= E4 EA)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Conclusion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 smtClean="0"/>
              <a:t>EU and EA in opposite configurations</a:t>
            </a:r>
          </a:p>
          <a:p>
            <a:r>
              <a:rPr lang="fr-FR" b="1" dirty="0" smtClean="0"/>
              <a:t>EU </a:t>
            </a:r>
            <a:r>
              <a:rPr lang="fr-FR" b="1" dirty="0" err="1" smtClean="0"/>
              <a:t>monetary</a:t>
            </a:r>
            <a:r>
              <a:rPr lang="fr-FR" b="1" dirty="0" smtClean="0"/>
              <a:t> </a:t>
            </a:r>
            <a:r>
              <a:rPr lang="fr-FR" b="1" dirty="0" err="1" smtClean="0"/>
              <a:t>regimes</a:t>
            </a:r>
            <a:r>
              <a:rPr lang="fr-FR" dirty="0" smtClean="0"/>
              <a:t>, alternative </a:t>
            </a:r>
            <a:r>
              <a:rPr lang="fr-FR" dirty="0" err="1" smtClean="0"/>
              <a:t>proposals</a:t>
            </a:r>
            <a:r>
              <a:rPr lang="fr-FR" dirty="0" smtClean="0"/>
              <a:t> to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monetary</a:t>
            </a:r>
            <a:r>
              <a:rPr lang="fr-FR" dirty="0" smtClean="0"/>
              <a:t> union </a:t>
            </a:r>
            <a:r>
              <a:rPr lang="fr-FR" dirty="0" err="1" smtClean="0"/>
              <a:t>exist</a:t>
            </a:r>
            <a:r>
              <a:rPr lang="fr-FR" dirty="0" smtClean="0"/>
              <a:t> and </a:t>
            </a:r>
            <a:r>
              <a:rPr lang="fr-FR" dirty="0" err="1" smtClean="0"/>
              <a:t>appear</a:t>
            </a:r>
            <a:r>
              <a:rPr lang="fr-FR" dirty="0" smtClean="0"/>
              <a:t> more favorable (in the absence of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progress</a:t>
            </a:r>
            <a:r>
              <a:rPr lang="fr-FR" dirty="0" smtClean="0"/>
              <a:t> </a:t>
            </a:r>
            <a:r>
              <a:rPr lang="fr-FR" dirty="0" err="1" smtClean="0"/>
              <a:t>towards</a:t>
            </a:r>
            <a:r>
              <a:rPr lang="fr-FR" dirty="0" smtClean="0"/>
              <a:t> more fiscal </a:t>
            </a:r>
            <a:r>
              <a:rPr lang="fr-FR" dirty="0" err="1" smtClean="0"/>
              <a:t>federalism</a:t>
            </a:r>
            <a:r>
              <a:rPr lang="fr-FR" dirty="0" smtClean="0"/>
              <a:t>): multiple euros </a:t>
            </a:r>
            <a:r>
              <a:rPr lang="fr-FR" dirty="0" err="1" smtClean="0"/>
              <a:t>regime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global euro, euro area </a:t>
            </a:r>
            <a:r>
              <a:rPr lang="fr-FR" dirty="0" err="1" smtClean="0"/>
              <a:t>without</a:t>
            </a:r>
            <a:r>
              <a:rPr lang="fr-FR" dirty="0" smtClean="0"/>
              <a:t> Germany </a:t>
            </a:r>
            <a:r>
              <a:rPr lang="fr-FR" dirty="0" err="1" smtClean="0"/>
              <a:t>with</a:t>
            </a:r>
            <a:r>
              <a:rPr lang="fr-FR" dirty="0" smtClean="0"/>
              <a:t> euro </a:t>
            </a:r>
            <a:r>
              <a:rPr lang="fr-FR" dirty="0" err="1" smtClean="0"/>
              <a:t>anchored</a:t>
            </a:r>
            <a:r>
              <a:rPr lang="fr-FR" dirty="0" smtClean="0"/>
              <a:t>/ GE or </a:t>
            </a:r>
            <a:r>
              <a:rPr lang="fr-FR" dirty="0" err="1" smtClean="0"/>
              <a:t>floating</a:t>
            </a:r>
            <a:r>
              <a:rPr lang="fr-FR" dirty="0" smtClean="0"/>
              <a:t>, euro-</a:t>
            </a:r>
            <a:r>
              <a:rPr lang="fr-FR" dirty="0" err="1" smtClean="0"/>
              <a:t>bancor</a:t>
            </a:r>
            <a:r>
              <a:rPr lang="fr-FR" dirty="0" smtClean="0"/>
              <a:t> more </a:t>
            </a:r>
            <a:r>
              <a:rPr lang="fr-FR" dirty="0" err="1" smtClean="0"/>
              <a:t>utopic</a:t>
            </a:r>
            <a:r>
              <a:rPr lang="fr-FR" dirty="0" smtClean="0"/>
              <a:t>, but </a:t>
            </a:r>
            <a:r>
              <a:rPr lang="fr-FR" dirty="0" err="1" smtClean="0"/>
              <a:t>preserving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of the main </a:t>
            </a:r>
            <a:r>
              <a:rPr lang="fr-FR" dirty="0" err="1" smtClean="0"/>
              <a:t>monetary</a:t>
            </a:r>
            <a:r>
              <a:rPr lang="fr-FR" dirty="0" smtClean="0"/>
              <a:t> institutions; </a:t>
            </a:r>
          </a:p>
          <a:p>
            <a:r>
              <a:rPr lang="fr-FR" dirty="0" smtClean="0"/>
              <a:t>The </a:t>
            </a:r>
            <a:r>
              <a:rPr lang="fr-FR" dirty="0" err="1" smtClean="0"/>
              <a:t>key</a:t>
            </a:r>
            <a:r>
              <a:rPr lang="fr-FR" dirty="0" smtClean="0"/>
              <a:t> issue </a:t>
            </a:r>
            <a:r>
              <a:rPr lang="fr-FR" dirty="0" err="1" smtClean="0"/>
              <a:t>is</a:t>
            </a:r>
            <a:r>
              <a:rPr lang="fr-FR" dirty="0" smtClean="0"/>
              <a:t> the question of </a:t>
            </a:r>
            <a:r>
              <a:rPr lang="fr-FR" b="1" dirty="0" smtClean="0"/>
              <a:t>transition </a:t>
            </a:r>
            <a:r>
              <a:rPr lang="fr-FR" b="1" dirty="0" err="1" smtClean="0"/>
              <a:t>period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risks</a:t>
            </a:r>
            <a:r>
              <a:rPr lang="fr-FR" dirty="0" smtClean="0"/>
              <a:t> of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; </a:t>
            </a:r>
            <a:r>
              <a:rPr lang="fr-FR" dirty="0" err="1" smtClean="0"/>
              <a:t>also</a:t>
            </a:r>
            <a:r>
              <a:rPr lang="fr-FR" dirty="0" smtClean="0"/>
              <a:t> the </a:t>
            </a:r>
            <a:r>
              <a:rPr lang="fr-FR" dirty="0" err="1" smtClean="0"/>
              <a:t>loss</a:t>
            </a:r>
            <a:r>
              <a:rPr lang="fr-FR" dirty="0" smtClean="0"/>
              <a:t> of international </a:t>
            </a:r>
            <a:r>
              <a:rPr lang="fr-FR" dirty="0" err="1" smtClean="0"/>
              <a:t>purchasing</a:t>
            </a:r>
            <a:r>
              <a:rPr lang="fr-FR" dirty="0" smtClean="0"/>
              <a:t> power in case of </a:t>
            </a:r>
            <a:r>
              <a:rPr lang="fr-FR" dirty="0" err="1" smtClean="0"/>
              <a:t>devaluated</a:t>
            </a:r>
            <a:r>
              <a:rPr lang="fr-FR" dirty="0" smtClean="0"/>
              <a:t> </a:t>
            </a:r>
            <a:r>
              <a:rPr lang="fr-FR" dirty="0" err="1" smtClean="0"/>
              <a:t>currency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 (2)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/>
              <a:t>EA </a:t>
            </a:r>
            <a:r>
              <a:rPr lang="fr-FR" b="1" dirty="0" err="1" smtClean="0"/>
              <a:t>monetary</a:t>
            </a:r>
            <a:r>
              <a:rPr lang="fr-FR" b="1" dirty="0" smtClean="0"/>
              <a:t> </a:t>
            </a:r>
            <a:r>
              <a:rPr lang="fr-FR" b="1" dirty="0" err="1" smtClean="0"/>
              <a:t>regimes</a:t>
            </a:r>
            <a:r>
              <a:rPr lang="fr-FR" dirty="0" smtClean="0"/>
              <a:t>, </a:t>
            </a:r>
            <a:r>
              <a:rPr lang="fr-FR" dirty="0" err="1" smtClean="0"/>
              <a:t>avoid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rigid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 (XX, $ </a:t>
            </a:r>
            <a:r>
              <a:rPr lang="fr-FR" dirty="0" err="1" smtClean="0"/>
              <a:t>pegged</a:t>
            </a:r>
            <a:r>
              <a:rPr lang="fr-FR" dirty="0" smtClean="0"/>
              <a:t>) or </a:t>
            </a:r>
            <a:r>
              <a:rPr lang="fr-FR" dirty="0" err="1" smtClean="0"/>
              <a:t>premature</a:t>
            </a:r>
            <a:r>
              <a:rPr lang="fr-FR" dirty="0" smtClean="0"/>
              <a:t> ACU single </a:t>
            </a:r>
            <a:r>
              <a:rPr lang="fr-FR" dirty="0" err="1" smtClean="0"/>
              <a:t>currency</a:t>
            </a:r>
            <a:r>
              <a:rPr lang="fr-FR" dirty="0" smtClean="0"/>
              <a:t> </a:t>
            </a:r>
            <a:r>
              <a:rPr lang="fr-FR" dirty="0" err="1" smtClean="0"/>
              <a:t>regime</a:t>
            </a:r>
            <a:r>
              <a:rPr lang="fr-FR" dirty="0" smtClean="0"/>
              <a:t> or yuan area (LX or AX); more flexible </a:t>
            </a:r>
            <a:r>
              <a:rPr lang="fr-FR" dirty="0" err="1" smtClean="0"/>
              <a:t>regimes</a:t>
            </a:r>
            <a:r>
              <a:rPr lang="fr-FR" dirty="0" smtClean="0"/>
              <a:t> (AL), </a:t>
            </a:r>
            <a:r>
              <a:rPr lang="fr-FR" dirty="0" err="1" smtClean="0"/>
              <a:t>reducing</a:t>
            </a:r>
            <a:r>
              <a:rPr lang="fr-FR" dirty="0" smtClean="0"/>
              <a:t> intra-zone </a:t>
            </a:r>
            <a:r>
              <a:rPr lang="fr-FR" dirty="0" err="1" smtClean="0"/>
              <a:t>imbalances</a:t>
            </a:r>
            <a:r>
              <a:rPr lang="fr-FR" dirty="0" smtClean="0"/>
              <a:t> and ER </a:t>
            </a:r>
            <a:r>
              <a:rPr lang="fr-FR" dirty="0" err="1" smtClean="0"/>
              <a:t>misalignments</a:t>
            </a:r>
            <a:r>
              <a:rPr lang="fr-FR" dirty="0" smtClean="0"/>
              <a:t>; but instruments </a:t>
            </a:r>
            <a:r>
              <a:rPr lang="fr-FR" dirty="0" err="1" smtClean="0"/>
              <a:t>necessary</a:t>
            </a:r>
            <a:r>
              <a:rPr lang="fr-FR" dirty="0" smtClean="0"/>
              <a:t> to </a:t>
            </a:r>
            <a:r>
              <a:rPr lang="fr-FR" dirty="0" err="1" smtClean="0"/>
              <a:t>preserve</a:t>
            </a:r>
            <a:r>
              <a:rPr lang="fr-FR" dirty="0" smtClean="0"/>
              <a:t> more </a:t>
            </a:r>
            <a:r>
              <a:rPr lang="fr-FR" dirty="0" err="1" smtClean="0"/>
              <a:t>stability</a:t>
            </a:r>
            <a:r>
              <a:rPr lang="fr-FR" dirty="0" smtClean="0"/>
              <a:t>; </a:t>
            </a:r>
          </a:p>
          <a:p>
            <a:r>
              <a:rPr lang="fr-FR" dirty="0" smtClean="0"/>
              <a:t>Yuan block </a:t>
            </a:r>
            <a:r>
              <a:rPr lang="fr-FR" dirty="0" err="1" smtClean="0"/>
              <a:t>with</a:t>
            </a:r>
            <a:r>
              <a:rPr lang="fr-FR" dirty="0" smtClean="0"/>
              <a:t> EA/yuan </a:t>
            </a:r>
            <a:r>
              <a:rPr lang="fr-FR" dirty="0" err="1" smtClean="0"/>
              <a:t>managed</a:t>
            </a:r>
            <a:r>
              <a:rPr lang="fr-FR" dirty="0" smtClean="0"/>
              <a:t> (LA), </a:t>
            </a:r>
            <a:r>
              <a:rPr lang="fr-FR" dirty="0" err="1" smtClean="0"/>
              <a:t>another</a:t>
            </a:r>
            <a:r>
              <a:rPr lang="fr-FR" dirty="0" smtClean="0"/>
              <a:t> long </a:t>
            </a:r>
            <a:r>
              <a:rPr lang="fr-FR" dirty="0" err="1" smtClean="0"/>
              <a:t>term</a:t>
            </a:r>
            <a:r>
              <a:rPr lang="fr-FR" dirty="0" smtClean="0"/>
              <a:t> perspective </a:t>
            </a:r>
          </a:p>
          <a:p>
            <a:r>
              <a:rPr lang="fr-FR" dirty="0" smtClean="0"/>
              <a:t>More </a:t>
            </a:r>
            <a:r>
              <a:rPr lang="fr-FR" dirty="0" err="1" smtClean="0"/>
              <a:t>institutional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:  ACU </a:t>
            </a:r>
            <a:r>
              <a:rPr lang="fr-FR" dirty="0" err="1" smtClean="0"/>
              <a:t>regimes</a:t>
            </a:r>
            <a:r>
              <a:rPr lang="fr-FR" dirty="0" smtClean="0"/>
              <a:t> (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possibility</a:t>
            </a:r>
            <a:r>
              <a:rPr lang="fr-FR" dirty="0" smtClean="0"/>
              <a:t> of ER </a:t>
            </a:r>
            <a:r>
              <a:rPr lang="fr-FR" dirty="0" err="1" smtClean="0"/>
              <a:t>adjustments</a:t>
            </a:r>
            <a:r>
              <a:rPr lang="fr-FR" dirty="0" smtClean="0"/>
              <a:t>, sensitive to the </a:t>
            </a:r>
            <a:r>
              <a:rPr lang="fr-FR" dirty="0" err="1" smtClean="0"/>
              <a:t>currency</a:t>
            </a:r>
            <a:r>
              <a:rPr lang="fr-FR" dirty="0" smtClean="0"/>
              <a:t> acting as </a:t>
            </a:r>
            <a:r>
              <a:rPr lang="fr-FR" dirty="0" err="1" smtClean="0"/>
              <a:t>anchor</a:t>
            </a:r>
            <a:r>
              <a:rPr lang="fr-FR" dirty="0" smtClean="0"/>
              <a:t>); </a:t>
            </a:r>
            <a:r>
              <a:rPr lang="fr-FR" dirty="0" err="1" smtClean="0"/>
              <a:t>Asian</a:t>
            </a:r>
            <a:r>
              <a:rPr lang="fr-FR" dirty="0" smtClean="0"/>
              <a:t> </a:t>
            </a:r>
            <a:r>
              <a:rPr lang="fr-FR" dirty="0" err="1" smtClean="0"/>
              <a:t>bancor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 more exigent in </a:t>
            </a:r>
            <a:r>
              <a:rPr lang="fr-FR" dirty="0" err="1" smtClean="0"/>
              <a:t>terms</a:t>
            </a:r>
            <a:r>
              <a:rPr lang="fr-FR" dirty="0" smtClean="0"/>
              <a:t> of institutions , more </a:t>
            </a:r>
            <a:r>
              <a:rPr lang="fr-FR" dirty="0" err="1" smtClean="0"/>
              <a:t>symmetric</a:t>
            </a:r>
            <a:r>
              <a:rPr lang="fr-FR" dirty="0" smtClean="0"/>
              <a:t> ,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of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reserves</a:t>
            </a:r>
            <a:r>
              <a:rPr lang="fr-FR" dirty="0" smtClean="0"/>
              <a:t>, but more </a:t>
            </a:r>
            <a:r>
              <a:rPr lang="fr-FR" dirty="0" err="1" smtClean="0"/>
              <a:t>reduced</a:t>
            </a:r>
            <a:r>
              <a:rPr lang="fr-FR" dirty="0" smtClean="0"/>
              <a:t> </a:t>
            </a:r>
            <a:r>
              <a:rPr lang="fr-FR" dirty="0" err="1" smtClean="0"/>
              <a:t>adjustments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ACU </a:t>
            </a:r>
            <a:r>
              <a:rPr lang="fr-FR" dirty="0" err="1" smtClean="0"/>
              <a:t>regimes</a:t>
            </a:r>
            <a:r>
              <a:rPr lang="fr-FR" dirty="0" smtClean="0"/>
              <a:t>;  global ACU, </a:t>
            </a:r>
            <a:r>
              <a:rPr lang="fr-FR" dirty="0" err="1" smtClean="0"/>
              <a:t>intermediate</a:t>
            </a:r>
            <a:r>
              <a:rPr lang="fr-FR" dirty="0" smtClean="0"/>
              <a:t> </a:t>
            </a:r>
            <a:r>
              <a:rPr lang="fr-FR" dirty="0" err="1" smtClean="0"/>
              <a:t>results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 ACU and </a:t>
            </a:r>
            <a:r>
              <a:rPr lang="fr-FR" dirty="0" err="1" smtClean="0"/>
              <a:t>Asian</a:t>
            </a:r>
            <a:r>
              <a:rPr lang="fr-FR" dirty="0" smtClean="0"/>
              <a:t> </a:t>
            </a:r>
            <a:r>
              <a:rPr lang="fr-FR" dirty="0" err="1" smtClean="0"/>
              <a:t>bancor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 but </a:t>
            </a:r>
            <a:r>
              <a:rPr lang="fr-FR" dirty="0" err="1" smtClean="0"/>
              <a:t>implies</a:t>
            </a:r>
            <a:r>
              <a:rPr lang="fr-FR" dirty="0" smtClean="0"/>
              <a:t> the </a:t>
            </a:r>
            <a:r>
              <a:rPr lang="fr-FR" dirty="0" err="1" smtClean="0"/>
              <a:t>launching</a:t>
            </a:r>
            <a:r>
              <a:rPr lang="fr-FR" dirty="0" smtClean="0"/>
              <a:t> of a new </a:t>
            </a:r>
            <a:r>
              <a:rPr lang="fr-FR" dirty="0" err="1" smtClean="0"/>
              <a:t>interntaional</a:t>
            </a:r>
            <a:r>
              <a:rPr lang="fr-FR" dirty="0" smtClean="0"/>
              <a:t> </a:t>
            </a:r>
            <a:r>
              <a:rPr lang="fr-FR" dirty="0" err="1" smtClean="0"/>
              <a:t>currency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Lessons</a:t>
            </a:r>
            <a:r>
              <a:rPr lang="fr-FR" dirty="0" smtClean="0"/>
              <a:t> </a:t>
            </a:r>
            <a:r>
              <a:rPr lang="fr-FR" dirty="0" smtClean="0"/>
              <a:t>for Viet Nam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err="1" smtClean="0"/>
              <a:t>Strong</a:t>
            </a:r>
            <a:r>
              <a:rPr lang="fr-FR" dirty="0" smtClean="0"/>
              <a:t> </a:t>
            </a:r>
            <a:r>
              <a:rPr lang="fr-FR" dirty="0" err="1" smtClean="0"/>
              <a:t>heterogeneity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countries in </a:t>
            </a:r>
            <a:r>
              <a:rPr lang="fr-FR" dirty="0" err="1" smtClean="0"/>
              <a:t>both</a:t>
            </a:r>
            <a:r>
              <a:rPr lang="fr-FR" dirty="0" smtClean="0"/>
              <a:t> cases (</a:t>
            </a:r>
            <a:r>
              <a:rPr lang="fr-FR" dirty="0" err="1" smtClean="0"/>
              <a:t>North</a:t>
            </a:r>
            <a:r>
              <a:rPr lang="fr-FR" dirty="0" smtClean="0"/>
              <a:t> / South EU; China/</a:t>
            </a:r>
            <a:r>
              <a:rPr lang="fr-FR" dirty="0" err="1" smtClean="0"/>
              <a:t>Japan</a:t>
            </a:r>
            <a:r>
              <a:rPr lang="fr-FR" dirty="0" smtClean="0"/>
              <a:t>/</a:t>
            </a:r>
            <a:r>
              <a:rPr lang="fr-FR" dirty="0" err="1" smtClean="0"/>
              <a:t>Korea</a:t>
            </a:r>
            <a:r>
              <a:rPr lang="fr-FR" dirty="0" smtClean="0"/>
              <a:t>/ASEAN and intra-ASEAN)</a:t>
            </a:r>
          </a:p>
          <a:p>
            <a:r>
              <a:rPr lang="fr-FR" dirty="0" err="1" smtClean="0"/>
              <a:t>Unequal</a:t>
            </a:r>
            <a:r>
              <a:rPr lang="fr-FR" dirty="0" smtClean="0"/>
              <a:t> performances in </a:t>
            </a:r>
            <a:r>
              <a:rPr lang="fr-FR" dirty="0" err="1" smtClean="0"/>
              <a:t>terms</a:t>
            </a:r>
            <a:r>
              <a:rPr lang="fr-FR" dirty="0" smtClean="0"/>
              <a:t> of </a:t>
            </a:r>
            <a:r>
              <a:rPr lang="fr-FR" dirty="0" err="1" smtClean="0"/>
              <a:t>growth</a:t>
            </a:r>
            <a:r>
              <a:rPr lang="fr-FR" dirty="0" smtClean="0"/>
              <a:t>: EU, slow </a:t>
            </a:r>
            <a:r>
              <a:rPr lang="fr-FR" dirty="0" err="1" smtClean="0"/>
              <a:t>growth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the 1990s (</a:t>
            </a:r>
            <a:r>
              <a:rPr lang="fr-FR" dirty="0" err="1" smtClean="0"/>
              <a:t>overestimated</a:t>
            </a:r>
            <a:r>
              <a:rPr lang="fr-FR" dirty="0" smtClean="0"/>
              <a:t> </a:t>
            </a:r>
            <a:r>
              <a:rPr lang="fr-FR" dirty="0" err="1" smtClean="0"/>
              <a:t>effects</a:t>
            </a:r>
            <a:r>
              <a:rPr lang="fr-FR" dirty="0" smtClean="0"/>
              <a:t> of the Single </a:t>
            </a:r>
            <a:r>
              <a:rPr lang="fr-FR" dirty="0" err="1" smtClean="0"/>
              <a:t>Act</a:t>
            </a:r>
            <a:r>
              <a:rPr lang="fr-FR" dirty="0" smtClean="0"/>
              <a:t>; Maastricht </a:t>
            </a:r>
            <a:r>
              <a:rPr lang="fr-FR" dirty="0" err="1" smtClean="0"/>
              <a:t>consequences</a:t>
            </a:r>
            <a:r>
              <a:rPr lang="fr-FR" dirty="0" smtClean="0"/>
              <a:t>, </a:t>
            </a:r>
            <a:r>
              <a:rPr lang="fr-FR" dirty="0" err="1" smtClean="0"/>
              <a:t>Stability</a:t>
            </a:r>
            <a:r>
              <a:rPr lang="fr-FR" dirty="0" smtClean="0"/>
              <a:t> </a:t>
            </a:r>
            <a:r>
              <a:rPr lang="fr-FR" dirty="0" err="1" smtClean="0"/>
              <a:t>pact</a:t>
            </a:r>
            <a:r>
              <a:rPr lang="fr-FR" dirty="0" smtClean="0"/>
              <a:t>, intra-EU </a:t>
            </a:r>
            <a:r>
              <a:rPr lang="fr-FR" dirty="0" err="1" smtClean="0"/>
              <a:t>competition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taxes and </a:t>
            </a:r>
            <a:r>
              <a:rPr lang="fr-FR" dirty="0" err="1" smtClean="0"/>
              <a:t>wage</a:t>
            </a:r>
            <a:r>
              <a:rPr lang="fr-FR" dirty="0" smtClean="0"/>
              <a:t> </a:t>
            </a:r>
            <a:r>
              <a:rPr lang="fr-FR" dirty="0" err="1" smtClean="0"/>
              <a:t>cuts</a:t>
            </a:r>
            <a:r>
              <a:rPr lang="fr-FR" dirty="0" smtClean="0"/>
              <a:t>)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recurrent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(1992-1993, 2007-2008, 2010); </a:t>
            </a:r>
          </a:p>
          <a:p>
            <a:r>
              <a:rPr lang="fr-FR" dirty="0" smtClean="0"/>
              <a:t>High </a:t>
            </a:r>
            <a:r>
              <a:rPr lang="fr-FR" dirty="0" err="1" smtClean="0"/>
              <a:t>growth</a:t>
            </a:r>
            <a:r>
              <a:rPr lang="fr-FR" dirty="0" smtClean="0"/>
              <a:t> in EA, in spite of the </a:t>
            </a:r>
            <a:r>
              <a:rPr lang="fr-FR" dirty="0" err="1" smtClean="0"/>
              <a:t>Asian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1997-1998 and </a:t>
            </a:r>
            <a:r>
              <a:rPr lang="fr-FR" dirty="0" err="1" smtClean="0"/>
              <a:t>finacial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2008 or </a:t>
            </a:r>
            <a:r>
              <a:rPr lang="fr-FR" dirty="0" err="1" smtClean="0"/>
              <a:t>Japan</a:t>
            </a:r>
            <a:r>
              <a:rPr lang="fr-FR" dirty="0" smtClean="0"/>
              <a:t> slow </a:t>
            </a:r>
            <a:r>
              <a:rPr lang="fr-FR" dirty="0" err="1" smtClean="0"/>
              <a:t>growth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1990s; </a:t>
            </a:r>
            <a:r>
              <a:rPr lang="fr-FR" dirty="0" err="1" smtClean="0"/>
              <a:t>partly</a:t>
            </a:r>
            <a:r>
              <a:rPr lang="fr-FR" dirty="0" smtClean="0"/>
              <a:t> </a:t>
            </a:r>
            <a:r>
              <a:rPr lang="fr-FR" dirty="0" err="1" smtClean="0"/>
              <a:t>driven</a:t>
            </a:r>
            <a:r>
              <a:rPr lang="fr-FR" dirty="0" smtClean="0"/>
              <a:t> by China,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government</a:t>
            </a:r>
            <a:r>
              <a:rPr lang="fr-FR" dirty="0" smtClean="0"/>
              <a:t> impulsion and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adjustments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necessary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Unequal</a:t>
            </a:r>
            <a:r>
              <a:rPr lang="fr-FR" dirty="0" smtClean="0"/>
              <a:t> intra-</a:t>
            </a:r>
            <a:r>
              <a:rPr lang="fr-FR" dirty="0" err="1" smtClean="0"/>
              <a:t>regional</a:t>
            </a:r>
            <a:r>
              <a:rPr lang="fr-FR" dirty="0" smtClean="0"/>
              <a:t>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misalignments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EU and EA (</a:t>
            </a:r>
            <a:r>
              <a:rPr lang="fr-FR" dirty="0" err="1" smtClean="0"/>
              <a:t>using</a:t>
            </a:r>
            <a:r>
              <a:rPr lang="fr-FR" dirty="0" smtClean="0"/>
              <a:t> a FEER </a:t>
            </a:r>
            <a:r>
              <a:rPr lang="fr-FR" dirty="0" err="1" smtClean="0"/>
              <a:t>approach</a:t>
            </a:r>
            <a:r>
              <a:rPr lang="fr-FR" dirty="0" smtClean="0"/>
              <a:t>)</a:t>
            </a:r>
          </a:p>
          <a:p>
            <a:r>
              <a:rPr lang="fr-FR" dirty="0" smtClean="0"/>
              <a:t>EU: large intra-EU ER </a:t>
            </a:r>
            <a:r>
              <a:rPr lang="fr-FR" dirty="0" err="1" smtClean="0"/>
              <a:t>misalignments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end of the 1980s to 1992; </a:t>
            </a:r>
            <a:r>
              <a:rPr lang="fr-FR" dirty="0" err="1" smtClean="0"/>
              <a:t>from</a:t>
            </a:r>
            <a:r>
              <a:rPr lang="fr-FR" dirty="0" smtClean="0"/>
              <a:t> 2005 to 2012 </a:t>
            </a:r>
            <a:r>
              <a:rPr lang="fr-FR" dirty="0" err="1" smtClean="0"/>
              <a:t>between</a:t>
            </a:r>
            <a:r>
              <a:rPr lang="fr-FR" dirty="0" smtClean="0"/>
              <a:t> South and </a:t>
            </a:r>
            <a:r>
              <a:rPr lang="fr-FR" dirty="0" err="1" smtClean="0"/>
              <a:t>North</a:t>
            </a:r>
            <a:endParaRPr lang="fr-FR" dirty="0" smtClean="0"/>
          </a:p>
          <a:p>
            <a:r>
              <a:rPr lang="fr-FR" dirty="0" smtClean="0"/>
              <a:t>More </a:t>
            </a:r>
            <a:r>
              <a:rPr lang="fr-FR" dirty="0" err="1" smtClean="0"/>
              <a:t>limited</a:t>
            </a:r>
            <a:r>
              <a:rPr lang="fr-FR" dirty="0" smtClean="0"/>
              <a:t> ER </a:t>
            </a:r>
            <a:r>
              <a:rPr lang="fr-FR" dirty="0" err="1" smtClean="0"/>
              <a:t>misalignments</a:t>
            </a:r>
            <a:r>
              <a:rPr lang="fr-FR" dirty="0" smtClean="0"/>
              <a:t> in EA (</a:t>
            </a:r>
            <a:r>
              <a:rPr lang="fr-FR" dirty="0" err="1" smtClean="0"/>
              <a:t>overvaluation</a:t>
            </a:r>
            <a:r>
              <a:rPr lang="fr-FR" dirty="0" smtClean="0"/>
              <a:t> in the middle of 1990s for </a:t>
            </a:r>
            <a:r>
              <a:rPr lang="fr-FR" dirty="0" err="1" smtClean="0"/>
              <a:t>Thailand</a:t>
            </a:r>
            <a:r>
              <a:rPr lang="fr-FR" dirty="0" smtClean="0"/>
              <a:t>, </a:t>
            </a:r>
            <a:r>
              <a:rPr lang="fr-FR" dirty="0" err="1" smtClean="0"/>
              <a:t>Korea</a:t>
            </a:r>
            <a:r>
              <a:rPr lang="fr-FR" dirty="0" smtClean="0"/>
              <a:t>, VN; </a:t>
            </a:r>
            <a:r>
              <a:rPr lang="fr-FR" dirty="0" err="1" smtClean="0"/>
              <a:t>undervaluation</a:t>
            </a:r>
            <a:r>
              <a:rPr lang="fr-FR" dirty="0" smtClean="0"/>
              <a:t> of the yuan </a:t>
            </a:r>
            <a:r>
              <a:rPr lang="fr-FR" dirty="0" err="1" smtClean="0"/>
              <a:t>from</a:t>
            </a:r>
            <a:r>
              <a:rPr lang="fr-FR" dirty="0" smtClean="0"/>
              <a:t> 1994 to 2010; </a:t>
            </a:r>
            <a:r>
              <a:rPr lang="fr-FR" dirty="0" err="1" smtClean="0"/>
              <a:t>overvaluation</a:t>
            </a:r>
            <a:r>
              <a:rPr lang="fr-FR" dirty="0" smtClean="0"/>
              <a:t> of </a:t>
            </a:r>
            <a:r>
              <a:rPr lang="fr-FR" dirty="0" err="1" smtClean="0"/>
              <a:t>Indonesian</a:t>
            </a:r>
            <a:r>
              <a:rPr lang="fr-FR" dirty="0" smtClean="0"/>
              <a:t> </a:t>
            </a:r>
            <a:r>
              <a:rPr lang="fr-FR" dirty="0" err="1" smtClean="0"/>
              <a:t>rupee</a:t>
            </a:r>
            <a:r>
              <a:rPr lang="fr-FR" dirty="0" smtClean="0"/>
              <a:t> </a:t>
            </a:r>
            <a:r>
              <a:rPr lang="fr-FR" dirty="0" err="1" smtClean="0"/>
              <a:t>since</a:t>
            </a:r>
            <a:r>
              <a:rPr lang="fr-FR" dirty="0" smtClean="0"/>
              <a:t> 2010)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err="1" smtClean="0"/>
              <a:t>Lessons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previous</a:t>
            </a:r>
            <a:r>
              <a:rPr lang="fr-FR" dirty="0" smtClean="0"/>
              <a:t> macro </a:t>
            </a:r>
            <a:r>
              <a:rPr lang="fr-FR" dirty="0" err="1" smtClean="0"/>
              <a:t>modeling</a:t>
            </a:r>
            <a:r>
              <a:rPr lang="fr-FR" dirty="0" smtClean="0"/>
              <a:t> (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Saglio</a:t>
            </a:r>
            <a:r>
              <a:rPr lang="fr-FR" dirty="0" smtClean="0"/>
              <a:t>, 2008 for EU and </a:t>
            </a:r>
            <a:r>
              <a:rPr lang="fr-FR" dirty="0" err="1" smtClean="0"/>
              <a:t>Saglio</a:t>
            </a:r>
            <a:r>
              <a:rPr lang="fr-FR" dirty="0" smtClean="0"/>
              <a:t> and Oh, 2008 for EA)</a:t>
            </a:r>
          </a:p>
          <a:p>
            <a:r>
              <a:rPr lang="fr-FR" dirty="0" smtClean="0"/>
              <a:t>EU </a:t>
            </a:r>
            <a:r>
              <a:rPr lang="fr-FR" dirty="0" err="1" smtClean="0"/>
              <a:t>interdependency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14 countries, </a:t>
            </a:r>
            <a:r>
              <a:rPr lang="fr-FR" dirty="0" err="1" smtClean="0"/>
              <a:t>costs</a:t>
            </a:r>
            <a:r>
              <a:rPr lang="fr-FR" dirty="0" smtClean="0"/>
              <a:t> and </a:t>
            </a:r>
            <a:r>
              <a:rPr lang="fr-FR" dirty="0" err="1" smtClean="0"/>
              <a:t>limited</a:t>
            </a:r>
            <a:r>
              <a:rPr lang="fr-FR" dirty="0" smtClean="0"/>
              <a:t> </a:t>
            </a:r>
            <a:r>
              <a:rPr lang="fr-FR" dirty="0" err="1" smtClean="0"/>
              <a:t>efficiency</a:t>
            </a:r>
            <a:r>
              <a:rPr lang="fr-FR" dirty="0" smtClean="0"/>
              <a:t> of real </a:t>
            </a:r>
            <a:r>
              <a:rPr lang="fr-FR" dirty="0" err="1" smtClean="0"/>
              <a:t>adjustments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wage</a:t>
            </a:r>
            <a:r>
              <a:rPr lang="fr-FR" dirty="0" smtClean="0"/>
              <a:t> and </a:t>
            </a:r>
            <a:r>
              <a:rPr lang="fr-FR" dirty="0" err="1" smtClean="0"/>
              <a:t>employment</a:t>
            </a:r>
            <a:r>
              <a:rPr lang="fr-FR" dirty="0" smtClean="0"/>
              <a:t> </a:t>
            </a:r>
            <a:r>
              <a:rPr lang="fr-FR" dirty="0" err="1" smtClean="0"/>
              <a:t>cuts</a:t>
            </a:r>
            <a:endParaRPr lang="fr-FR" dirty="0" smtClean="0"/>
          </a:p>
          <a:p>
            <a:r>
              <a:rPr lang="fr-FR" dirty="0" smtClean="0"/>
              <a:t>EA </a:t>
            </a:r>
            <a:r>
              <a:rPr lang="fr-FR" dirty="0" err="1" smtClean="0"/>
              <a:t>with</a:t>
            </a:r>
            <a:r>
              <a:rPr lang="fr-FR" dirty="0" smtClean="0"/>
              <a:t> China/</a:t>
            </a:r>
            <a:r>
              <a:rPr lang="fr-FR" dirty="0" err="1" smtClean="0"/>
              <a:t>Japan</a:t>
            </a:r>
            <a:r>
              <a:rPr lang="fr-FR" dirty="0" smtClean="0"/>
              <a:t>/EA/US and </a:t>
            </a:r>
            <a:r>
              <a:rPr lang="fr-FR" dirty="0" err="1" smtClean="0"/>
              <a:t>RoW</a:t>
            </a:r>
            <a:r>
              <a:rPr lang="fr-FR" dirty="0" smtClean="0"/>
              <a:t>, </a:t>
            </a:r>
            <a:r>
              <a:rPr lang="fr-FR" dirty="0" err="1" smtClean="0"/>
              <a:t>interest</a:t>
            </a:r>
            <a:r>
              <a:rPr lang="fr-FR" dirty="0" smtClean="0"/>
              <a:t> of </a:t>
            </a:r>
            <a:r>
              <a:rPr lang="fr-FR" dirty="0" err="1" smtClean="0"/>
              <a:t>keeping</a:t>
            </a:r>
            <a:r>
              <a:rPr lang="fr-FR" dirty="0" smtClean="0"/>
              <a:t> ER </a:t>
            </a:r>
            <a:r>
              <a:rPr lang="fr-FR" dirty="0" err="1" smtClean="0"/>
              <a:t>adjustments</a:t>
            </a:r>
            <a:endParaRPr lang="fr-FR" dirty="0" smtClean="0"/>
          </a:p>
          <a:p>
            <a:r>
              <a:rPr lang="fr-FR" dirty="0" smtClean="0"/>
              <a:t>But no </a:t>
            </a:r>
            <a:r>
              <a:rPr lang="fr-FR" dirty="0" err="1" smtClean="0"/>
              <a:t>analysis</a:t>
            </a:r>
            <a:r>
              <a:rPr lang="fr-FR" dirty="0" smtClean="0"/>
              <a:t> of the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regime</a:t>
            </a:r>
            <a:r>
              <a:rPr lang="fr-FR" dirty="0" smtClean="0"/>
              <a:t> </a:t>
            </a:r>
            <a:r>
              <a:rPr lang="fr-FR" dirty="0" err="1" smtClean="0"/>
              <a:t>itself</a:t>
            </a:r>
            <a:r>
              <a:rPr lang="fr-FR" dirty="0" smtClean="0"/>
              <a:t>; on the </a:t>
            </a:r>
            <a:r>
              <a:rPr lang="fr-FR" dirty="0" err="1" smtClean="0"/>
              <a:t>contrary</a:t>
            </a:r>
            <a:r>
              <a:rPr lang="fr-FR" dirty="0" smtClean="0"/>
              <a:t> SFC </a:t>
            </a:r>
            <a:r>
              <a:rPr lang="fr-FR" dirty="0" err="1" smtClean="0"/>
              <a:t>approach</a:t>
            </a:r>
            <a:r>
              <a:rPr lang="fr-FR" dirty="0" smtClean="0"/>
              <a:t> (</a:t>
            </a:r>
            <a:r>
              <a:rPr lang="fr-FR" dirty="0" err="1" smtClean="0"/>
              <a:t>Godley</a:t>
            </a:r>
            <a:r>
              <a:rPr lang="fr-FR" dirty="0" smtClean="0"/>
              <a:t>-Lavoie), a </a:t>
            </a:r>
            <a:r>
              <a:rPr lang="fr-FR" dirty="0" err="1" smtClean="0"/>
              <a:t>useful</a:t>
            </a:r>
            <a:r>
              <a:rPr lang="fr-FR" dirty="0" smtClean="0"/>
              <a:t> </a:t>
            </a:r>
            <a:r>
              <a:rPr lang="fr-FR" dirty="0" err="1" smtClean="0"/>
              <a:t>tool</a:t>
            </a:r>
            <a:r>
              <a:rPr lang="fr-FR" dirty="0" smtClean="0"/>
              <a:t> to </a:t>
            </a:r>
            <a:r>
              <a:rPr lang="fr-FR" dirty="0" err="1" smtClean="0"/>
              <a:t>analyze</a:t>
            </a:r>
            <a:r>
              <a:rPr lang="fr-FR" dirty="0" smtClean="0"/>
              <a:t> more </a:t>
            </a:r>
            <a:r>
              <a:rPr lang="fr-FR" dirty="0" err="1" smtClean="0"/>
              <a:t>precisely</a:t>
            </a:r>
            <a:r>
              <a:rPr lang="fr-FR" dirty="0" smtClean="0"/>
              <a:t> alternative </a:t>
            </a:r>
            <a:r>
              <a:rPr lang="fr-FR" dirty="0" err="1" smtClean="0"/>
              <a:t>monetary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, </a:t>
            </a:r>
            <a:r>
              <a:rPr lang="fr-FR" dirty="0" err="1" smtClean="0"/>
              <a:t>with</a:t>
            </a:r>
            <a:r>
              <a:rPr lang="fr-FR" dirty="0" smtClean="0"/>
              <a:t> description of </a:t>
            </a:r>
            <a:r>
              <a:rPr lang="fr-FR" dirty="0" err="1" smtClean="0"/>
              <a:t>monetary</a:t>
            </a:r>
            <a:r>
              <a:rPr lang="fr-FR" dirty="0" smtClean="0"/>
              <a:t> and </a:t>
            </a:r>
            <a:r>
              <a:rPr lang="fr-FR" dirty="0" err="1" smtClean="0"/>
              <a:t>financial</a:t>
            </a:r>
            <a:r>
              <a:rPr lang="fr-FR" dirty="0" smtClean="0"/>
              <a:t> institutions </a:t>
            </a:r>
          </a:p>
          <a:p>
            <a:r>
              <a:rPr lang="fr-FR" dirty="0" err="1" smtClean="0"/>
              <a:t>Analysis</a:t>
            </a:r>
            <a:r>
              <a:rPr lang="fr-FR" dirty="0" smtClean="0"/>
              <a:t> of the </a:t>
            </a:r>
            <a:r>
              <a:rPr lang="fr-FR" dirty="0" err="1" smtClean="0"/>
              <a:t>European</a:t>
            </a:r>
            <a:r>
              <a:rPr lang="fr-FR" dirty="0" smtClean="0"/>
              <a:t> </a:t>
            </a:r>
            <a:r>
              <a:rPr lang="fr-FR" dirty="0" err="1" smtClean="0"/>
              <a:t>monetary</a:t>
            </a:r>
            <a:r>
              <a:rPr lang="fr-FR" dirty="0" smtClean="0"/>
              <a:t> union </a:t>
            </a:r>
            <a:r>
              <a:rPr lang="fr-FR" dirty="0" err="1" smtClean="0"/>
              <a:t>using</a:t>
            </a:r>
            <a:r>
              <a:rPr lang="fr-FR" dirty="0" smtClean="0"/>
              <a:t> a SFC model (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Duwicquet</a:t>
            </a:r>
            <a:r>
              <a:rPr lang="fr-FR" dirty="0" smtClean="0"/>
              <a:t> 2010, 2013)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2. A four country SFC model (EU/ EA)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EU model (</a:t>
            </a:r>
            <a:r>
              <a:rPr lang="fr-FR" b="1" dirty="0" err="1" smtClean="0"/>
              <a:t>North</a:t>
            </a:r>
            <a:r>
              <a:rPr lang="fr-FR" b="1" dirty="0" smtClean="0"/>
              <a:t>/South/US/</a:t>
            </a:r>
            <a:r>
              <a:rPr lang="fr-FR" b="1" dirty="0" err="1" smtClean="0"/>
              <a:t>RoW</a:t>
            </a:r>
            <a:r>
              <a:rPr lang="fr-FR" b="1" dirty="0" smtClean="0"/>
              <a:t>)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alternative </a:t>
            </a:r>
            <a:r>
              <a:rPr lang="fr-FR" dirty="0" err="1" smtClean="0"/>
              <a:t>regimes</a:t>
            </a:r>
            <a:r>
              <a:rPr lang="fr-FR" dirty="0" smtClean="0"/>
              <a:t> for the </a:t>
            </a:r>
            <a:r>
              <a:rPr lang="fr-FR" dirty="0" err="1" smtClean="0"/>
              <a:t>past</a:t>
            </a:r>
            <a:r>
              <a:rPr lang="fr-FR" dirty="0" smtClean="0"/>
              <a:t>, the </a:t>
            </a:r>
            <a:r>
              <a:rPr lang="fr-FR" dirty="0" err="1" smtClean="0"/>
              <a:t>present</a:t>
            </a:r>
            <a:r>
              <a:rPr lang="fr-FR" dirty="0" smtClean="0"/>
              <a:t> and the future:</a:t>
            </a:r>
          </a:p>
          <a:p>
            <a:r>
              <a:rPr lang="fr-FR" dirty="0" err="1" smtClean="0"/>
              <a:t>Current</a:t>
            </a:r>
            <a:r>
              <a:rPr lang="fr-FR" dirty="0" smtClean="0"/>
              <a:t> system (euro) </a:t>
            </a:r>
          </a:p>
          <a:p>
            <a:r>
              <a:rPr lang="fr-FR" dirty="0" smtClean="0"/>
              <a:t>EMS </a:t>
            </a:r>
            <a:r>
              <a:rPr lang="fr-FR" dirty="0" err="1" smtClean="0"/>
              <a:t>hybrid</a:t>
            </a:r>
            <a:r>
              <a:rPr lang="fr-FR" dirty="0" smtClean="0"/>
              <a:t> </a:t>
            </a:r>
            <a:r>
              <a:rPr lang="fr-FR" dirty="0" err="1" smtClean="0"/>
              <a:t>regime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fixed</a:t>
            </a:r>
            <a:r>
              <a:rPr lang="fr-FR" dirty="0" smtClean="0"/>
              <a:t> but </a:t>
            </a:r>
            <a:r>
              <a:rPr lang="fr-FR" dirty="0" err="1" smtClean="0"/>
              <a:t>adjustable</a:t>
            </a:r>
            <a:r>
              <a:rPr lang="fr-FR" dirty="0" smtClean="0"/>
              <a:t> ER </a:t>
            </a:r>
            <a:r>
              <a:rPr lang="fr-FR" dirty="0" err="1" smtClean="0"/>
              <a:t>against</a:t>
            </a:r>
            <a:r>
              <a:rPr lang="fr-FR" dirty="0" smtClean="0"/>
              <a:t> ECU and </a:t>
            </a:r>
            <a:r>
              <a:rPr lang="fr-FR" dirty="0" err="1" smtClean="0"/>
              <a:t>floating</a:t>
            </a:r>
            <a:r>
              <a:rPr lang="fr-FR" dirty="0" smtClean="0"/>
              <a:t> </a:t>
            </a:r>
            <a:r>
              <a:rPr lang="fr-FR" dirty="0" err="1" smtClean="0"/>
              <a:t>against</a:t>
            </a:r>
            <a:r>
              <a:rPr lang="fr-FR" dirty="0" smtClean="0"/>
              <a:t> $ </a:t>
            </a:r>
          </a:p>
          <a:p>
            <a:r>
              <a:rPr lang="fr-FR" dirty="0" smtClean="0"/>
              <a:t>Multi-euros </a:t>
            </a:r>
            <a:r>
              <a:rPr lang="fr-FR" dirty="0" err="1" smtClean="0"/>
              <a:t>with</a:t>
            </a:r>
            <a:r>
              <a:rPr lang="fr-FR" dirty="0" smtClean="0"/>
              <a:t> national euros and a global euro</a:t>
            </a:r>
          </a:p>
          <a:p>
            <a:r>
              <a:rPr lang="fr-FR" dirty="0" smtClean="0"/>
              <a:t>National euros </a:t>
            </a:r>
            <a:r>
              <a:rPr lang="fr-FR" dirty="0" err="1" smtClean="0"/>
              <a:t>floating</a:t>
            </a:r>
            <a:r>
              <a:rPr lang="fr-FR" dirty="0" smtClean="0"/>
              <a:t> </a:t>
            </a:r>
          </a:p>
          <a:p>
            <a:r>
              <a:rPr lang="fr-FR" dirty="0" smtClean="0"/>
              <a:t>South euro </a:t>
            </a:r>
            <a:r>
              <a:rPr lang="fr-FR" dirty="0" err="1" smtClean="0"/>
              <a:t>pegged</a:t>
            </a:r>
            <a:r>
              <a:rPr lang="fr-FR" dirty="0" smtClean="0"/>
              <a:t> to </a:t>
            </a:r>
            <a:r>
              <a:rPr lang="fr-FR" dirty="0" err="1" smtClean="0"/>
              <a:t>North</a:t>
            </a:r>
            <a:r>
              <a:rPr lang="fr-FR" dirty="0" smtClean="0"/>
              <a:t> euro </a:t>
            </a:r>
            <a:r>
              <a:rPr lang="fr-FR" dirty="0" err="1" smtClean="0"/>
              <a:t>floating</a:t>
            </a:r>
            <a:endParaRPr lang="fr-FR" dirty="0" smtClean="0"/>
          </a:p>
          <a:p>
            <a:r>
              <a:rPr lang="fr-FR" dirty="0" smtClean="0"/>
              <a:t>National euros and </a:t>
            </a:r>
            <a:r>
              <a:rPr lang="fr-FR" dirty="0" err="1" smtClean="0"/>
              <a:t>eurobancor</a:t>
            </a:r>
            <a:r>
              <a:rPr lang="fr-FR" dirty="0" smtClean="0"/>
              <a:t>   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2. A four country SFC model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/>
              <a:t>A euro-</a:t>
            </a:r>
            <a:r>
              <a:rPr lang="fr-FR" b="1" dirty="0" err="1" smtClean="0"/>
              <a:t>bancor</a:t>
            </a:r>
            <a:r>
              <a:rPr lang="fr-FR" b="1" dirty="0" smtClean="0"/>
              <a:t> model</a:t>
            </a:r>
            <a:r>
              <a:rPr lang="fr-FR" dirty="0" smtClean="0"/>
              <a:t> (</a:t>
            </a:r>
            <a:r>
              <a:rPr lang="fr-FR" dirty="0" err="1" smtClean="0"/>
              <a:t>inspired</a:t>
            </a:r>
            <a:r>
              <a:rPr lang="fr-FR" dirty="0" smtClean="0"/>
              <a:t> by Keynes)</a:t>
            </a:r>
          </a:p>
          <a:p>
            <a:r>
              <a:rPr lang="fr-FR" dirty="0" smtClean="0"/>
              <a:t>Euro-</a:t>
            </a:r>
            <a:r>
              <a:rPr lang="fr-FR" dirty="0" err="1" smtClean="0"/>
              <a:t>bancor</a:t>
            </a:r>
            <a:r>
              <a:rPr lang="fr-FR" dirty="0" smtClean="0"/>
              <a:t>,  basket </a:t>
            </a:r>
            <a:r>
              <a:rPr lang="fr-FR" dirty="0" err="1" smtClean="0"/>
              <a:t>currency</a:t>
            </a:r>
            <a:r>
              <a:rPr lang="fr-FR" dirty="0" smtClean="0"/>
              <a:t> of </a:t>
            </a:r>
            <a:r>
              <a:rPr lang="fr-FR" dirty="0" err="1" smtClean="0"/>
              <a:t>European</a:t>
            </a:r>
            <a:r>
              <a:rPr lang="fr-FR" dirty="0" smtClean="0"/>
              <a:t> </a:t>
            </a:r>
            <a:r>
              <a:rPr lang="fr-FR" dirty="0" err="1" smtClean="0"/>
              <a:t>currencies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are </a:t>
            </a:r>
            <a:r>
              <a:rPr lang="fr-FR" dirty="0" err="1" smtClean="0"/>
              <a:t>pegged</a:t>
            </a:r>
            <a:r>
              <a:rPr lang="fr-FR" dirty="0" smtClean="0"/>
              <a:t> to </a:t>
            </a:r>
            <a:r>
              <a:rPr lang="fr-FR" dirty="0" err="1" smtClean="0"/>
              <a:t>it</a:t>
            </a:r>
            <a:r>
              <a:rPr lang="fr-FR" dirty="0" smtClean="0"/>
              <a:t> and </a:t>
            </a:r>
            <a:r>
              <a:rPr lang="fr-FR" dirty="0" err="1" smtClean="0"/>
              <a:t>floating</a:t>
            </a:r>
            <a:r>
              <a:rPr lang="fr-FR" dirty="0" smtClean="0"/>
              <a:t> </a:t>
            </a:r>
            <a:r>
              <a:rPr lang="fr-FR" dirty="0" err="1" smtClean="0"/>
              <a:t>against</a:t>
            </a:r>
            <a:r>
              <a:rPr lang="fr-FR" dirty="0" smtClean="0"/>
              <a:t> the $,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criterion</a:t>
            </a:r>
            <a:r>
              <a:rPr lang="fr-FR" dirty="0" smtClean="0"/>
              <a:t> of ER </a:t>
            </a:r>
            <a:r>
              <a:rPr lang="fr-FR" dirty="0" err="1" smtClean="0"/>
              <a:t>adjstments</a:t>
            </a:r>
            <a:r>
              <a:rPr lang="fr-FR" dirty="0" smtClean="0"/>
              <a:t> </a:t>
            </a:r>
            <a:r>
              <a:rPr lang="fr-FR" dirty="0" err="1" smtClean="0"/>
              <a:t>based</a:t>
            </a:r>
            <a:r>
              <a:rPr lang="fr-FR" dirty="0" smtClean="0"/>
              <a:t> on intra-EU </a:t>
            </a:r>
            <a:r>
              <a:rPr lang="fr-FR" dirty="0" err="1" smtClean="0"/>
              <a:t>imbalances</a:t>
            </a:r>
            <a:r>
              <a:rPr lang="fr-FR" dirty="0" smtClean="0"/>
              <a:t> (</a:t>
            </a:r>
            <a:r>
              <a:rPr lang="fr-FR" dirty="0" err="1" smtClean="0"/>
              <a:t>unlike</a:t>
            </a:r>
            <a:r>
              <a:rPr lang="fr-FR" dirty="0" smtClean="0"/>
              <a:t> the EMS)</a:t>
            </a:r>
          </a:p>
          <a:p>
            <a:r>
              <a:rPr lang="fr-FR" dirty="0" smtClean="0"/>
              <a:t>No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accumulate</a:t>
            </a:r>
            <a:r>
              <a:rPr lang="fr-FR" dirty="0" smtClean="0"/>
              <a:t> </a:t>
            </a:r>
            <a:r>
              <a:rPr lang="fr-FR" dirty="0" err="1" smtClean="0"/>
              <a:t>foreign</a:t>
            </a:r>
            <a:r>
              <a:rPr lang="fr-FR" dirty="0" smtClean="0"/>
              <a:t> </a:t>
            </a:r>
            <a:r>
              <a:rPr lang="fr-FR" dirty="0" err="1" smtClean="0"/>
              <a:t>reserves</a:t>
            </a:r>
            <a:r>
              <a:rPr lang="fr-FR" dirty="0" smtClean="0"/>
              <a:t>; ECB as a clearing union </a:t>
            </a:r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dirty="0" err="1" smtClean="0"/>
              <a:t>each</a:t>
            </a:r>
            <a:r>
              <a:rPr lang="fr-FR" dirty="0" smtClean="0"/>
              <a:t> country has an </a:t>
            </a:r>
            <a:r>
              <a:rPr lang="fr-FR" dirty="0" err="1" smtClean="0"/>
              <a:t>account</a:t>
            </a:r>
            <a:r>
              <a:rPr lang="fr-FR" dirty="0" smtClean="0"/>
              <a:t> (</a:t>
            </a:r>
            <a:r>
              <a:rPr lang="fr-FR" dirty="0" err="1" smtClean="0"/>
              <a:t>equivalent</a:t>
            </a:r>
            <a:r>
              <a:rPr lang="fr-FR" dirty="0" smtClean="0"/>
              <a:t> to TARGET2 and </a:t>
            </a:r>
            <a:r>
              <a:rPr lang="fr-FR" dirty="0" err="1" smtClean="0"/>
              <a:t>using</a:t>
            </a:r>
            <a:r>
              <a:rPr lang="fr-FR" dirty="0" smtClean="0"/>
              <a:t> the SEPA)</a:t>
            </a:r>
          </a:p>
          <a:p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proposals</a:t>
            </a:r>
            <a:r>
              <a:rPr lang="fr-FR" dirty="0" smtClean="0"/>
              <a:t> of Keynes to </a:t>
            </a:r>
            <a:r>
              <a:rPr lang="fr-FR" dirty="0" err="1" smtClean="0"/>
              <a:t>reduce</a:t>
            </a:r>
            <a:r>
              <a:rPr lang="fr-FR" dirty="0" smtClean="0"/>
              <a:t> </a:t>
            </a:r>
            <a:r>
              <a:rPr lang="fr-FR" dirty="0" err="1" smtClean="0"/>
              <a:t>imbalances</a:t>
            </a:r>
            <a:r>
              <a:rPr lang="fr-FR" dirty="0" smtClean="0"/>
              <a:t> (</a:t>
            </a:r>
            <a:r>
              <a:rPr lang="fr-FR" dirty="0" err="1" smtClean="0"/>
              <a:t>interests</a:t>
            </a:r>
            <a:r>
              <a:rPr lang="fr-FR" dirty="0" smtClean="0"/>
              <a:t> </a:t>
            </a:r>
            <a:r>
              <a:rPr lang="fr-FR" dirty="0" err="1" smtClean="0"/>
              <a:t>paid</a:t>
            </a:r>
            <a:r>
              <a:rPr lang="fr-FR" dirty="0" smtClean="0"/>
              <a:t> by countries </a:t>
            </a:r>
            <a:r>
              <a:rPr lang="fr-FR" dirty="0" err="1" smtClean="0"/>
              <a:t>both</a:t>
            </a:r>
            <a:r>
              <a:rPr lang="fr-FR" dirty="0" smtClean="0"/>
              <a:t> in </a:t>
            </a:r>
            <a:r>
              <a:rPr lang="fr-FR" dirty="0" err="1" smtClean="0"/>
              <a:t>deficit</a:t>
            </a:r>
            <a:r>
              <a:rPr lang="fr-FR" dirty="0" smtClean="0"/>
              <a:t> and in surplus; </a:t>
            </a:r>
            <a:r>
              <a:rPr lang="fr-FR" dirty="0" err="1" smtClean="0"/>
              <a:t>funds</a:t>
            </a:r>
            <a:r>
              <a:rPr lang="fr-FR" dirty="0" smtClean="0"/>
              <a:t> </a:t>
            </a:r>
            <a:r>
              <a:rPr lang="fr-FR" dirty="0" err="1" smtClean="0"/>
              <a:t>collected</a:t>
            </a:r>
            <a:r>
              <a:rPr lang="fr-FR" dirty="0" smtClean="0"/>
              <a:t> by ECB </a:t>
            </a:r>
            <a:r>
              <a:rPr lang="fr-FR" dirty="0" err="1" smtClean="0"/>
              <a:t>redistributed</a:t>
            </a:r>
            <a:r>
              <a:rPr lang="fr-FR" dirty="0" smtClean="0"/>
              <a:t> to countries </a:t>
            </a:r>
            <a:r>
              <a:rPr lang="fr-FR" dirty="0" err="1" smtClean="0"/>
              <a:t>according</a:t>
            </a:r>
            <a:r>
              <a:rPr lang="fr-FR" dirty="0" smtClean="0"/>
              <a:t> to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external</a:t>
            </a:r>
            <a:r>
              <a:rPr lang="fr-FR" dirty="0" smtClean="0"/>
              <a:t> position; incitation for surplus countries to import more; last </a:t>
            </a:r>
            <a:r>
              <a:rPr lang="fr-FR" dirty="0" err="1" smtClean="0"/>
              <a:t>utilization</a:t>
            </a:r>
            <a:r>
              <a:rPr lang="fr-FR" dirty="0" smtClean="0"/>
              <a:t> of the </a:t>
            </a:r>
            <a:r>
              <a:rPr lang="fr-FR" dirty="0" err="1" smtClean="0"/>
              <a:t>funds</a:t>
            </a:r>
            <a:r>
              <a:rPr lang="fr-FR" dirty="0" smtClean="0"/>
              <a:t> </a:t>
            </a:r>
            <a:r>
              <a:rPr lang="fr-FR" dirty="0" err="1" smtClean="0"/>
              <a:t>redistributed</a:t>
            </a:r>
            <a:r>
              <a:rPr lang="fr-FR" dirty="0" smtClean="0"/>
              <a:t> to </a:t>
            </a:r>
            <a:r>
              <a:rPr lang="fr-FR" dirty="0" err="1" smtClean="0"/>
              <a:t>deficit</a:t>
            </a:r>
            <a:r>
              <a:rPr lang="fr-FR" dirty="0" smtClean="0"/>
              <a:t> countries to import more capital </a:t>
            </a:r>
            <a:r>
              <a:rPr lang="fr-FR" dirty="0" err="1" smtClean="0"/>
              <a:t>goods</a:t>
            </a:r>
            <a:r>
              <a:rPr lang="fr-FR" dirty="0" smtClean="0"/>
              <a:t> and </a:t>
            </a:r>
            <a:r>
              <a:rPr lang="fr-FR" dirty="0" err="1" smtClean="0"/>
              <a:t>improve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medium </a:t>
            </a:r>
            <a:r>
              <a:rPr lang="fr-FR" dirty="0" err="1" smtClean="0"/>
              <a:t>term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non-</a:t>
            </a:r>
            <a:r>
              <a:rPr lang="fr-FR" dirty="0" err="1" smtClean="0"/>
              <a:t>price</a:t>
            </a:r>
            <a:r>
              <a:rPr lang="fr-FR" dirty="0" smtClean="0"/>
              <a:t> </a:t>
            </a:r>
            <a:r>
              <a:rPr lang="fr-FR" dirty="0" err="1" smtClean="0"/>
              <a:t>competitiveness</a:t>
            </a:r>
            <a:r>
              <a:rPr lang="fr-FR" dirty="0" smtClean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four country SFC model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 smtClean="0"/>
              <a:t>East </a:t>
            </a:r>
            <a:r>
              <a:rPr lang="fr-FR" b="1" dirty="0" err="1" smtClean="0"/>
              <a:t>Asia</a:t>
            </a:r>
            <a:r>
              <a:rPr lang="fr-FR" b="1" dirty="0" smtClean="0"/>
              <a:t> 1st </a:t>
            </a:r>
            <a:r>
              <a:rPr lang="fr-FR" b="1" dirty="0" err="1" smtClean="0"/>
              <a:t>generation</a:t>
            </a:r>
            <a:r>
              <a:rPr lang="fr-FR" b="1" dirty="0" smtClean="0"/>
              <a:t> model</a:t>
            </a:r>
            <a:r>
              <a:rPr lang="fr-FR" dirty="0" smtClean="0"/>
              <a:t> (China/EA/US/</a:t>
            </a:r>
            <a:r>
              <a:rPr lang="fr-FR" dirty="0" err="1" smtClean="0"/>
              <a:t>RoW</a:t>
            </a:r>
            <a:r>
              <a:rPr lang="fr-FR" dirty="0" smtClean="0"/>
              <a:t>) </a:t>
            </a:r>
            <a:r>
              <a:rPr lang="fr-FR" dirty="0" err="1" smtClean="0"/>
              <a:t>with</a:t>
            </a:r>
            <a:r>
              <a:rPr lang="fr-FR" dirty="0" smtClean="0"/>
              <a:t> corner or </a:t>
            </a:r>
            <a:r>
              <a:rPr lang="fr-FR" dirty="0" err="1" smtClean="0"/>
              <a:t>intermediate</a:t>
            </a:r>
            <a:r>
              <a:rPr lang="fr-FR" dirty="0" smtClean="0"/>
              <a:t> </a:t>
            </a:r>
            <a:r>
              <a:rPr lang="fr-FR" dirty="0" err="1" smtClean="0"/>
              <a:t>regimes</a:t>
            </a:r>
            <a:r>
              <a:rPr lang="fr-FR" dirty="0" smtClean="0"/>
              <a:t>: </a:t>
            </a:r>
          </a:p>
          <a:p>
            <a:r>
              <a:rPr lang="fr-FR" dirty="0" smtClean="0"/>
              <a:t>1990s (XX) </a:t>
            </a:r>
            <a:r>
              <a:rPr lang="fr-FR" dirty="0" err="1" smtClean="0"/>
              <a:t>with</a:t>
            </a:r>
            <a:r>
              <a:rPr lang="fr-FR" dirty="0" smtClean="0"/>
              <a:t> yuan and EA </a:t>
            </a:r>
            <a:r>
              <a:rPr lang="fr-FR" dirty="0" err="1" smtClean="0"/>
              <a:t>pegged</a:t>
            </a:r>
            <a:r>
              <a:rPr lang="fr-FR" dirty="0" smtClean="0"/>
              <a:t> to the $; end of 1990s and </a:t>
            </a:r>
            <a:r>
              <a:rPr lang="fr-FR" dirty="0" err="1" smtClean="0"/>
              <a:t>beginning</a:t>
            </a:r>
            <a:r>
              <a:rPr lang="fr-FR" dirty="0" smtClean="0"/>
              <a:t> of the 2000s (XL or XA) </a:t>
            </a:r>
            <a:r>
              <a:rPr lang="fr-FR" dirty="0" err="1" smtClean="0"/>
              <a:t>with</a:t>
            </a:r>
            <a:r>
              <a:rPr lang="fr-FR" dirty="0" smtClean="0"/>
              <a:t> yuan </a:t>
            </a:r>
            <a:r>
              <a:rPr lang="fr-FR" dirty="0" err="1" smtClean="0"/>
              <a:t>pegged</a:t>
            </a:r>
            <a:r>
              <a:rPr lang="fr-FR" dirty="0" smtClean="0"/>
              <a:t> to the $ and EA/$ </a:t>
            </a:r>
            <a:r>
              <a:rPr lang="fr-FR" dirty="0" err="1" smtClean="0"/>
              <a:t>floating</a:t>
            </a:r>
            <a:r>
              <a:rPr lang="fr-FR" dirty="0" smtClean="0"/>
              <a:t> or </a:t>
            </a:r>
            <a:r>
              <a:rPr lang="fr-FR" dirty="0" err="1" smtClean="0"/>
              <a:t>managed</a:t>
            </a:r>
            <a:r>
              <a:rPr lang="fr-FR" dirty="0" smtClean="0"/>
              <a:t>; end of the 2000s and 2010s (AL) </a:t>
            </a:r>
            <a:r>
              <a:rPr lang="fr-FR" dirty="0" err="1" smtClean="0"/>
              <a:t>with</a:t>
            </a:r>
            <a:r>
              <a:rPr lang="fr-FR" dirty="0" smtClean="0"/>
              <a:t> yuan/$ </a:t>
            </a:r>
            <a:r>
              <a:rPr lang="fr-FR" dirty="0" err="1" smtClean="0"/>
              <a:t>managed</a:t>
            </a:r>
            <a:r>
              <a:rPr lang="fr-FR" dirty="0" smtClean="0"/>
              <a:t> and EA/$ </a:t>
            </a:r>
            <a:r>
              <a:rPr lang="fr-FR" dirty="0" err="1" smtClean="0"/>
              <a:t>floating</a:t>
            </a:r>
            <a:endParaRPr lang="fr-FR" dirty="0" smtClean="0"/>
          </a:p>
          <a:p>
            <a:r>
              <a:rPr lang="fr-FR" dirty="0" smtClean="0"/>
              <a:t>For the future: yuan and EA </a:t>
            </a:r>
            <a:r>
              <a:rPr lang="fr-FR" dirty="0" err="1" smtClean="0"/>
              <a:t>floating</a:t>
            </a:r>
            <a:r>
              <a:rPr lang="fr-FR" dirty="0" smtClean="0"/>
              <a:t>/$ (LL); yuan zone, not </a:t>
            </a:r>
            <a:r>
              <a:rPr lang="fr-FR" dirty="0" err="1" smtClean="0"/>
              <a:t>likely</a:t>
            </a:r>
            <a:r>
              <a:rPr lang="fr-FR" dirty="0" smtClean="0"/>
              <a:t> (LX or AX) </a:t>
            </a:r>
            <a:r>
              <a:rPr lang="fr-FR" dirty="0" err="1" smtClean="0"/>
              <a:t>with</a:t>
            </a:r>
            <a:r>
              <a:rPr lang="fr-FR" dirty="0" smtClean="0"/>
              <a:t> yuan/$ </a:t>
            </a:r>
            <a:r>
              <a:rPr lang="fr-FR" dirty="0" err="1" smtClean="0"/>
              <a:t>floating</a:t>
            </a:r>
            <a:r>
              <a:rPr lang="fr-FR" dirty="0" smtClean="0"/>
              <a:t> or </a:t>
            </a:r>
            <a:r>
              <a:rPr lang="fr-FR" dirty="0" err="1" smtClean="0"/>
              <a:t>managed</a:t>
            </a:r>
            <a:r>
              <a:rPr lang="fr-FR" dirty="0" smtClean="0"/>
              <a:t> and EA/yuan </a:t>
            </a:r>
            <a:r>
              <a:rPr lang="fr-FR" dirty="0" err="1" smtClean="0"/>
              <a:t>fixed</a:t>
            </a:r>
            <a:r>
              <a:rPr lang="fr-FR" dirty="0" smtClean="0"/>
              <a:t>; yuan block (LA) </a:t>
            </a:r>
            <a:r>
              <a:rPr lang="fr-FR" dirty="0" err="1" smtClean="0"/>
              <a:t>with</a:t>
            </a:r>
            <a:r>
              <a:rPr lang="fr-FR" dirty="0" smtClean="0"/>
              <a:t> yuan/$ </a:t>
            </a:r>
            <a:r>
              <a:rPr lang="fr-FR" dirty="0" err="1" smtClean="0"/>
              <a:t>floating</a:t>
            </a:r>
            <a:r>
              <a:rPr lang="fr-FR" dirty="0" smtClean="0"/>
              <a:t> and EA/yuan </a:t>
            </a:r>
            <a:r>
              <a:rPr lang="fr-FR" dirty="0" err="1" smtClean="0"/>
              <a:t>managed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3391</TotalTime>
  <Words>2200</Words>
  <Application>Microsoft Office PowerPoint</Application>
  <PresentationFormat>Affichage à l'écran (4:3)</PresentationFormat>
  <Paragraphs>140</Paragraphs>
  <Slides>37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38" baseType="lpstr">
      <vt:lpstr>Thème Office</vt:lpstr>
      <vt:lpstr>EU and East Asia integration:  lessons from a comparative analysis of monetary regimes</vt:lpstr>
      <vt:lpstr>Diapositive 2</vt:lpstr>
      <vt:lpstr>1. Introduction</vt:lpstr>
      <vt:lpstr>Introduction (2)</vt:lpstr>
      <vt:lpstr>Introduction (3)</vt:lpstr>
      <vt:lpstr>Introduction (4)</vt:lpstr>
      <vt:lpstr>2. A four country SFC model (EU/ EA)</vt:lpstr>
      <vt:lpstr>2. A four country SFC model (2)</vt:lpstr>
      <vt:lpstr>A four country SFC model (3)</vt:lpstr>
      <vt:lpstr>A four country SFC model (4)</vt:lpstr>
      <vt:lpstr>A four country SFC model (5)</vt:lpstr>
      <vt:lpstr>East Asia balance sheet</vt:lpstr>
      <vt:lpstr>3. EU monetary regimes: lessons from simulations </vt:lpstr>
      <vt:lpstr>Spain trade balance</vt:lpstr>
      <vt:lpstr>Spain currency /dollar</vt:lpstr>
      <vt:lpstr>German currency /dollar</vt:lpstr>
      <vt:lpstr>Spain GDP (in national currency)</vt:lpstr>
      <vt:lpstr>German GDP (in national currency)</vt:lpstr>
      <vt:lpstr>3. EU monetary regimes: lessons from simulations (2) </vt:lpstr>
      <vt:lpstr>3. EU monetary regimes: lessons from simulations (3) </vt:lpstr>
      <vt:lpstr>3. EU monetary regimes: lessons from simulations (4) </vt:lpstr>
      <vt:lpstr>Diapositive 22</vt:lpstr>
      <vt:lpstr>Diapositive 23</vt:lpstr>
      <vt:lpstr>4. EA monetary regimes: lessons from simulations </vt:lpstr>
      <vt:lpstr>Competitivity gains China/EA GDP of China (relative difference to the base line)</vt:lpstr>
      <vt:lpstr>Competitivity gains China/EA GDP of EA (relative difference to the base line)</vt:lpstr>
      <vt:lpstr>Competitivity gains China/EA yuan (1$=E2yuan relative difference to the base line)</vt:lpstr>
      <vt:lpstr>Competitivity gains China/EA EA currency (1$=E4 EA relative difference to the base line)</vt:lpstr>
      <vt:lpstr>4. EA monetary regimes: lessons from simulations (2) </vt:lpstr>
      <vt:lpstr>4. EA monetary regimes: lessons from simulations (3) </vt:lpstr>
      <vt:lpstr>Competitivity gains China/ EA and Japan  GDP of EA</vt:lpstr>
      <vt:lpstr>Competitivity gains China/ EA and Japan  EA currency E4 (1$= E4 EA)</vt:lpstr>
      <vt:lpstr>Competitivity gains China/ EA and Japan  GDP of EA</vt:lpstr>
      <vt:lpstr>Competitivity gains China/ EA and Japan  yuan E2 (1$= E2 yuan)</vt:lpstr>
      <vt:lpstr>Competitivity gains China/ EA and Japan  EA currency E4 (1$= E4 EA)</vt:lpstr>
      <vt:lpstr>Conclusion </vt:lpstr>
      <vt:lpstr>Conclusion (2)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Asian and European monetary regimes: a SFC approach (preliminary results)</dc:title>
  <dc:creator>Mazier</dc:creator>
  <cp:lastModifiedBy>Mazier</cp:lastModifiedBy>
  <cp:revision>30</cp:revision>
  <dcterms:created xsi:type="dcterms:W3CDTF">2014-07-18T00:55:30Z</dcterms:created>
  <dcterms:modified xsi:type="dcterms:W3CDTF">2016-03-05T22:21:48Z</dcterms:modified>
</cp:coreProperties>
</file>