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7" r:id="rId2"/>
    <p:sldId id="258" r:id="rId3"/>
    <p:sldId id="259" r:id="rId4"/>
    <p:sldId id="265" r:id="rId5"/>
    <p:sldId id="264" r:id="rId6"/>
    <p:sldId id="266" r:id="rId7"/>
    <p:sldId id="267" r:id="rId8"/>
    <p:sldId id="269" r:id="rId9"/>
    <p:sldId id="270" r:id="rId10"/>
    <p:sldId id="271" r:id="rId11"/>
    <p:sldId id="272" r:id="rId12"/>
    <p:sldId id="273" r:id="rId13"/>
    <p:sldId id="276" r:id="rId14"/>
    <p:sldId id="277" r:id="rId15"/>
    <p:sldId id="280" r:id="rId16"/>
    <p:sldId id="282" r:id="rId17"/>
    <p:sldId id="283" r:id="rId18"/>
    <p:sldId id="286" r:id="rId19"/>
    <p:sldId id="288" r:id="rId20"/>
    <p:sldId id="291" r:id="rId21"/>
    <p:sldId id="293" r:id="rId22"/>
    <p:sldId id="294" r:id="rId23"/>
    <p:sldId id="295" r:id="rId24"/>
    <p:sldId id="297" r:id="rId25"/>
    <p:sldId id="298" r:id="rId26"/>
    <p:sldId id="311" r:id="rId27"/>
    <p:sldId id="304" r:id="rId28"/>
    <p:sldId id="305" r:id="rId29"/>
    <p:sldId id="306" r:id="rId30"/>
    <p:sldId id="309" r:id="rId31"/>
    <p:sldId id="312" r:id="rId32"/>
    <p:sldId id="313" r:id="rId33"/>
    <p:sldId id="314" r:id="rId34"/>
    <p:sldId id="321" r:id="rId35"/>
    <p:sldId id="363" r:id="rId36"/>
    <p:sldId id="329" r:id="rId37"/>
    <p:sldId id="331" r:id="rId38"/>
    <p:sldId id="332" r:id="rId39"/>
    <p:sldId id="334" r:id="rId40"/>
    <p:sldId id="335" r:id="rId41"/>
    <p:sldId id="336" r:id="rId42"/>
    <p:sldId id="340" r:id="rId43"/>
    <p:sldId id="342" r:id="rId44"/>
    <p:sldId id="345" r:id="rId45"/>
    <p:sldId id="356" r:id="rId46"/>
    <p:sldId id="358" r:id="rId47"/>
    <p:sldId id="359" r:id="rId48"/>
    <p:sldId id="362" r:id="rId49"/>
    <p:sldId id="364" r:id="rId5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6" d="100"/>
          <a:sy n="116" d="100"/>
        </p:scale>
        <p:origin x="-72"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328327-D043-4FC0-A750-1CAC081A2385}" type="datetimeFigureOut">
              <a:rPr lang="fr-FR" smtClean="0"/>
              <a:t>30/08/2017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F6B875-DF25-41B5-910A-99201287988F}" type="slidenum">
              <a:rPr lang="fr-FR" smtClean="0"/>
              <a:t>‹#›</a:t>
            </a:fld>
            <a:endParaRPr lang="fr-FR"/>
          </a:p>
        </p:txBody>
      </p:sp>
    </p:spTree>
    <p:extLst>
      <p:ext uri="{BB962C8B-B14F-4D97-AF65-F5344CB8AC3E}">
        <p14:creationId xmlns:p14="http://schemas.microsoft.com/office/powerpoint/2010/main" val="3315779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ea typeface="ＭＳ Ｐゴシック" pitchFamily="34" charset="-128"/>
              </a:defRPr>
            </a:lvl1pPr>
            <a:lvl2pPr marL="742950" indent="-285750" eaLnBrk="0" hangingPunct="0">
              <a:spcBef>
                <a:spcPct val="30000"/>
              </a:spcBef>
              <a:defRPr sz="1200">
                <a:solidFill>
                  <a:schemeClr val="tx1"/>
                </a:solidFill>
                <a:latin typeface="Arial" pitchFamily="34" charset="0"/>
                <a:ea typeface="ＭＳ Ｐゴシック" pitchFamily="34" charset="-128"/>
              </a:defRPr>
            </a:lvl2pPr>
            <a:lvl3pPr marL="1143000" indent="-228600" eaLnBrk="0" hangingPunct="0">
              <a:spcBef>
                <a:spcPct val="30000"/>
              </a:spcBef>
              <a:defRPr sz="1200">
                <a:solidFill>
                  <a:schemeClr val="tx1"/>
                </a:solidFill>
                <a:latin typeface="Arial" pitchFamily="34" charset="0"/>
                <a:ea typeface="ＭＳ Ｐゴシック" pitchFamily="34" charset="-128"/>
              </a:defRPr>
            </a:lvl3pPr>
            <a:lvl4pPr marL="1600200" indent="-228600" eaLnBrk="0" hangingPunct="0">
              <a:spcBef>
                <a:spcPct val="30000"/>
              </a:spcBef>
              <a:defRPr sz="1200">
                <a:solidFill>
                  <a:schemeClr val="tx1"/>
                </a:solidFill>
                <a:latin typeface="Arial" pitchFamily="34" charset="0"/>
                <a:ea typeface="ＭＳ Ｐゴシック" pitchFamily="34" charset="-128"/>
              </a:defRPr>
            </a:lvl4pPr>
            <a:lvl5pPr marL="2057400" indent="-228600" eaLnBrk="0" hangingPunct="0">
              <a:spcBef>
                <a:spcPct val="30000"/>
              </a:spcBef>
              <a:defRPr sz="1200">
                <a:solidFill>
                  <a:schemeClr val="tx1"/>
                </a:solidFill>
                <a:latin typeface="Arial"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algn="r" eaLnBrk="1" hangingPunct="1">
              <a:spcBef>
                <a:spcPct val="0"/>
              </a:spcBef>
            </a:pPr>
            <a:fld id="{B21A0C5D-F9E9-437F-B1E2-547530316D27}" type="slidenum">
              <a:rPr lang="fr-FR" altLang="fr-FR" u="none"/>
              <a:pPr algn="r" eaLnBrk="1" hangingPunct="1">
                <a:spcBef>
                  <a:spcPct val="0"/>
                </a:spcBef>
              </a:pPr>
              <a:t>3</a:t>
            </a:fld>
            <a:endParaRPr lang="fr-FR" altLang="fr-FR" u="none"/>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sz="1800" b="1" smtClean="0">
                <a:latin typeface="Arial" pitchFamily="34" charset="0"/>
              </a:rPr>
              <a:t>Competition Law Enforcement is a necessary condition of good market governance ( hence liberalisation of domestic trade, regulatory reform movement etc….)</a:t>
            </a:r>
          </a:p>
          <a:p>
            <a:r>
              <a:rPr lang="fr-FR" altLang="fr-FR" sz="1800" b="1" smtClean="0">
                <a:latin typeface="Arial" pitchFamily="34" charset="0"/>
              </a:rPr>
              <a:t>		</a:t>
            </a:r>
          </a:p>
          <a:p>
            <a:endParaRPr lang="fr-FR" altLang="fr-FR" sz="1800" b="1" smtClean="0">
              <a:latin typeface="Arial" pitchFamily="34" charset="0"/>
            </a:endParaRPr>
          </a:p>
          <a:p>
            <a:r>
              <a:rPr lang="fr-FR" altLang="fr-FR" sz="1800" b="1" smtClean="0">
                <a:latin typeface="Arial" pitchFamily="34" charset="0"/>
              </a:rPr>
              <a:t>But Competition Law Enforcement can make a difference only if complementary policies are in place ( ex failures in Russia, Ethiopia, Egypt, Tunisa where deregulation and the rule of law were insufficient etc…)</a:t>
            </a:r>
          </a:p>
          <a:p>
            <a:endParaRPr lang="fr-FR" altLang="fr-FR" sz="1800" b="1" smtClean="0">
              <a:latin typeface="Arial" pitchFamily="34" charset="0"/>
            </a:endParaRPr>
          </a:p>
          <a:p>
            <a:endParaRPr lang="fr-FR" altLang="fr-FR" sz="1800" b="1" smtClean="0">
              <a:latin typeface="Arial" pitchFamily="34" charset="0"/>
            </a:endParaRPr>
          </a:p>
          <a:p>
            <a:endParaRPr lang="fr-FR" altLang="fr-FR" b="1"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6984E499-E165-4582-BD39-D3937B33B763}" type="slidenum">
              <a:rPr lang="fr-FR" smtClean="0"/>
              <a:t>48</a:t>
            </a:fld>
            <a:endParaRPr lang="fr-FR"/>
          </a:p>
        </p:txBody>
      </p:sp>
    </p:spTree>
    <p:extLst>
      <p:ext uri="{BB962C8B-B14F-4D97-AF65-F5344CB8AC3E}">
        <p14:creationId xmlns:p14="http://schemas.microsoft.com/office/powerpoint/2010/main" val="1977572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defTabSz="913674" eaLnBrk="0" hangingPunct="0">
              <a:defRPr>
                <a:solidFill>
                  <a:schemeClr val="tx1"/>
                </a:solidFill>
                <a:latin typeface="Arial" pitchFamily="34" charset="0"/>
              </a:defRPr>
            </a:lvl1pPr>
            <a:lvl2pPr marL="722296" indent="-277806" defTabSz="913674" eaLnBrk="0" hangingPunct="0">
              <a:defRPr>
                <a:solidFill>
                  <a:schemeClr val="tx1"/>
                </a:solidFill>
                <a:latin typeface="Arial" pitchFamily="34" charset="0"/>
              </a:defRPr>
            </a:lvl2pPr>
            <a:lvl3pPr marL="1111225" indent="-222245" defTabSz="913674" eaLnBrk="0" hangingPunct="0">
              <a:defRPr>
                <a:solidFill>
                  <a:schemeClr val="tx1"/>
                </a:solidFill>
                <a:latin typeface="Arial" pitchFamily="34" charset="0"/>
              </a:defRPr>
            </a:lvl3pPr>
            <a:lvl4pPr marL="1555714" indent="-222245" defTabSz="913674" eaLnBrk="0" hangingPunct="0">
              <a:defRPr>
                <a:solidFill>
                  <a:schemeClr val="tx1"/>
                </a:solidFill>
                <a:latin typeface="Arial" pitchFamily="34" charset="0"/>
              </a:defRPr>
            </a:lvl4pPr>
            <a:lvl5pPr marL="2000204" indent="-222245" defTabSz="913674" eaLnBrk="0" hangingPunct="0">
              <a:defRPr>
                <a:solidFill>
                  <a:schemeClr val="tx1"/>
                </a:solidFill>
                <a:latin typeface="Arial" pitchFamily="34" charset="0"/>
              </a:defRPr>
            </a:lvl5pPr>
            <a:lvl6pPr marL="2444694" indent="-222245" defTabSz="913674" eaLnBrk="0" fontAlgn="base" hangingPunct="0">
              <a:spcBef>
                <a:spcPct val="0"/>
              </a:spcBef>
              <a:spcAft>
                <a:spcPct val="0"/>
              </a:spcAft>
              <a:defRPr>
                <a:solidFill>
                  <a:schemeClr val="tx1"/>
                </a:solidFill>
                <a:latin typeface="Arial" pitchFamily="34" charset="0"/>
              </a:defRPr>
            </a:lvl6pPr>
            <a:lvl7pPr marL="2889184" indent="-222245" defTabSz="913674" eaLnBrk="0" fontAlgn="base" hangingPunct="0">
              <a:spcBef>
                <a:spcPct val="0"/>
              </a:spcBef>
              <a:spcAft>
                <a:spcPct val="0"/>
              </a:spcAft>
              <a:defRPr>
                <a:solidFill>
                  <a:schemeClr val="tx1"/>
                </a:solidFill>
                <a:latin typeface="Arial" pitchFamily="34" charset="0"/>
              </a:defRPr>
            </a:lvl7pPr>
            <a:lvl8pPr marL="3333674" indent="-222245" defTabSz="913674" eaLnBrk="0" fontAlgn="base" hangingPunct="0">
              <a:spcBef>
                <a:spcPct val="0"/>
              </a:spcBef>
              <a:spcAft>
                <a:spcPct val="0"/>
              </a:spcAft>
              <a:defRPr>
                <a:solidFill>
                  <a:schemeClr val="tx1"/>
                </a:solidFill>
                <a:latin typeface="Arial" pitchFamily="34" charset="0"/>
              </a:defRPr>
            </a:lvl8pPr>
            <a:lvl9pPr marL="3778164" indent="-222245" defTabSz="913674" eaLnBrk="0" fontAlgn="base" hangingPunct="0">
              <a:spcBef>
                <a:spcPct val="0"/>
              </a:spcBef>
              <a:spcAft>
                <a:spcPct val="0"/>
              </a:spcAft>
              <a:defRPr>
                <a:solidFill>
                  <a:schemeClr val="tx1"/>
                </a:solidFill>
                <a:latin typeface="Arial" pitchFamily="34" charset="0"/>
              </a:defRPr>
            </a:lvl9pPr>
          </a:lstStyle>
          <a:p>
            <a:pPr eaLnBrk="1" hangingPunct="1"/>
            <a:fld id="{AD1934E7-FC5A-4776-BFAA-E4C717427CBA}" type="slidenum">
              <a:rPr lang="fr-FR" altLang="fr-FR"/>
              <a:pPr eaLnBrk="1" hangingPunct="1"/>
              <a:t>5</a:t>
            </a:fld>
            <a:endParaRPr lang="fr-FR" altLang="fr-F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fr-F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C5362C26-8EB5-4A47-9A3B-99EFC1EC1E1B}" type="slidenum">
              <a:rPr lang="fr-FR"/>
              <a:pPr/>
              <a:t>24</a:t>
            </a:fld>
            <a:endParaRPr lang="fr-F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7B251EC-8A3C-48B6-BFC4-7CE3B051BE8D}" type="slidenum">
              <a:rPr lang="fr-FR"/>
              <a:pPr/>
              <a:t>25</a:t>
            </a:fld>
            <a:endParaRPr lang="fr-F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9D3108DA-63D3-48BE-85C0-B45B11B0B435}" type="slidenum">
              <a:rPr lang="fr-FR"/>
              <a:pPr/>
              <a:t>27</a:t>
            </a:fld>
            <a:endParaRPr lang="fr-F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B714F6F-C336-4EC3-A8B3-87D84C299AB5}" type="slidenum">
              <a:rPr lang="fr-FR"/>
              <a:pPr/>
              <a:t>28</a:t>
            </a:fld>
            <a:endParaRPr lang="fr-F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724ED77-A5CF-4083-AE62-A6E776E104EB}" type="slidenum">
              <a:rPr lang="fr-FR"/>
              <a:pPr/>
              <a:t>30</a:t>
            </a:fld>
            <a:endParaRPr lang="fr-F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6984E499-E165-4582-BD39-D3937B33B763}" type="slidenum">
              <a:rPr lang="fr-FR" smtClean="0"/>
              <a:t>46</a:t>
            </a:fld>
            <a:endParaRPr lang="fr-FR"/>
          </a:p>
        </p:txBody>
      </p:sp>
    </p:spTree>
    <p:extLst>
      <p:ext uri="{BB962C8B-B14F-4D97-AF65-F5344CB8AC3E}">
        <p14:creationId xmlns:p14="http://schemas.microsoft.com/office/powerpoint/2010/main" val="1977572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6984E499-E165-4582-BD39-D3937B33B763}" type="slidenum">
              <a:rPr lang="fr-FR" smtClean="0"/>
              <a:t>47</a:t>
            </a:fld>
            <a:endParaRPr lang="fr-FR"/>
          </a:p>
        </p:txBody>
      </p:sp>
    </p:spTree>
    <p:extLst>
      <p:ext uri="{BB962C8B-B14F-4D97-AF65-F5344CB8AC3E}">
        <p14:creationId xmlns:p14="http://schemas.microsoft.com/office/powerpoint/2010/main" val="1977572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10D3D56-14B4-43F5-8A23-A417FC7315F1}" type="datetimeFigureOut">
              <a:rPr lang="fr-FR" smtClean="0"/>
              <a:t>30/08/2017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344674-6D72-46F5-8CA1-9D5F36EDDF7D}" type="slidenum">
              <a:rPr lang="fr-FR" smtClean="0"/>
              <a:t>‹#›</a:t>
            </a:fld>
            <a:endParaRPr lang="fr-FR"/>
          </a:p>
        </p:txBody>
      </p:sp>
    </p:spTree>
    <p:extLst>
      <p:ext uri="{BB962C8B-B14F-4D97-AF65-F5344CB8AC3E}">
        <p14:creationId xmlns:p14="http://schemas.microsoft.com/office/powerpoint/2010/main" val="1371253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0D3D56-14B4-43F5-8A23-A417FC7315F1}" type="datetimeFigureOut">
              <a:rPr lang="fr-FR" smtClean="0"/>
              <a:t>30/08/2017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344674-6D72-46F5-8CA1-9D5F36EDDF7D}" type="slidenum">
              <a:rPr lang="fr-FR" smtClean="0"/>
              <a:t>‹#›</a:t>
            </a:fld>
            <a:endParaRPr lang="fr-FR"/>
          </a:p>
        </p:txBody>
      </p:sp>
    </p:spTree>
    <p:extLst>
      <p:ext uri="{BB962C8B-B14F-4D97-AF65-F5344CB8AC3E}">
        <p14:creationId xmlns:p14="http://schemas.microsoft.com/office/powerpoint/2010/main" val="240510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0D3D56-14B4-43F5-8A23-A417FC7315F1}" type="datetimeFigureOut">
              <a:rPr lang="fr-FR" smtClean="0"/>
              <a:t>30/08/2017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344674-6D72-46F5-8CA1-9D5F36EDDF7D}" type="slidenum">
              <a:rPr lang="fr-FR" smtClean="0"/>
              <a:t>‹#›</a:t>
            </a:fld>
            <a:endParaRPr lang="fr-FR"/>
          </a:p>
        </p:txBody>
      </p:sp>
    </p:spTree>
    <p:extLst>
      <p:ext uri="{BB962C8B-B14F-4D97-AF65-F5344CB8AC3E}">
        <p14:creationId xmlns:p14="http://schemas.microsoft.com/office/powerpoint/2010/main" val="2464220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0D3D56-14B4-43F5-8A23-A417FC7315F1}" type="datetimeFigureOut">
              <a:rPr lang="fr-FR" smtClean="0"/>
              <a:t>30/08/2017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344674-6D72-46F5-8CA1-9D5F36EDDF7D}" type="slidenum">
              <a:rPr lang="fr-FR" smtClean="0"/>
              <a:t>‹#›</a:t>
            </a:fld>
            <a:endParaRPr lang="fr-FR"/>
          </a:p>
        </p:txBody>
      </p:sp>
    </p:spTree>
    <p:extLst>
      <p:ext uri="{BB962C8B-B14F-4D97-AF65-F5344CB8AC3E}">
        <p14:creationId xmlns:p14="http://schemas.microsoft.com/office/powerpoint/2010/main" val="48062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10D3D56-14B4-43F5-8A23-A417FC7315F1}" type="datetimeFigureOut">
              <a:rPr lang="fr-FR" smtClean="0"/>
              <a:t>30/08/2017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344674-6D72-46F5-8CA1-9D5F36EDDF7D}" type="slidenum">
              <a:rPr lang="fr-FR" smtClean="0"/>
              <a:t>‹#›</a:t>
            </a:fld>
            <a:endParaRPr lang="fr-FR"/>
          </a:p>
        </p:txBody>
      </p:sp>
    </p:spTree>
    <p:extLst>
      <p:ext uri="{BB962C8B-B14F-4D97-AF65-F5344CB8AC3E}">
        <p14:creationId xmlns:p14="http://schemas.microsoft.com/office/powerpoint/2010/main" val="2408969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10D3D56-14B4-43F5-8A23-A417FC7315F1}" type="datetimeFigureOut">
              <a:rPr lang="fr-FR" smtClean="0"/>
              <a:t>30/08/2017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344674-6D72-46F5-8CA1-9D5F36EDDF7D}" type="slidenum">
              <a:rPr lang="fr-FR" smtClean="0"/>
              <a:t>‹#›</a:t>
            </a:fld>
            <a:endParaRPr lang="fr-FR"/>
          </a:p>
        </p:txBody>
      </p:sp>
    </p:spTree>
    <p:extLst>
      <p:ext uri="{BB962C8B-B14F-4D97-AF65-F5344CB8AC3E}">
        <p14:creationId xmlns:p14="http://schemas.microsoft.com/office/powerpoint/2010/main" val="4118723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10D3D56-14B4-43F5-8A23-A417FC7315F1}" type="datetimeFigureOut">
              <a:rPr lang="fr-FR" smtClean="0"/>
              <a:t>30/08/2017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9344674-6D72-46F5-8CA1-9D5F36EDDF7D}" type="slidenum">
              <a:rPr lang="fr-FR" smtClean="0"/>
              <a:t>‹#›</a:t>
            </a:fld>
            <a:endParaRPr lang="fr-FR"/>
          </a:p>
        </p:txBody>
      </p:sp>
    </p:spTree>
    <p:extLst>
      <p:ext uri="{BB962C8B-B14F-4D97-AF65-F5344CB8AC3E}">
        <p14:creationId xmlns:p14="http://schemas.microsoft.com/office/powerpoint/2010/main" val="2841633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10D3D56-14B4-43F5-8A23-A417FC7315F1}" type="datetimeFigureOut">
              <a:rPr lang="fr-FR" smtClean="0"/>
              <a:t>30/08/2017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9344674-6D72-46F5-8CA1-9D5F36EDDF7D}" type="slidenum">
              <a:rPr lang="fr-FR" smtClean="0"/>
              <a:t>‹#›</a:t>
            </a:fld>
            <a:endParaRPr lang="fr-FR"/>
          </a:p>
        </p:txBody>
      </p:sp>
    </p:spTree>
    <p:extLst>
      <p:ext uri="{BB962C8B-B14F-4D97-AF65-F5344CB8AC3E}">
        <p14:creationId xmlns:p14="http://schemas.microsoft.com/office/powerpoint/2010/main" val="397167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10D3D56-14B4-43F5-8A23-A417FC7315F1}" type="datetimeFigureOut">
              <a:rPr lang="fr-FR" smtClean="0"/>
              <a:t>30/08/2017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9344674-6D72-46F5-8CA1-9D5F36EDDF7D}" type="slidenum">
              <a:rPr lang="fr-FR" smtClean="0"/>
              <a:t>‹#›</a:t>
            </a:fld>
            <a:endParaRPr lang="fr-FR"/>
          </a:p>
        </p:txBody>
      </p:sp>
    </p:spTree>
    <p:extLst>
      <p:ext uri="{BB962C8B-B14F-4D97-AF65-F5344CB8AC3E}">
        <p14:creationId xmlns:p14="http://schemas.microsoft.com/office/powerpoint/2010/main" val="1527285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10D3D56-14B4-43F5-8A23-A417FC7315F1}" type="datetimeFigureOut">
              <a:rPr lang="fr-FR" smtClean="0"/>
              <a:t>30/08/2017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344674-6D72-46F5-8CA1-9D5F36EDDF7D}" type="slidenum">
              <a:rPr lang="fr-FR" smtClean="0"/>
              <a:t>‹#›</a:t>
            </a:fld>
            <a:endParaRPr lang="fr-FR"/>
          </a:p>
        </p:txBody>
      </p:sp>
    </p:spTree>
    <p:extLst>
      <p:ext uri="{BB962C8B-B14F-4D97-AF65-F5344CB8AC3E}">
        <p14:creationId xmlns:p14="http://schemas.microsoft.com/office/powerpoint/2010/main" val="2980153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10D3D56-14B4-43F5-8A23-A417FC7315F1}" type="datetimeFigureOut">
              <a:rPr lang="fr-FR" smtClean="0"/>
              <a:t>30/08/2017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344674-6D72-46F5-8CA1-9D5F36EDDF7D}" type="slidenum">
              <a:rPr lang="fr-FR" smtClean="0"/>
              <a:t>‹#›</a:t>
            </a:fld>
            <a:endParaRPr lang="fr-FR"/>
          </a:p>
        </p:txBody>
      </p:sp>
    </p:spTree>
    <p:extLst>
      <p:ext uri="{BB962C8B-B14F-4D97-AF65-F5344CB8AC3E}">
        <p14:creationId xmlns:p14="http://schemas.microsoft.com/office/powerpoint/2010/main" val="201605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D3D56-14B4-43F5-8A23-A417FC7315F1}" type="datetimeFigureOut">
              <a:rPr lang="fr-FR" smtClean="0"/>
              <a:t>30/08/2017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344674-6D72-46F5-8CA1-9D5F36EDDF7D}" type="slidenum">
              <a:rPr lang="fr-FR" smtClean="0"/>
              <a:t>‹#›</a:t>
            </a:fld>
            <a:endParaRPr lang="fr-FR"/>
          </a:p>
        </p:txBody>
      </p:sp>
    </p:spTree>
    <p:extLst>
      <p:ext uri="{BB962C8B-B14F-4D97-AF65-F5344CB8AC3E}">
        <p14:creationId xmlns:p14="http://schemas.microsoft.com/office/powerpoint/2010/main" val="800618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8"/>
            <a:ext cx="7772400" cy="1470025"/>
          </a:xfrm>
        </p:spPr>
        <p:txBody>
          <a:bodyPr>
            <a:normAutofit/>
          </a:bodyPr>
          <a:lstStyle/>
          <a:p>
            <a:r>
              <a:rPr lang="en-US" sz="3600" b="1" dirty="0" smtClean="0">
                <a:solidFill>
                  <a:srgbClr val="FF0000"/>
                </a:solidFill>
                <a:latin typeface="Arial" panose="020B0604020202020204" pitchFamily="34" charset="0"/>
                <a:cs typeface="Arial" panose="020B0604020202020204" pitchFamily="34" charset="0"/>
              </a:rPr>
              <a:t>Use of Economic Evidence to Support Competition Policy</a:t>
            </a:r>
            <a:endParaRPr lang="fr-FR" sz="3600" b="1" dirty="0">
              <a:solidFill>
                <a:srgbClr val="FF0000"/>
              </a:solidFill>
              <a:latin typeface="Arial" panose="020B0604020202020204" pitchFamily="34" charset="0"/>
              <a:cs typeface="Arial" panose="020B0604020202020204" pitchFamily="34" charset="0"/>
            </a:endParaRPr>
          </a:p>
        </p:txBody>
      </p:sp>
      <p:sp>
        <p:nvSpPr>
          <p:cNvPr id="3" name="Sous-titre 2"/>
          <p:cNvSpPr>
            <a:spLocks noGrp="1"/>
          </p:cNvSpPr>
          <p:nvPr>
            <p:ph type="subTitle" idx="1"/>
          </p:nvPr>
        </p:nvSpPr>
        <p:spPr>
          <a:xfrm>
            <a:off x="1371600" y="2636912"/>
            <a:ext cx="6400800" cy="1752600"/>
          </a:xfrm>
        </p:spPr>
        <p:txBody>
          <a:bodyPr>
            <a:noAutofit/>
          </a:bodyPr>
          <a:lstStyle/>
          <a:p>
            <a:r>
              <a:rPr lang="fr-FR" sz="2000" dirty="0" err="1" smtClean="0">
                <a:latin typeface="Arial" panose="020B0604020202020204" pitchFamily="34" charset="0"/>
                <a:cs typeface="Arial" panose="020B0604020202020204" pitchFamily="34" charset="0"/>
              </a:rPr>
              <a:t>Frederic</a:t>
            </a:r>
            <a:r>
              <a:rPr lang="fr-FR" sz="2000" dirty="0" smtClean="0">
                <a:latin typeface="Arial" panose="020B0604020202020204" pitchFamily="34" charset="0"/>
                <a:cs typeface="Arial" panose="020B0604020202020204" pitchFamily="34" charset="0"/>
              </a:rPr>
              <a:t> Jenny</a:t>
            </a:r>
          </a:p>
          <a:p>
            <a:r>
              <a:rPr lang="fr-FR" sz="2000" dirty="0" smtClean="0">
                <a:latin typeface="Arial" panose="020B0604020202020204" pitchFamily="34" charset="0"/>
                <a:cs typeface="Arial" panose="020B0604020202020204" pitchFamily="34" charset="0"/>
              </a:rPr>
              <a:t>Professor, ESSEC Business </a:t>
            </a:r>
            <a:r>
              <a:rPr lang="fr-FR" sz="2000" dirty="0" err="1" smtClean="0">
                <a:latin typeface="Arial" panose="020B0604020202020204" pitchFamily="34" charset="0"/>
                <a:cs typeface="Arial" panose="020B0604020202020204" pitchFamily="34" charset="0"/>
              </a:rPr>
              <a:t>School</a:t>
            </a:r>
            <a:endParaRPr lang="fr-FR" sz="2000" dirty="0" smtClean="0">
              <a:latin typeface="Arial" panose="020B0604020202020204" pitchFamily="34" charset="0"/>
              <a:cs typeface="Arial" panose="020B0604020202020204" pitchFamily="34" charset="0"/>
            </a:endParaRPr>
          </a:p>
          <a:p>
            <a:r>
              <a:rPr lang="fr-FR" sz="2000" dirty="0" smtClean="0">
                <a:latin typeface="Arial" panose="020B0604020202020204" pitchFamily="34" charset="0"/>
                <a:cs typeface="Arial" panose="020B0604020202020204" pitchFamily="34" charset="0"/>
              </a:rPr>
              <a:t>Global Antitrust Professor, NYU Law </a:t>
            </a:r>
            <a:r>
              <a:rPr lang="fr-FR" sz="2000" dirty="0" err="1" smtClean="0">
                <a:latin typeface="Arial" panose="020B0604020202020204" pitchFamily="34" charset="0"/>
                <a:cs typeface="Arial" panose="020B0604020202020204" pitchFamily="34" charset="0"/>
              </a:rPr>
              <a:t>School</a:t>
            </a:r>
            <a:endParaRPr lang="fr-FR" sz="2000" dirty="0" smtClean="0">
              <a:latin typeface="Arial" panose="020B0604020202020204" pitchFamily="34" charset="0"/>
              <a:cs typeface="Arial" panose="020B0604020202020204" pitchFamily="34" charset="0"/>
            </a:endParaRPr>
          </a:p>
          <a:p>
            <a:r>
              <a:rPr lang="fr-FR" sz="2000" dirty="0" smtClean="0">
                <a:latin typeface="Arial" panose="020B0604020202020204" pitchFamily="34" charset="0"/>
                <a:cs typeface="Arial" panose="020B0604020202020204" pitchFamily="34" charset="0"/>
              </a:rPr>
              <a:t>Chair OECD </a:t>
            </a:r>
            <a:r>
              <a:rPr lang="fr-FR" sz="2000" dirty="0" err="1" smtClean="0">
                <a:latin typeface="Arial" panose="020B0604020202020204" pitchFamily="34" charset="0"/>
                <a:cs typeface="Arial" panose="020B0604020202020204" pitchFamily="34" charset="0"/>
              </a:rPr>
              <a:t>Competition</a:t>
            </a:r>
            <a:r>
              <a:rPr lang="fr-FR" sz="2000" dirty="0" smtClean="0">
                <a:latin typeface="Arial" panose="020B0604020202020204" pitchFamily="34" charset="0"/>
                <a:cs typeface="Arial" panose="020B0604020202020204" pitchFamily="34" charset="0"/>
              </a:rPr>
              <a:t> </a:t>
            </a:r>
            <a:r>
              <a:rPr lang="fr-FR" sz="2000" dirty="0" err="1" smtClean="0">
                <a:latin typeface="Arial" panose="020B0604020202020204" pitchFamily="34" charset="0"/>
                <a:cs typeface="Arial" panose="020B0604020202020204" pitchFamily="34" charset="0"/>
              </a:rPr>
              <a:t>Committee</a:t>
            </a:r>
            <a:endParaRPr lang="fr-FR" sz="2000" dirty="0">
              <a:latin typeface="Arial" panose="020B0604020202020204" pitchFamily="34" charset="0"/>
              <a:cs typeface="Arial" panose="020B0604020202020204" pitchFamily="34" charset="0"/>
            </a:endParaRPr>
          </a:p>
        </p:txBody>
      </p:sp>
      <p:sp>
        <p:nvSpPr>
          <p:cNvPr id="4" name="ZoneTexte 3"/>
          <p:cNvSpPr txBox="1"/>
          <p:nvPr/>
        </p:nvSpPr>
        <p:spPr>
          <a:xfrm>
            <a:off x="956223" y="4933059"/>
            <a:ext cx="7507183" cy="923330"/>
          </a:xfrm>
          <a:prstGeom prst="rect">
            <a:avLst/>
          </a:prstGeom>
          <a:noFill/>
        </p:spPr>
        <p:txBody>
          <a:bodyPr wrap="none" rtlCol="0">
            <a:spAutoFit/>
          </a:bodyPr>
          <a:lstStyle/>
          <a:p>
            <a:pPr algn="ctr"/>
            <a:r>
              <a:rPr lang="en-US" dirty="0" smtClean="0">
                <a:latin typeface="Arial" panose="020B0604020202020204" pitchFamily="34" charset="0"/>
                <a:cs typeface="Arial" panose="020B0604020202020204" pitchFamily="34" charset="0"/>
              </a:rPr>
              <a:t>APEC Policy Dialogue on Promoting the Use of Economic Evidence for </a:t>
            </a:r>
          </a:p>
          <a:p>
            <a:pPr algn="ctr"/>
            <a:r>
              <a:rPr lang="en-US" dirty="0" smtClean="0">
                <a:latin typeface="Arial" panose="020B0604020202020204" pitchFamily="34" charset="0"/>
                <a:cs typeface="Arial" panose="020B0604020202020204" pitchFamily="34" charset="0"/>
              </a:rPr>
              <a:t>More Effective  Competition Policy and Market Functioning,</a:t>
            </a:r>
          </a:p>
          <a:p>
            <a:pPr algn="ctr"/>
            <a:r>
              <a:rPr lang="fr-FR" dirty="0" smtClean="0">
                <a:latin typeface="Arial" panose="020B0604020202020204" pitchFamily="34" charset="0"/>
                <a:cs typeface="Arial" panose="020B0604020202020204" pitchFamily="34" charset="0"/>
              </a:rPr>
              <a:t>Ho Chi Minh City, 25 August 2017 </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3916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213992"/>
            <a:ext cx="8229600" cy="1143000"/>
          </a:xfrm>
        </p:spPr>
        <p:txBody>
          <a:bodyPr>
            <a:noAutofit/>
          </a:bodyPr>
          <a:lstStyle/>
          <a:p>
            <a:r>
              <a:rPr lang="fr-FR" sz="3200" b="1" dirty="0" smtClean="0">
                <a:solidFill>
                  <a:srgbClr val="FF0000"/>
                </a:solidFill>
              </a:rPr>
              <a:t>III) </a:t>
            </a:r>
            <a:r>
              <a:rPr lang="fr-FR" sz="3200" b="1" dirty="0" err="1" smtClean="0">
                <a:solidFill>
                  <a:srgbClr val="FF0000"/>
                </a:solidFill>
              </a:rPr>
              <a:t>Economic</a:t>
            </a:r>
            <a:r>
              <a:rPr lang="fr-FR" sz="3200" b="1" dirty="0" smtClean="0">
                <a:solidFill>
                  <a:srgbClr val="FF0000"/>
                </a:solidFill>
              </a:rPr>
              <a:t> </a:t>
            </a:r>
            <a:r>
              <a:rPr lang="fr-FR" sz="3200" b="1" dirty="0" err="1" smtClean="0">
                <a:solidFill>
                  <a:srgbClr val="FF0000"/>
                </a:solidFill>
              </a:rPr>
              <a:t>analysis</a:t>
            </a:r>
            <a:r>
              <a:rPr lang="fr-FR" sz="3200" b="1" dirty="0" smtClean="0">
                <a:solidFill>
                  <a:srgbClr val="FF0000"/>
                </a:solidFill>
              </a:rPr>
              <a:t> and the use of </a:t>
            </a:r>
            <a:r>
              <a:rPr lang="fr-FR" sz="3200" b="1" dirty="0" err="1" smtClean="0">
                <a:solidFill>
                  <a:srgbClr val="FF0000"/>
                </a:solidFill>
              </a:rPr>
              <a:t>presumptions</a:t>
            </a:r>
            <a:endParaRPr lang="fr-FR" sz="3200" b="1" dirty="0">
              <a:solidFill>
                <a:srgbClr val="FF0000"/>
              </a:solidFill>
            </a:endParaRPr>
          </a:p>
        </p:txBody>
      </p:sp>
    </p:spTree>
    <p:extLst>
      <p:ext uri="{BB962C8B-B14F-4D97-AF65-F5344CB8AC3E}">
        <p14:creationId xmlns:p14="http://schemas.microsoft.com/office/powerpoint/2010/main" val="1384121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p:spPr>
        <p:txBody>
          <a:bodyPr>
            <a:noAutofit/>
          </a:bodyPr>
          <a:lstStyle/>
          <a:p>
            <a:r>
              <a:rPr lang="fr-FR" sz="3200" b="1" dirty="0" smtClean="0">
                <a:solidFill>
                  <a:srgbClr val="C00000"/>
                </a:solidFill>
                <a:latin typeface="Arial" panose="020B0604020202020204" pitchFamily="34" charset="0"/>
                <a:cs typeface="Arial" panose="020B0604020202020204" pitchFamily="34" charset="0"/>
              </a:rPr>
              <a:t>Per se versus </a:t>
            </a:r>
            <a:r>
              <a:rPr lang="fr-FR" sz="3200" b="1" dirty="0" err="1">
                <a:solidFill>
                  <a:srgbClr val="C00000"/>
                </a:solidFill>
                <a:latin typeface="Arial" panose="020B0604020202020204" pitchFamily="34" charset="0"/>
                <a:cs typeface="Arial" panose="020B0604020202020204" pitchFamily="34" charset="0"/>
              </a:rPr>
              <a:t>r</a:t>
            </a:r>
            <a:r>
              <a:rPr lang="fr-FR" sz="3200" b="1" dirty="0" err="1" smtClean="0">
                <a:solidFill>
                  <a:srgbClr val="C00000"/>
                </a:solidFill>
                <a:latin typeface="Arial" panose="020B0604020202020204" pitchFamily="34" charset="0"/>
                <a:cs typeface="Arial" panose="020B0604020202020204" pitchFamily="34" charset="0"/>
              </a:rPr>
              <a:t>ule</a:t>
            </a:r>
            <a:r>
              <a:rPr lang="fr-FR" sz="3200" b="1" dirty="0" smtClean="0">
                <a:solidFill>
                  <a:srgbClr val="C00000"/>
                </a:solidFill>
                <a:latin typeface="Arial" panose="020B0604020202020204" pitchFamily="34" charset="0"/>
                <a:cs typeface="Arial" panose="020B0604020202020204" pitchFamily="34" charset="0"/>
              </a:rPr>
              <a:t> of </a:t>
            </a:r>
            <a:r>
              <a:rPr lang="fr-FR" sz="3200" b="1" dirty="0" err="1" smtClean="0">
                <a:solidFill>
                  <a:srgbClr val="C00000"/>
                </a:solidFill>
                <a:latin typeface="Arial" panose="020B0604020202020204" pitchFamily="34" charset="0"/>
                <a:cs typeface="Arial" panose="020B0604020202020204" pitchFamily="34" charset="0"/>
              </a:rPr>
              <a:t>reason</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smtClean="0">
                <a:solidFill>
                  <a:srgbClr val="C00000"/>
                </a:solidFill>
                <a:latin typeface="Arial" panose="020B0604020202020204" pitchFamily="34" charset="0"/>
                <a:cs typeface="Arial" panose="020B0604020202020204" pitchFamily="34" charset="0"/>
              </a:rPr>
              <a:t>approach</a:t>
            </a:r>
            <a:r>
              <a:rPr lang="fr-FR" sz="3200" b="1" dirty="0" smtClean="0">
                <a:solidFill>
                  <a:srgbClr val="C00000"/>
                </a:solidFill>
                <a:latin typeface="Arial" panose="020B0604020202020204" pitchFamily="34" charset="0"/>
                <a:cs typeface="Arial" panose="020B0604020202020204" pitchFamily="34" charset="0"/>
              </a:rPr>
              <a:t> in </a:t>
            </a:r>
            <a:r>
              <a:rPr lang="fr-FR" sz="3200" b="1" dirty="0" err="1" smtClean="0">
                <a:solidFill>
                  <a:srgbClr val="C00000"/>
                </a:solidFill>
                <a:latin typeface="Arial" panose="020B0604020202020204" pitchFamily="34" charset="0"/>
                <a:cs typeface="Arial" panose="020B0604020202020204" pitchFamily="34" charset="0"/>
              </a:rPr>
              <a:t>competition</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smtClean="0">
                <a:solidFill>
                  <a:srgbClr val="C00000"/>
                </a:solidFill>
                <a:latin typeface="Arial" panose="020B0604020202020204" pitchFamily="34" charset="0"/>
                <a:cs typeface="Arial" panose="020B0604020202020204" pitchFamily="34" charset="0"/>
              </a:rPr>
              <a:t>law</a:t>
            </a:r>
            <a:endParaRPr lang="fr-FR" sz="3200" b="1" dirty="0">
              <a:solidFill>
                <a:srgbClr val="C00000"/>
              </a:solidFill>
              <a:latin typeface="Arial" panose="020B0604020202020204" pitchFamily="34" charset="0"/>
              <a:cs typeface="Arial" panose="020B0604020202020204" pitchFamily="34" charset="0"/>
            </a:endParaRPr>
          </a:p>
        </p:txBody>
      </p:sp>
      <p:sp>
        <p:nvSpPr>
          <p:cNvPr id="3" name="ZoneTexte 2"/>
          <p:cNvSpPr txBox="1"/>
          <p:nvPr/>
        </p:nvSpPr>
        <p:spPr>
          <a:xfrm>
            <a:off x="251520" y="1196752"/>
            <a:ext cx="8496944" cy="5632311"/>
          </a:xfrm>
          <a:prstGeom prst="rect">
            <a:avLst/>
          </a:prstGeom>
          <a:noFill/>
        </p:spPr>
        <p:txBody>
          <a:bodyPr wrap="square" rtlCol="0">
            <a:spAutoFit/>
          </a:bodyPr>
          <a:lstStyle/>
          <a:p>
            <a:pPr algn="just"/>
            <a:r>
              <a:rPr lang="fr-FR" dirty="0" smtClean="0">
                <a:latin typeface="Arial" panose="020B0604020202020204" pitchFamily="34" charset="0"/>
                <a:cs typeface="Arial" panose="020B0604020202020204" pitchFamily="34" charset="0"/>
              </a:rPr>
              <a:t>1) A </a:t>
            </a:r>
            <a:r>
              <a:rPr lang="fr-FR" b="1" dirty="0" smtClean="0">
                <a:solidFill>
                  <a:srgbClr val="FF0000"/>
                </a:solidFill>
                <a:latin typeface="Arial" panose="020B0604020202020204" pitchFamily="34" charset="0"/>
                <a:cs typeface="Arial" panose="020B0604020202020204" pitchFamily="34" charset="0"/>
              </a:rPr>
              <a:t>per se </a:t>
            </a:r>
            <a:r>
              <a:rPr lang="fr-FR" dirty="0" err="1" smtClean="0">
                <a:latin typeface="Arial" panose="020B0604020202020204" pitchFamily="34" charset="0"/>
                <a:cs typeface="Arial" panose="020B0604020202020204" pitchFamily="34" charset="0"/>
              </a:rPr>
              <a:t>approach</a:t>
            </a:r>
            <a:r>
              <a:rPr lang="fr-FR" dirty="0" smtClean="0">
                <a:latin typeface="Arial" panose="020B0604020202020204" pitchFamily="34" charset="0"/>
                <a:cs typeface="Arial" panose="020B0604020202020204" pitchFamily="34" charset="0"/>
              </a:rPr>
              <a:t> to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law</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prohibits</a:t>
            </a:r>
            <a:r>
              <a:rPr lang="fr-FR" dirty="0" smtClean="0">
                <a:latin typeface="Arial" panose="020B0604020202020204" pitchFamily="34" charset="0"/>
                <a:cs typeface="Arial" panose="020B0604020202020204" pitchFamily="34" charset="0"/>
              </a:rPr>
              <a:t> a </a:t>
            </a:r>
            <a:r>
              <a:rPr lang="fr-FR" dirty="0" err="1" smtClean="0">
                <a:latin typeface="Arial" panose="020B0604020202020204" pitchFamily="34" charset="0"/>
                <a:cs typeface="Arial" panose="020B0604020202020204" pitchFamily="34" charset="0"/>
              </a:rPr>
              <a:t>particular</a:t>
            </a:r>
            <a:r>
              <a:rPr lang="fr-FR" dirty="0" smtClean="0">
                <a:latin typeface="Arial" panose="020B0604020202020204" pitchFamily="34" charset="0"/>
                <a:cs typeface="Arial" panose="020B0604020202020204" pitchFamily="34" charset="0"/>
              </a:rPr>
              <a:t> practice in all cases ( for </a:t>
            </a:r>
            <a:r>
              <a:rPr lang="fr-FR" dirty="0" err="1" smtClean="0">
                <a:latin typeface="Arial" panose="020B0604020202020204" pitchFamily="34" charset="0"/>
                <a:cs typeface="Arial" panose="020B0604020202020204" pitchFamily="34" charset="0"/>
              </a:rPr>
              <a:t>example</a:t>
            </a:r>
            <a:r>
              <a:rPr lang="fr-FR" dirty="0" smtClean="0">
                <a:latin typeface="Arial" panose="020B0604020202020204" pitchFamily="34" charset="0"/>
                <a:cs typeface="Arial" panose="020B0604020202020204" pitchFamily="34" charset="0"/>
              </a:rPr>
              <a:t> resale </a:t>
            </a:r>
            <a:r>
              <a:rPr lang="fr-FR" dirty="0" err="1" smtClean="0">
                <a:latin typeface="Arial" panose="020B0604020202020204" pitchFamily="34" charset="0"/>
                <a:cs typeface="Arial" panose="020B0604020202020204" pitchFamily="34" charset="0"/>
              </a:rPr>
              <a:t>price</a:t>
            </a:r>
            <a:r>
              <a:rPr lang="fr-FR" dirty="0" smtClean="0">
                <a:latin typeface="Arial" panose="020B0604020202020204" pitchFamily="34" charset="0"/>
                <a:cs typeface="Arial" panose="020B0604020202020204" pitchFamily="34" charset="0"/>
              </a:rPr>
              <a:t> maintenance). It </a:t>
            </a:r>
            <a:r>
              <a:rPr lang="fr-FR" dirty="0" err="1" smtClean="0">
                <a:latin typeface="Arial" panose="020B0604020202020204" pitchFamily="34" charset="0"/>
                <a:cs typeface="Arial" panose="020B0604020202020204" pitchFamily="34" charset="0"/>
              </a:rPr>
              <a:t>thus</a:t>
            </a:r>
            <a:r>
              <a:rPr lang="fr-FR" dirty="0" smtClean="0">
                <a:latin typeface="Arial" panose="020B0604020202020204" pitchFamily="34" charset="0"/>
                <a:cs typeface="Arial" panose="020B0604020202020204" pitchFamily="34" charset="0"/>
              </a:rPr>
              <a:t> assumes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the practice </a:t>
            </a:r>
            <a:r>
              <a:rPr lang="fr-FR" dirty="0" err="1" smtClean="0">
                <a:latin typeface="Arial" panose="020B0604020202020204" pitchFamily="34" charset="0"/>
                <a:cs typeface="Arial" panose="020B0604020202020204" pitchFamily="34" charset="0"/>
              </a:rPr>
              <a:t>is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always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anticompetitive</a:t>
            </a:r>
            <a:r>
              <a:rPr lang="fr-FR" dirty="0" smtClean="0">
                <a:latin typeface="Arial" panose="020B0604020202020204" pitchFamily="34" charset="0"/>
                <a:cs typeface="Arial" panose="020B0604020202020204" pitchFamily="34" charset="0"/>
              </a:rPr>
              <a:t>.</a:t>
            </a:r>
          </a:p>
          <a:p>
            <a:pPr marL="342900" indent="-342900" algn="just">
              <a:buAutoNum type="arabicParenR"/>
            </a:pPr>
            <a:endParaRPr lang="fr-FR" dirty="0" smtClean="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2) </a:t>
            </a:r>
            <a:r>
              <a:rPr lang="fr-FR" dirty="0" err="1" smtClean="0">
                <a:latin typeface="Arial" panose="020B0604020202020204" pitchFamily="34" charset="0"/>
                <a:cs typeface="Arial" panose="020B0604020202020204" pitchFamily="34" charset="0"/>
              </a:rPr>
              <a:t>However</a:t>
            </a:r>
            <a:r>
              <a:rPr lang="fr-FR" dirty="0" smtClean="0">
                <a:latin typeface="Arial" panose="020B0604020202020204" pitchFamily="34" charset="0"/>
                <a:cs typeface="Arial" panose="020B0604020202020204" pitchFamily="34" charset="0"/>
              </a:rPr>
              <a:t>, </a:t>
            </a:r>
            <a:r>
              <a:rPr lang="fr-FR" b="1" dirty="0" smtClean="0">
                <a:solidFill>
                  <a:srgbClr val="FF0000"/>
                </a:solidFill>
                <a:latin typeface="Arial" panose="020B0604020202020204" pitchFamily="34" charset="0"/>
                <a:cs typeface="Arial" panose="020B0604020202020204" pitchFamily="34" charset="0"/>
              </a:rPr>
              <a:t>a large </a:t>
            </a:r>
            <a:r>
              <a:rPr lang="fr-FR" b="1" dirty="0" err="1" smtClean="0">
                <a:solidFill>
                  <a:srgbClr val="FF0000"/>
                </a:solidFill>
                <a:latin typeface="Arial" panose="020B0604020202020204" pitchFamily="34" charset="0"/>
                <a:cs typeface="Arial" panose="020B0604020202020204" pitchFamily="34" charset="0"/>
              </a:rPr>
              <a:t>number</a:t>
            </a:r>
            <a:r>
              <a:rPr lang="fr-FR" b="1" dirty="0" smtClean="0">
                <a:solidFill>
                  <a:srgbClr val="FF0000"/>
                </a:solidFill>
                <a:latin typeface="Arial" panose="020B0604020202020204" pitchFamily="34" charset="0"/>
                <a:cs typeface="Arial" panose="020B0604020202020204" pitchFamily="34" charset="0"/>
              </a:rPr>
              <a:t> of practices are a priori </a:t>
            </a:r>
            <a:r>
              <a:rPr lang="fr-FR" b="1" dirty="0" err="1" smtClean="0">
                <a:solidFill>
                  <a:srgbClr val="FF0000"/>
                </a:solidFill>
                <a:latin typeface="Arial" panose="020B0604020202020204" pitchFamily="34" charset="0"/>
                <a:cs typeface="Arial" panose="020B0604020202020204" pitchFamily="34" charset="0"/>
              </a:rPr>
              <a:t>ambiguous</a:t>
            </a:r>
            <a:r>
              <a:rPr lang="fr-FR" b="1" dirty="0" smtClean="0">
                <a:solidFill>
                  <a:srgbClr val="FF0000"/>
                </a:solidFill>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 ex </a:t>
            </a:r>
            <a:r>
              <a:rPr lang="fr-FR" dirty="0" err="1" smtClean="0">
                <a:latin typeface="Arial" panose="020B0604020202020204" pitchFamily="34" charset="0"/>
                <a:cs typeface="Arial" panose="020B0604020202020204" pitchFamily="34" charset="0"/>
              </a:rPr>
              <a:t>low</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prices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may</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be</a:t>
            </a:r>
            <a:r>
              <a:rPr lang="fr-FR" dirty="0" smtClean="0">
                <a:latin typeface="Arial" panose="020B0604020202020204" pitchFamily="34" charset="0"/>
                <a:cs typeface="Arial" panose="020B0604020202020204" pitchFamily="34" charset="0"/>
              </a:rPr>
              <a:t> the </a:t>
            </a:r>
            <a:r>
              <a:rPr lang="fr-FR" dirty="0" err="1" smtClean="0">
                <a:latin typeface="Arial" panose="020B0604020202020204" pitchFamily="34" charset="0"/>
                <a:cs typeface="Arial" panose="020B0604020202020204" pitchFamily="34" charset="0"/>
              </a:rPr>
              <a:t>result</a:t>
            </a:r>
            <a:r>
              <a:rPr lang="fr-FR" dirty="0" smtClean="0">
                <a:latin typeface="Arial" panose="020B0604020202020204" pitchFamily="34" charset="0"/>
                <a:cs typeface="Arial" panose="020B0604020202020204" pitchFamily="34" charset="0"/>
              </a:rPr>
              <a:t> of intense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or signal a </a:t>
            </a:r>
            <a:r>
              <a:rPr lang="fr-FR" dirty="0" err="1" smtClean="0">
                <a:latin typeface="Arial" panose="020B0604020202020204" pitchFamily="34" charset="0"/>
                <a:cs typeface="Arial" panose="020B0604020202020204" pitchFamily="34" charset="0"/>
              </a:rPr>
              <a:t>predatory</a:t>
            </a:r>
            <a:r>
              <a:rPr lang="fr-FR" dirty="0" smtClean="0">
                <a:latin typeface="Arial" panose="020B0604020202020204" pitchFamily="34" charset="0"/>
                <a:cs typeface="Arial" panose="020B0604020202020204" pitchFamily="34" charset="0"/>
              </a:rPr>
              <a:t> practice). </a:t>
            </a:r>
          </a:p>
          <a:p>
            <a:pPr algn="just"/>
            <a:endParaRPr lang="fr-FR" dirty="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3) The </a:t>
            </a:r>
            <a:r>
              <a:rPr lang="fr-FR" b="1" dirty="0" smtClean="0">
                <a:solidFill>
                  <a:srgbClr val="FF0000"/>
                </a:solidFill>
                <a:latin typeface="Arial" panose="020B0604020202020204" pitchFamily="34" charset="0"/>
                <a:cs typeface="Arial" panose="020B0604020202020204" pitchFamily="34" charset="0"/>
              </a:rPr>
              <a:t>per se </a:t>
            </a:r>
            <a:r>
              <a:rPr lang="fr-FR" dirty="0" err="1" smtClean="0">
                <a:latin typeface="Arial" panose="020B0604020202020204" pitchFamily="34" charset="0"/>
                <a:cs typeface="Arial" panose="020B0604020202020204" pitchFamily="34" charset="0"/>
              </a:rPr>
              <a:t>approach</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then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entails</a:t>
            </a:r>
            <a:r>
              <a:rPr lang="fr-FR" dirty="0" smtClean="0">
                <a:latin typeface="Arial" panose="020B0604020202020204" pitchFamily="34" charset="0"/>
                <a:cs typeface="Arial" panose="020B0604020202020204" pitchFamily="34" charset="0"/>
              </a:rPr>
              <a:t> the </a:t>
            </a:r>
            <a:r>
              <a:rPr lang="fr-FR" b="1" dirty="0" err="1" smtClean="0">
                <a:solidFill>
                  <a:srgbClr val="FF0000"/>
                </a:solidFill>
                <a:latin typeface="Arial" panose="020B0604020202020204" pitchFamily="34" charset="0"/>
                <a:cs typeface="Arial" panose="020B0604020202020204" pitchFamily="34" charset="0"/>
              </a:rPr>
              <a:t>risk</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that</a:t>
            </a:r>
            <a:r>
              <a:rPr lang="fr-FR" b="1" dirty="0" smtClean="0">
                <a:solidFill>
                  <a:srgbClr val="FF0000"/>
                </a:solidFill>
                <a:latin typeface="Arial" panose="020B0604020202020204" pitchFamily="34" charset="0"/>
                <a:cs typeface="Arial" panose="020B0604020202020204" pitchFamily="34" charset="0"/>
              </a:rPr>
              <a:t> a practice </a:t>
            </a:r>
            <a:r>
              <a:rPr lang="fr-FR" b="1" dirty="0" err="1" smtClean="0">
                <a:solidFill>
                  <a:srgbClr val="FF0000"/>
                </a:solidFill>
                <a:latin typeface="Arial" panose="020B0604020202020204" pitchFamily="34" charset="0"/>
                <a:cs typeface="Arial" panose="020B0604020202020204" pitchFamily="34" charset="0"/>
              </a:rPr>
              <a:t>will</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be</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deterred</a:t>
            </a:r>
            <a:r>
              <a:rPr lang="fr-FR" b="1" dirty="0" smtClean="0">
                <a:solidFill>
                  <a:srgbClr val="FF0000"/>
                </a:solidFill>
                <a:latin typeface="Arial" panose="020B0604020202020204" pitchFamily="34" charset="0"/>
                <a:cs typeface="Arial" panose="020B0604020202020204" pitchFamily="34" charset="0"/>
              </a:rPr>
              <a:t> or </a:t>
            </a:r>
            <a:r>
              <a:rPr lang="fr-FR" b="1" dirty="0" err="1" smtClean="0">
                <a:solidFill>
                  <a:srgbClr val="FF0000"/>
                </a:solidFill>
                <a:latin typeface="Arial" panose="020B0604020202020204" pitchFamily="34" charset="0"/>
                <a:cs typeface="Arial" panose="020B0604020202020204" pitchFamily="34" charset="0"/>
              </a:rPr>
              <a:t>sanctioned</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even</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when</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it</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is</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procompetitive</a:t>
            </a:r>
            <a:r>
              <a:rPr lang="fr-FR" b="1" dirty="0" smtClean="0">
                <a:solidFill>
                  <a:srgbClr val="FF0000"/>
                </a:solidFill>
                <a:latin typeface="Arial" panose="020B0604020202020204" pitchFamily="34" charset="0"/>
                <a:cs typeface="Arial" panose="020B0604020202020204" pitchFamily="34" charset="0"/>
              </a:rPr>
              <a:t> (type I </a:t>
            </a:r>
            <a:r>
              <a:rPr lang="fr-FR" b="1" dirty="0" err="1" smtClean="0">
                <a:solidFill>
                  <a:srgbClr val="FF0000"/>
                </a:solidFill>
                <a:latin typeface="Arial" panose="020B0604020202020204" pitchFamily="34" charset="0"/>
                <a:cs typeface="Arial" panose="020B0604020202020204" pitchFamily="34" charset="0"/>
              </a:rPr>
              <a:t>errors</a:t>
            </a:r>
            <a:r>
              <a:rPr lang="fr-FR" b="1" dirty="0" smtClean="0">
                <a:solidFill>
                  <a:srgbClr val="FF0000"/>
                </a:solidFill>
                <a:latin typeface="Arial" panose="020B0604020202020204" pitchFamily="34" charset="0"/>
                <a:cs typeface="Arial" panose="020B0604020202020204" pitchFamily="34" charset="0"/>
              </a:rPr>
              <a:t>)</a:t>
            </a:r>
          </a:p>
          <a:p>
            <a:pPr algn="just"/>
            <a:endParaRPr lang="fr-FR" dirty="0" smtClean="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4) An alternative </a:t>
            </a:r>
            <a:r>
              <a:rPr lang="fr-FR" dirty="0" err="1" smtClean="0">
                <a:latin typeface="Arial" panose="020B0604020202020204" pitchFamily="34" charset="0"/>
                <a:cs typeface="Arial" panose="020B0604020202020204" pitchFamily="34" charset="0"/>
              </a:rPr>
              <a:t>approach</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is</a:t>
            </a:r>
            <a:r>
              <a:rPr lang="fr-FR" dirty="0" smtClean="0">
                <a:latin typeface="Arial" panose="020B0604020202020204" pitchFamily="34" charset="0"/>
                <a:cs typeface="Arial" panose="020B0604020202020204" pitchFamily="34" charset="0"/>
              </a:rPr>
              <a:t> to </a:t>
            </a:r>
            <a:r>
              <a:rPr lang="fr-FR" b="1" dirty="0" err="1" smtClean="0">
                <a:solidFill>
                  <a:srgbClr val="FF0000"/>
                </a:solidFill>
                <a:latin typeface="Arial" panose="020B0604020202020204" pitchFamily="34" charset="0"/>
                <a:cs typeface="Arial" panose="020B0604020202020204" pitchFamily="34" charset="0"/>
              </a:rPr>
              <a:t>prohibit</a:t>
            </a:r>
            <a:r>
              <a:rPr lang="fr-FR" b="1" dirty="0" smtClean="0">
                <a:solidFill>
                  <a:srgbClr val="FF0000"/>
                </a:solidFill>
                <a:latin typeface="Arial" panose="020B0604020202020204" pitchFamily="34" charset="0"/>
                <a:cs typeface="Arial" panose="020B0604020202020204" pitchFamily="34" charset="0"/>
              </a:rPr>
              <a:t>  practices </a:t>
            </a:r>
            <a:r>
              <a:rPr lang="fr-FR" b="1" dirty="0" err="1" smtClean="0">
                <a:solidFill>
                  <a:srgbClr val="FF0000"/>
                </a:solidFill>
                <a:latin typeface="Arial" panose="020B0604020202020204" pitchFamily="34" charset="0"/>
                <a:cs typeface="Arial" panose="020B0604020202020204" pitchFamily="34" charset="0"/>
              </a:rPr>
              <a:t>only</a:t>
            </a:r>
            <a:r>
              <a:rPr lang="fr-FR" b="1" dirty="0" smtClean="0">
                <a:solidFill>
                  <a:srgbClr val="FF0000"/>
                </a:solidFill>
                <a:latin typeface="Arial" panose="020B0604020202020204" pitchFamily="34" charset="0"/>
                <a:cs typeface="Arial" panose="020B0604020202020204" pitchFamily="34" charset="0"/>
              </a:rPr>
              <a:t> if  « </a:t>
            </a:r>
            <a:r>
              <a:rPr lang="fr-FR" b="1" dirty="0" err="1" smtClean="0">
                <a:solidFill>
                  <a:srgbClr val="FF0000"/>
                </a:solidFill>
                <a:latin typeface="Arial" panose="020B0604020202020204" pitchFamily="34" charset="0"/>
                <a:cs typeface="Arial" panose="020B0604020202020204" pitchFamily="34" charset="0"/>
              </a:rPr>
              <a:t>they</a:t>
            </a:r>
            <a:r>
              <a:rPr lang="fr-FR" b="1" dirty="0" smtClean="0">
                <a:solidFill>
                  <a:srgbClr val="FF0000"/>
                </a:solidFill>
                <a:latin typeface="Arial" panose="020B0604020202020204" pitchFamily="34" charset="0"/>
                <a:cs typeface="Arial" panose="020B0604020202020204" pitchFamily="34" charset="0"/>
              </a:rPr>
              <a:t> have the </a:t>
            </a:r>
            <a:r>
              <a:rPr lang="fr-FR" b="1" dirty="0" err="1" smtClean="0">
                <a:solidFill>
                  <a:srgbClr val="FF0000"/>
                </a:solidFill>
                <a:latin typeface="Arial" panose="020B0604020202020204" pitchFamily="34" charset="0"/>
                <a:cs typeface="Arial" panose="020B0604020202020204" pitchFamily="34" charset="0"/>
              </a:rPr>
              <a:t>effect</a:t>
            </a:r>
            <a:r>
              <a:rPr lang="fr-FR" b="1" dirty="0" smtClean="0">
                <a:solidFill>
                  <a:srgbClr val="FF0000"/>
                </a:solidFill>
                <a:latin typeface="Arial" panose="020B0604020202020204" pitchFamily="34" charset="0"/>
                <a:cs typeface="Arial" panose="020B0604020202020204" pitchFamily="34" charset="0"/>
              </a:rPr>
              <a:t> of </a:t>
            </a:r>
            <a:r>
              <a:rPr lang="fr-FR" b="1" dirty="0" err="1" smtClean="0">
                <a:solidFill>
                  <a:srgbClr val="FF0000"/>
                </a:solidFill>
                <a:latin typeface="Arial" panose="020B0604020202020204" pitchFamily="34" charset="0"/>
                <a:cs typeface="Arial" panose="020B0604020202020204" pitchFamily="34" charset="0"/>
              </a:rPr>
              <a:t>restricting</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competition</a:t>
            </a:r>
            <a:r>
              <a:rPr lang="fr-FR" b="1" dirty="0" smtClean="0">
                <a:solidFill>
                  <a:srgbClr val="FF0000"/>
                </a:solidFill>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rely</a:t>
            </a:r>
            <a:r>
              <a:rPr lang="fr-FR" dirty="0" smtClean="0">
                <a:latin typeface="Arial" panose="020B0604020202020204" pitchFamily="34" charset="0"/>
                <a:cs typeface="Arial" panose="020B0604020202020204" pitchFamily="34" charset="0"/>
              </a:rPr>
              <a:t> on the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Authority</a:t>
            </a:r>
            <a:r>
              <a:rPr lang="fr-FR" dirty="0" smtClean="0">
                <a:latin typeface="Arial" panose="020B0604020202020204" pitchFamily="34" charset="0"/>
                <a:cs typeface="Arial" panose="020B0604020202020204" pitchFamily="34" charset="0"/>
              </a:rPr>
              <a:t>  to </a:t>
            </a:r>
            <a:r>
              <a:rPr lang="fr-FR" b="1" dirty="0" err="1" smtClean="0">
                <a:solidFill>
                  <a:srgbClr val="FF0000"/>
                </a:solidFill>
                <a:latin typeface="Arial" panose="020B0604020202020204" pitchFamily="34" charset="0"/>
                <a:cs typeface="Arial" panose="020B0604020202020204" pitchFamily="34" charset="0"/>
              </a:rPr>
              <a:t>apply</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economic</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analysis</a:t>
            </a:r>
            <a:r>
              <a:rPr lang="fr-FR" dirty="0" smtClean="0">
                <a:latin typeface="Arial" panose="020B0604020202020204" pitchFamily="34" charset="0"/>
                <a:cs typeface="Arial" panose="020B0604020202020204" pitchFamily="34" charset="0"/>
              </a:rPr>
              <a:t>  to the </a:t>
            </a:r>
            <a:r>
              <a:rPr lang="fr-FR" dirty="0" err="1" smtClean="0">
                <a:latin typeface="Arial" panose="020B0604020202020204" pitchFamily="34" charset="0"/>
                <a:cs typeface="Arial" panose="020B0604020202020204" pitchFamily="34" charset="0"/>
              </a:rPr>
              <a:t>facts</a:t>
            </a:r>
            <a:r>
              <a:rPr lang="fr-FR" dirty="0" smtClean="0">
                <a:latin typeface="Arial" panose="020B0604020202020204" pitchFamily="34" charset="0"/>
                <a:cs typeface="Arial" panose="020B0604020202020204" pitchFamily="34" charset="0"/>
              </a:rPr>
              <a:t> of the case to </a:t>
            </a:r>
            <a:r>
              <a:rPr lang="fr-FR" dirty="0" err="1" smtClean="0">
                <a:latin typeface="Arial" panose="020B0604020202020204" pitchFamily="34" charset="0"/>
                <a:cs typeface="Arial" panose="020B0604020202020204" pitchFamily="34" charset="0"/>
              </a:rPr>
              <a:t>establish</a:t>
            </a:r>
            <a:r>
              <a:rPr lang="fr-FR" dirty="0" smtClean="0">
                <a:latin typeface="Arial" panose="020B0604020202020204" pitchFamily="34" charset="0"/>
                <a:cs typeface="Arial" panose="020B0604020202020204" pitchFamily="34" charset="0"/>
              </a:rPr>
              <a:t> if the practice </a:t>
            </a:r>
            <a:r>
              <a:rPr lang="fr-FR" dirty="0" err="1" smtClean="0">
                <a:latin typeface="Arial" panose="020B0604020202020204" pitchFamily="34" charset="0"/>
                <a:cs typeface="Arial" panose="020B0604020202020204" pitchFamily="34" charset="0"/>
              </a:rPr>
              <a:t>was</a:t>
            </a:r>
            <a:r>
              <a:rPr lang="fr-FR" dirty="0" smtClean="0">
                <a:latin typeface="Arial" panose="020B0604020202020204" pitchFamily="34" charset="0"/>
                <a:cs typeface="Arial" panose="020B0604020202020204" pitchFamily="34" charset="0"/>
              </a:rPr>
              <a:t> in the </a:t>
            </a:r>
            <a:r>
              <a:rPr lang="fr-FR" dirty="0" err="1" smtClean="0">
                <a:latin typeface="Arial" panose="020B0604020202020204" pitchFamily="34" charset="0"/>
                <a:cs typeface="Arial" panose="020B0604020202020204" pitchFamily="34" charset="0"/>
              </a:rPr>
              <a:t>circumstances</a:t>
            </a:r>
            <a:r>
              <a:rPr lang="fr-FR" dirty="0" smtClean="0">
                <a:latin typeface="Arial" panose="020B0604020202020204" pitchFamily="34" charset="0"/>
                <a:cs typeface="Arial" panose="020B0604020202020204" pitchFamily="34" charset="0"/>
              </a:rPr>
              <a:t> in </a:t>
            </a:r>
            <a:r>
              <a:rPr lang="fr-FR" dirty="0" err="1" smtClean="0">
                <a:latin typeface="Arial" panose="020B0604020202020204" pitchFamily="34" charset="0"/>
                <a:cs typeface="Arial" panose="020B0604020202020204" pitchFamily="34" charset="0"/>
              </a:rPr>
              <a:t>which</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was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implemented</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anticompetitive</a:t>
            </a:r>
            <a:r>
              <a:rPr lang="fr-FR" dirty="0" smtClean="0">
                <a:latin typeface="Arial" panose="020B0604020202020204" pitchFamily="34" charset="0"/>
                <a:cs typeface="Arial" panose="020B0604020202020204" pitchFamily="34" charset="0"/>
              </a:rPr>
              <a:t>. This </a:t>
            </a:r>
            <a:r>
              <a:rPr lang="fr-FR" dirty="0" err="1" smtClean="0">
                <a:latin typeface="Arial" panose="020B0604020202020204" pitchFamily="34" charset="0"/>
                <a:cs typeface="Arial" panose="020B0604020202020204" pitchFamily="34" charset="0"/>
              </a:rPr>
              <a:t>is</a:t>
            </a:r>
            <a:r>
              <a:rPr lang="fr-FR" dirty="0" smtClean="0">
                <a:latin typeface="Arial" panose="020B0604020202020204" pitchFamily="34" charset="0"/>
                <a:cs typeface="Arial" panose="020B0604020202020204" pitchFamily="34" charset="0"/>
              </a:rPr>
              <a:t> the «  </a:t>
            </a:r>
            <a:r>
              <a:rPr lang="fr-FR" b="1" dirty="0" err="1" smtClean="0">
                <a:solidFill>
                  <a:srgbClr val="FF0000"/>
                </a:solidFill>
                <a:latin typeface="Arial" panose="020B0604020202020204" pitchFamily="34" charset="0"/>
                <a:cs typeface="Arial" panose="020B0604020202020204" pitchFamily="34" charset="0"/>
              </a:rPr>
              <a:t>rule</a:t>
            </a:r>
            <a:r>
              <a:rPr lang="fr-FR" b="1" dirty="0" smtClean="0">
                <a:solidFill>
                  <a:srgbClr val="FF0000"/>
                </a:solidFill>
                <a:latin typeface="Arial" panose="020B0604020202020204" pitchFamily="34" charset="0"/>
                <a:cs typeface="Arial" panose="020B0604020202020204" pitchFamily="34" charset="0"/>
              </a:rPr>
              <a:t> of </a:t>
            </a:r>
            <a:r>
              <a:rPr lang="fr-FR" b="1" dirty="0" err="1" smtClean="0">
                <a:solidFill>
                  <a:srgbClr val="FF0000"/>
                </a:solidFill>
                <a:latin typeface="Arial" panose="020B0604020202020204" pitchFamily="34" charset="0"/>
                <a:cs typeface="Arial" panose="020B0604020202020204" pitchFamily="34" charset="0"/>
              </a:rPr>
              <a:t>reason</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approach</a:t>
            </a:r>
            <a:r>
              <a:rPr lang="fr-FR" dirty="0" smtClean="0">
                <a:latin typeface="Arial" panose="020B0604020202020204" pitchFamily="34" charset="0"/>
                <a:cs typeface="Arial" panose="020B0604020202020204" pitchFamily="34" charset="0"/>
              </a:rPr>
              <a:t> »</a:t>
            </a:r>
          </a:p>
          <a:p>
            <a:pPr algn="just"/>
            <a:endParaRPr lang="fr-FR" dirty="0" smtClean="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5) But the </a:t>
            </a:r>
            <a:r>
              <a:rPr lang="fr-FR" b="1" dirty="0" err="1" smtClean="0">
                <a:solidFill>
                  <a:srgbClr val="FF0000"/>
                </a:solidFill>
                <a:latin typeface="Arial" panose="020B0604020202020204" pitchFamily="34" charset="0"/>
                <a:cs typeface="Arial" panose="020B0604020202020204" pitchFamily="34" charset="0"/>
              </a:rPr>
              <a:t>rule</a:t>
            </a:r>
            <a:r>
              <a:rPr lang="fr-FR" b="1" dirty="0" smtClean="0">
                <a:solidFill>
                  <a:srgbClr val="FF0000"/>
                </a:solidFill>
                <a:latin typeface="Arial" panose="020B0604020202020204" pitchFamily="34" charset="0"/>
                <a:cs typeface="Arial" panose="020B0604020202020204" pitchFamily="34" charset="0"/>
              </a:rPr>
              <a:t> of </a:t>
            </a:r>
            <a:r>
              <a:rPr lang="fr-FR" b="1" dirty="0" err="1" smtClean="0">
                <a:solidFill>
                  <a:srgbClr val="FF0000"/>
                </a:solidFill>
                <a:latin typeface="Arial" panose="020B0604020202020204" pitchFamily="34" charset="0"/>
                <a:cs typeface="Arial" panose="020B0604020202020204" pitchFamily="34" charset="0"/>
              </a:rPr>
              <a:t>reason</a:t>
            </a:r>
            <a:r>
              <a:rPr lang="fr-FR" b="1" dirty="0" smtClean="0">
                <a:solidFill>
                  <a:srgbClr val="FF0000"/>
                </a:solidFill>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approach</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requires</a:t>
            </a:r>
            <a:r>
              <a:rPr lang="fr-FR" dirty="0" smtClean="0">
                <a:latin typeface="Arial" panose="020B0604020202020204" pitchFamily="34" charset="0"/>
                <a:cs typeface="Arial" panose="020B0604020202020204" pitchFamily="34" charset="0"/>
              </a:rPr>
              <a:t> the </a:t>
            </a:r>
            <a:r>
              <a:rPr lang="fr-FR" dirty="0" err="1" smtClean="0">
                <a:latin typeface="Arial" panose="020B0604020202020204" pitchFamily="34" charset="0"/>
                <a:cs typeface="Arial" panose="020B0604020202020204" pitchFamily="34" charset="0"/>
              </a:rPr>
              <a:t>examination</a:t>
            </a:r>
            <a:r>
              <a:rPr lang="fr-FR" dirty="0" smtClean="0">
                <a:latin typeface="Arial" panose="020B0604020202020204" pitchFamily="34" charset="0"/>
                <a:cs typeface="Arial" panose="020B0604020202020204" pitchFamily="34" charset="0"/>
              </a:rPr>
              <a:t> of a </a:t>
            </a:r>
            <a:r>
              <a:rPr lang="fr-FR" b="1" dirty="0" smtClean="0">
                <a:solidFill>
                  <a:srgbClr val="FF0000"/>
                </a:solidFill>
                <a:latin typeface="Arial" panose="020B0604020202020204" pitchFamily="34" charset="0"/>
                <a:cs typeface="Arial" panose="020B0604020202020204" pitchFamily="34" charset="0"/>
              </a:rPr>
              <a:t>lot of data </a:t>
            </a:r>
            <a:r>
              <a:rPr lang="fr-FR" b="1" dirty="0" err="1" smtClean="0">
                <a:solidFill>
                  <a:srgbClr val="FF0000"/>
                </a:solidFill>
                <a:latin typeface="Arial" panose="020B0604020202020204" pitchFamily="34" charset="0"/>
                <a:cs typeface="Arial" panose="020B0604020202020204" pitchFamily="34" charset="0"/>
              </a:rPr>
              <a:t>sometmes</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difficult</a:t>
            </a:r>
            <a:r>
              <a:rPr lang="fr-FR" b="1" dirty="0" smtClean="0">
                <a:solidFill>
                  <a:srgbClr val="FF0000"/>
                </a:solidFill>
                <a:latin typeface="Arial" panose="020B0604020202020204" pitchFamily="34" charset="0"/>
                <a:cs typeface="Arial" panose="020B0604020202020204" pitchFamily="34" charset="0"/>
              </a:rPr>
              <a:t> to </a:t>
            </a:r>
            <a:r>
              <a:rPr lang="fr-FR" b="1" dirty="0" err="1" smtClean="0">
                <a:solidFill>
                  <a:srgbClr val="FF0000"/>
                </a:solidFill>
                <a:latin typeface="Arial" panose="020B0604020202020204" pitchFamily="34" charset="0"/>
                <a:cs typeface="Arial" panose="020B0604020202020204" pitchFamily="34" charset="0"/>
              </a:rPr>
              <a:t>get</a:t>
            </a:r>
            <a:r>
              <a:rPr lang="fr-FR" b="1" dirty="0" smtClean="0">
                <a:solidFill>
                  <a:srgbClr val="FF0000"/>
                </a:solidFill>
                <a:latin typeface="Arial" panose="020B0604020202020204" pitchFamily="34" charset="0"/>
                <a:cs typeface="Arial" panose="020B0604020202020204" pitchFamily="34" charset="0"/>
              </a:rPr>
              <a:t> for the </a:t>
            </a:r>
            <a:r>
              <a:rPr lang="fr-FR" b="1" dirty="0" err="1" smtClean="0">
                <a:solidFill>
                  <a:srgbClr val="FF0000"/>
                </a:solidFill>
                <a:latin typeface="Arial" panose="020B0604020202020204" pitchFamily="34" charset="0"/>
                <a:cs typeface="Arial" panose="020B0604020202020204" pitchFamily="34" charset="0"/>
              </a:rPr>
              <a:t>competition</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authority</a:t>
            </a:r>
            <a:r>
              <a:rPr lang="fr-FR" b="1" dirty="0" smtClean="0">
                <a:solidFill>
                  <a:srgbClr val="FF0000"/>
                </a:solidFill>
                <a:latin typeface="Arial" panose="020B0604020202020204" pitchFamily="34" charset="0"/>
                <a:cs typeface="Arial" panose="020B0604020202020204" pitchFamily="34" charset="0"/>
              </a:rPr>
              <a: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rather</a:t>
            </a:r>
            <a:r>
              <a:rPr lang="fr-FR" dirty="0" smtClean="0">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resource</a:t>
            </a:r>
            <a:r>
              <a:rPr lang="fr-FR" b="1" dirty="0" smtClean="0">
                <a:solidFill>
                  <a:srgbClr val="FF0000"/>
                </a:solidFill>
                <a:latin typeface="Arial" panose="020B0604020202020204" pitchFamily="34" charset="0"/>
                <a:cs typeface="Arial" panose="020B0604020202020204" pitchFamily="34" charset="0"/>
              </a:rPr>
              <a:t> intensive</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prone</a:t>
            </a:r>
            <a:r>
              <a:rPr lang="fr-FR" dirty="0" smtClean="0">
                <a:latin typeface="Arial" panose="020B0604020202020204" pitchFamily="34" charset="0"/>
                <a:cs typeface="Arial" panose="020B0604020202020204" pitchFamily="34" charset="0"/>
              </a:rPr>
              <a:t> to the </a:t>
            </a:r>
            <a:r>
              <a:rPr lang="fr-FR" dirty="0" err="1" smtClean="0">
                <a:latin typeface="Arial" panose="020B0604020202020204" pitchFamily="34" charset="0"/>
                <a:cs typeface="Arial" panose="020B0604020202020204" pitchFamily="34" charset="0"/>
              </a:rPr>
              <a:t>risk</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the </a:t>
            </a:r>
            <a:r>
              <a:rPr lang="fr-FR" dirty="0" err="1" smtClean="0">
                <a:latin typeface="Arial" panose="020B0604020202020204" pitchFamily="34" charset="0"/>
                <a:cs typeface="Arial" panose="020B0604020202020204" pitchFamily="34" charset="0"/>
              </a:rPr>
              <a:t>competition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authority</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may</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fail</a:t>
            </a:r>
            <a:r>
              <a:rPr lang="fr-FR" dirty="0" smtClean="0">
                <a:latin typeface="Arial" panose="020B0604020202020204" pitchFamily="34" charset="0"/>
                <a:cs typeface="Arial" panose="020B0604020202020204" pitchFamily="34" charset="0"/>
              </a:rPr>
              <a:t> to </a:t>
            </a:r>
            <a:r>
              <a:rPr lang="fr-FR" dirty="0" err="1" smtClean="0">
                <a:latin typeface="Arial" panose="020B0604020202020204" pitchFamily="34" charset="0"/>
                <a:cs typeface="Arial" panose="020B0604020202020204" pitchFamily="34" charset="0"/>
              </a:rPr>
              <a:t>establish</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the practice </a:t>
            </a:r>
            <a:r>
              <a:rPr lang="fr-FR" dirty="0" err="1" smtClean="0">
                <a:latin typeface="Arial" panose="020B0604020202020204" pitchFamily="34" charset="0"/>
                <a:cs typeface="Arial" panose="020B0604020202020204" pitchFamily="34" charset="0"/>
              </a:rPr>
              <a:t>was</a:t>
            </a:r>
            <a:r>
              <a:rPr lang="fr-FR" dirty="0" smtClean="0">
                <a:latin typeface="Arial" panose="020B0604020202020204" pitchFamily="34" charset="0"/>
                <a:cs typeface="Arial" panose="020B0604020202020204" pitchFamily="34" charset="0"/>
              </a:rPr>
              <a:t> in </a:t>
            </a:r>
            <a:r>
              <a:rPr lang="fr-FR" dirty="0" err="1" smtClean="0">
                <a:latin typeface="Arial" panose="020B0604020202020204" pitchFamily="34" charset="0"/>
                <a:cs typeface="Arial" panose="020B0604020202020204" pitchFamily="34" charset="0"/>
              </a:rPr>
              <a:t>fact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anticompetitive</a:t>
            </a:r>
            <a:r>
              <a:rPr lang="fr-FR" dirty="0" smtClean="0">
                <a:latin typeface="Arial" panose="020B0604020202020204" pitchFamily="34" charset="0"/>
                <a:cs typeface="Arial" panose="020B0604020202020204" pitchFamily="34" charset="0"/>
              </a:rPr>
              <a:t>  </a:t>
            </a:r>
            <a:r>
              <a:rPr lang="fr-FR" b="1" dirty="0" smtClean="0">
                <a:solidFill>
                  <a:srgbClr val="FF0000"/>
                </a:solidFill>
                <a:latin typeface="Arial" panose="020B0604020202020204" pitchFamily="34" charset="0"/>
                <a:cs typeface="Arial" panose="020B0604020202020204" pitchFamily="34" charset="0"/>
              </a:rPr>
              <a:t>( type II </a:t>
            </a:r>
            <a:r>
              <a:rPr lang="fr-FR" b="1" dirty="0" err="1" smtClean="0">
                <a:solidFill>
                  <a:srgbClr val="FF0000"/>
                </a:solidFill>
                <a:latin typeface="Arial" panose="020B0604020202020204" pitchFamily="34" charset="0"/>
                <a:cs typeface="Arial" panose="020B0604020202020204" pitchFamily="34" charset="0"/>
              </a:rPr>
              <a:t>errors</a:t>
            </a:r>
            <a:r>
              <a:rPr lang="fr-FR" b="1" dirty="0" smtClean="0">
                <a:solidFill>
                  <a:srgbClr val="FF0000"/>
                </a:solidFill>
                <a:latin typeface="Arial" panose="020B0604020202020204" pitchFamily="34" charset="0"/>
                <a:cs typeface="Arial" panose="020B0604020202020204" pitchFamily="34" charset="0"/>
              </a:rPr>
              <a:t>)</a:t>
            </a:r>
            <a:endParaRPr lang="fr-FR"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1809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err="1" smtClean="0">
                <a:solidFill>
                  <a:srgbClr val="C00000"/>
                </a:solidFill>
                <a:latin typeface="Arial" panose="020B0604020202020204" pitchFamily="34" charset="0"/>
                <a:cs typeface="Arial" panose="020B0604020202020204" pitchFamily="34" charset="0"/>
              </a:rPr>
              <a:t>Designing</a:t>
            </a:r>
            <a:r>
              <a:rPr lang="fr-FR" sz="3200" b="1" dirty="0" smtClean="0">
                <a:solidFill>
                  <a:srgbClr val="C00000"/>
                </a:solidFill>
                <a:latin typeface="Arial" panose="020B0604020202020204" pitchFamily="34" charset="0"/>
                <a:cs typeface="Arial" panose="020B0604020202020204" pitchFamily="34" charset="0"/>
              </a:rPr>
              <a:t> an optimal system of </a:t>
            </a:r>
            <a:r>
              <a:rPr lang="fr-FR" sz="3200" b="1" dirty="0" err="1" smtClean="0">
                <a:solidFill>
                  <a:srgbClr val="C00000"/>
                </a:solidFill>
                <a:latin typeface="Arial" panose="020B0604020202020204" pitchFamily="34" charset="0"/>
                <a:cs typeface="Arial" panose="020B0604020202020204" pitchFamily="34" charset="0"/>
              </a:rPr>
              <a:t>competition</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smtClean="0">
                <a:solidFill>
                  <a:srgbClr val="C00000"/>
                </a:solidFill>
                <a:latin typeface="Arial" panose="020B0604020202020204" pitchFamily="34" charset="0"/>
                <a:cs typeface="Arial" panose="020B0604020202020204" pitchFamily="34" charset="0"/>
              </a:rPr>
              <a:t>law</a:t>
            </a:r>
            <a:endParaRPr lang="fr-FR" b="1" dirty="0">
              <a:solidFill>
                <a:srgbClr val="C00000"/>
              </a:solidFill>
              <a:latin typeface="Arial" panose="020B0604020202020204" pitchFamily="34" charset="0"/>
              <a:cs typeface="Arial" panose="020B0604020202020204" pitchFamily="34" charset="0"/>
            </a:endParaRPr>
          </a:p>
        </p:txBody>
      </p:sp>
      <p:sp>
        <p:nvSpPr>
          <p:cNvPr id="3" name="Espace réservé du numéro de diapositive 2"/>
          <p:cNvSpPr>
            <a:spLocks noGrp="1"/>
          </p:cNvSpPr>
          <p:nvPr>
            <p:ph type="sldNum" sz="quarter" idx="12"/>
          </p:nvPr>
        </p:nvSpPr>
        <p:spPr/>
        <p:txBody>
          <a:bodyPr/>
          <a:lstStyle/>
          <a:p>
            <a:fld id="{0E2F8FD6-3816-49A5-885E-EEC3C9D19BA2}" type="slidenum">
              <a:rPr lang="fr-FR" smtClean="0"/>
              <a:t>12</a:t>
            </a:fld>
            <a:endParaRPr lang="fr-FR"/>
          </a:p>
        </p:txBody>
      </p:sp>
      <p:sp>
        <p:nvSpPr>
          <p:cNvPr id="4" name="ZoneTexte 3"/>
          <p:cNvSpPr txBox="1"/>
          <p:nvPr/>
        </p:nvSpPr>
        <p:spPr>
          <a:xfrm>
            <a:off x="611560" y="1447031"/>
            <a:ext cx="7992888" cy="6617196"/>
          </a:xfrm>
          <a:prstGeom prst="rect">
            <a:avLst/>
          </a:prstGeom>
          <a:noFill/>
        </p:spPr>
        <p:txBody>
          <a:bodyPr wrap="square" rtlCol="0">
            <a:spAutoFit/>
          </a:bodyPr>
          <a:lstStyle/>
          <a:p>
            <a:endParaRPr lang="en-US" dirty="0">
              <a:latin typeface="Arial" panose="020B0604020202020204" pitchFamily="34" charset="0"/>
              <a:cs typeface="Arial" panose="020B0604020202020204" pitchFamily="34" charset="0"/>
            </a:endParaRPr>
          </a:p>
          <a:p>
            <a:pPr marL="342900" indent="-342900">
              <a:buAutoNum type="arabicParenR"/>
            </a:pPr>
            <a:r>
              <a:rPr lang="en-US" b="1" dirty="0" smtClean="0">
                <a:solidFill>
                  <a:srgbClr val="FF0000"/>
                </a:solidFill>
                <a:latin typeface="Arial" panose="020B0604020202020204" pitchFamily="34" charset="0"/>
                <a:cs typeface="Arial" panose="020B0604020202020204" pitchFamily="34" charset="0"/>
              </a:rPr>
              <a:t>Deterrence</a:t>
            </a:r>
            <a:r>
              <a:rPr lang="en-US" dirty="0" smtClean="0">
                <a:latin typeface="Arial" panose="020B0604020202020204" pitchFamily="34" charset="0"/>
                <a:cs typeface="Arial" panose="020B0604020202020204" pitchFamily="34" charset="0"/>
              </a:rPr>
              <a:t> as the objective of competition law</a:t>
            </a:r>
          </a:p>
          <a:p>
            <a:pPr marL="342900" indent="-342900">
              <a:buAutoNum type="arabicParenR"/>
            </a:pP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2) Additional costs of enforcement </a:t>
            </a:r>
            <a:r>
              <a:rPr lang="en-US" b="1" dirty="0" smtClean="0">
                <a:solidFill>
                  <a:srgbClr val="FF0000"/>
                </a:solidFill>
                <a:latin typeface="Arial" panose="020B0604020202020204" pitchFamily="34" charset="0"/>
                <a:cs typeface="Arial" panose="020B0604020202020204" pitchFamily="34" charset="0"/>
              </a:rPr>
              <a:t>in case of imperfect information </a:t>
            </a:r>
            <a:r>
              <a:rPr lang="en-US" dirty="0" smtClean="0">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Risk of over deterrence</a:t>
            </a:r>
            <a:r>
              <a:rPr lang="en-US" dirty="0" smtClean="0">
                <a:latin typeface="Arial" panose="020B0604020202020204" pitchFamily="34" charset="0"/>
                <a:cs typeface="Arial" panose="020B0604020202020204" pitchFamily="34" charset="0"/>
              </a:rPr>
              <a:t> ( type I errors); </a:t>
            </a:r>
            <a:r>
              <a:rPr lang="en-US" b="1" dirty="0" smtClean="0">
                <a:solidFill>
                  <a:srgbClr val="FF0000"/>
                </a:solidFill>
                <a:latin typeface="Arial" panose="020B0604020202020204" pitchFamily="34" charset="0"/>
                <a:cs typeface="Arial" panose="020B0604020202020204" pitchFamily="34" charset="0"/>
              </a:rPr>
              <a:t>risk of under deterrence </a:t>
            </a:r>
            <a:r>
              <a:rPr lang="en-US" dirty="0" smtClean="0">
                <a:latin typeface="Arial" panose="020B0604020202020204" pitchFamily="34" charset="0"/>
                <a:cs typeface="Arial" panose="020B0604020202020204" pitchFamily="34" charset="0"/>
              </a:rPr>
              <a:t>( type 2 errors) with costs associated with each type of error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3</a:t>
            </a:r>
            <a:r>
              <a:rPr lang="en-US" dirty="0" smtClean="0">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More information leads to lower risk and cost of errors. But information is costly</a:t>
            </a:r>
            <a:r>
              <a:rPr lang="en-US" dirty="0" smtClean="0">
                <a:latin typeface="Arial" panose="020B0604020202020204" pitchFamily="34" charset="0"/>
                <a:cs typeface="Arial" panose="020B0604020202020204" pitchFamily="34" charset="0"/>
              </a:rPr>
              <a:t>. The “rule </a:t>
            </a:r>
            <a:r>
              <a:rPr lang="en-US" dirty="0">
                <a:latin typeface="Arial" panose="020B0604020202020204" pitchFamily="34" charset="0"/>
                <a:cs typeface="Arial" panose="020B0604020202020204" pitchFamily="34" charset="0"/>
              </a:rPr>
              <a:t>of </a:t>
            </a:r>
            <a:r>
              <a:rPr lang="en-US" dirty="0" smtClean="0">
                <a:latin typeface="Arial" panose="020B0604020202020204" pitchFamily="34" charset="0"/>
                <a:cs typeface="Arial" panose="020B0604020202020204" pitchFamily="34" charset="0"/>
              </a:rPr>
              <a:t>reason” </a:t>
            </a:r>
            <a:r>
              <a:rPr lang="en-US" dirty="0">
                <a:latin typeface="Arial" panose="020B0604020202020204" pitchFamily="34" charset="0"/>
                <a:cs typeface="Arial" panose="020B0604020202020204" pitchFamily="34" charset="0"/>
              </a:rPr>
              <a:t>judicial standard and the </a:t>
            </a:r>
            <a:r>
              <a:rPr lang="en-US" dirty="0" smtClean="0">
                <a:latin typeface="Arial" panose="020B0604020202020204" pitchFamily="34" charset="0"/>
                <a:cs typeface="Arial" panose="020B0604020202020204" pitchFamily="34" charset="0"/>
              </a:rPr>
              <a:t>“per se” </a:t>
            </a:r>
            <a:r>
              <a:rPr lang="en-US" dirty="0">
                <a:latin typeface="Arial" panose="020B0604020202020204" pitchFamily="34" charset="0"/>
                <a:cs typeface="Arial" panose="020B0604020202020204" pitchFamily="34" charset="0"/>
              </a:rPr>
              <a:t>judicial standard require different levels of information collection. </a:t>
            </a:r>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4</a:t>
            </a:r>
            <a:r>
              <a:rPr lang="en-US" dirty="0" smtClean="0">
                <a:latin typeface="Arial" panose="020B0604020202020204" pitchFamily="34" charset="0"/>
                <a:cs typeface="Arial" panose="020B0604020202020204" pitchFamily="34" charset="0"/>
              </a:rPr>
              <a:t>) The </a:t>
            </a:r>
            <a:r>
              <a:rPr lang="en-US" b="1" dirty="0" smtClean="0">
                <a:solidFill>
                  <a:srgbClr val="FF0000"/>
                </a:solidFill>
                <a:latin typeface="Arial" panose="020B0604020202020204" pitchFamily="34" charset="0"/>
                <a:cs typeface="Arial" panose="020B0604020202020204" pitchFamily="34" charset="0"/>
              </a:rPr>
              <a:t>legal uncertainty  (sometimes associated  with the “rule of reason” approach) </a:t>
            </a:r>
            <a:r>
              <a:rPr lang="en-US" dirty="0" smtClean="0">
                <a:latin typeface="Arial" panose="020B0604020202020204" pitchFamily="34" charset="0"/>
                <a:cs typeface="Arial" panose="020B0604020202020204" pitchFamily="34" charset="0"/>
              </a:rPr>
              <a:t> may result in an inability of firms to anticipates which practices are legal or illegal and therefore to conform to the law. It therefore undermines the deterrence effect of law enforcement.</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 Question : what is the optimal level of information gathering ? </a:t>
            </a:r>
            <a:endParaRPr lang="fr-FR" dirty="0" smtClean="0">
              <a:latin typeface="Arial" panose="020B0604020202020204" pitchFamily="34" charset="0"/>
              <a:cs typeface="Arial" panose="020B0604020202020204" pitchFamily="34" charset="0"/>
            </a:endParaRPr>
          </a:p>
          <a:p>
            <a:endParaRPr lang="fr-FR" b="1" dirty="0" smtClean="0">
              <a:latin typeface="Arial" panose="020B0604020202020204" pitchFamily="34" charset="0"/>
              <a:cs typeface="Arial" panose="020B0604020202020204" pitchFamily="34" charset="0"/>
            </a:endParaRPr>
          </a:p>
          <a:p>
            <a:endParaRPr lang="fr-FR" b="1" dirty="0">
              <a:latin typeface="Arial" panose="020B0604020202020204" pitchFamily="34" charset="0"/>
              <a:cs typeface="Arial" panose="020B0604020202020204" pitchFamily="34" charset="0"/>
            </a:endParaRPr>
          </a:p>
          <a:p>
            <a:endParaRPr lang="fr-FR" b="1" dirty="0" smtClean="0">
              <a:latin typeface="Arial" panose="020B0604020202020204" pitchFamily="34" charset="0"/>
              <a:cs typeface="Arial" panose="020B0604020202020204" pitchFamily="34" charset="0"/>
            </a:endParaRPr>
          </a:p>
          <a:p>
            <a:endParaRPr lang="fr-FR" b="1" dirty="0">
              <a:latin typeface="Arial" panose="020B0604020202020204" pitchFamily="34" charset="0"/>
              <a:cs typeface="Arial" panose="020B0604020202020204" pitchFamily="34" charset="0"/>
            </a:endParaRPr>
          </a:p>
          <a:p>
            <a:r>
              <a:rPr lang="fr-FR" sz="1400" b="1" dirty="0" err="1" smtClean="0">
                <a:latin typeface="Arial" panose="020B0604020202020204" pitchFamily="34" charset="0"/>
                <a:cs typeface="Arial" panose="020B0604020202020204" pitchFamily="34" charset="0"/>
              </a:rPr>
              <a:t>Juwon</a:t>
            </a:r>
            <a:r>
              <a:rPr lang="fr-FR" sz="1400" b="1" dirty="0" smtClean="0">
                <a:latin typeface="Arial" panose="020B0604020202020204" pitchFamily="34" charset="0"/>
                <a:cs typeface="Arial" panose="020B0604020202020204" pitchFamily="34" charset="0"/>
              </a:rPr>
              <a:t> </a:t>
            </a:r>
            <a:r>
              <a:rPr lang="fr-FR" sz="1400" b="1" dirty="0" err="1">
                <a:latin typeface="Arial" panose="020B0604020202020204" pitchFamily="34" charset="0"/>
                <a:cs typeface="Arial" panose="020B0604020202020204" pitchFamily="34" charset="0"/>
              </a:rPr>
              <a:t>Kwak</a:t>
            </a:r>
            <a:r>
              <a:rPr lang="fr-FR" sz="1400" b="1" dirty="0">
                <a:latin typeface="Arial" panose="020B0604020202020204" pitchFamily="34" charset="0"/>
                <a:cs typeface="Arial" panose="020B0604020202020204" pitchFamily="34" charset="0"/>
              </a:rPr>
              <a:t> </a:t>
            </a:r>
            <a:r>
              <a:rPr lang="fr-FR" sz="1400" b="1" dirty="0" smtClean="0">
                <a:latin typeface="Arial" panose="020B0604020202020204" pitchFamily="34" charset="0"/>
                <a:cs typeface="Arial" panose="020B0604020202020204" pitchFamily="34" charset="0"/>
              </a:rPr>
              <a:t>: Optimal </a:t>
            </a:r>
            <a:r>
              <a:rPr lang="fr-FR" sz="1400" b="1" dirty="0">
                <a:latin typeface="Arial" panose="020B0604020202020204" pitchFamily="34" charset="0"/>
                <a:cs typeface="Arial" panose="020B0604020202020204" pitchFamily="34" charset="0"/>
              </a:rPr>
              <a:t>antitrust </a:t>
            </a:r>
            <a:r>
              <a:rPr lang="fr-FR" sz="1400" b="1" dirty="0" err="1">
                <a:latin typeface="Arial" panose="020B0604020202020204" pitchFamily="34" charset="0"/>
                <a:cs typeface="Arial" panose="020B0604020202020204" pitchFamily="34" charset="0"/>
              </a:rPr>
              <a:t>enforcement</a:t>
            </a:r>
            <a:r>
              <a:rPr lang="fr-FR" sz="1400" b="1" dirty="0">
                <a:latin typeface="Arial" panose="020B0604020202020204" pitchFamily="34" charset="0"/>
                <a:cs typeface="Arial" panose="020B0604020202020204" pitchFamily="34" charset="0"/>
              </a:rPr>
              <a:t>: information </a:t>
            </a:r>
            <a:r>
              <a:rPr lang="fr-FR" sz="1400" b="1" dirty="0" err="1" smtClean="0">
                <a:latin typeface="Arial" panose="020B0604020202020204" pitchFamily="34" charset="0"/>
                <a:cs typeface="Arial" panose="020B0604020202020204" pitchFamily="34" charset="0"/>
              </a:rPr>
              <a:t>cost</a:t>
            </a:r>
            <a:r>
              <a:rPr lang="fr-FR" sz="1400" b="1" dirty="0" smtClean="0">
                <a:latin typeface="Arial" panose="020B0604020202020204" pitchFamily="34" charset="0"/>
                <a:cs typeface="Arial" panose="020B0604020202020204" pitchFamily="34" charset="0"/>
              </a:rPr>
              <a:t> and </a:t>
            </a:r>
            <a:r>
              <a:rPr lang="fr-FR" sz="1400" b="1" dirty="0" err="1">
                <a:latin typeface="Arial" panose="020B0604020202020204" pitchFamily="34" charset="0"/>
                <a:cs typeface="Arial" panose="020B0604020202020204" pitchFamily="34" charset="0"/>
              </a:rPr>
              <a:t>deterrent</a:t>
            </a:r>
            <a:r>
              <a:rPr lang="fr-FR" sz="1400" b="1" dirty="0">
                <a:latin typeface="Arial" panose="020B0604020202020204" pitchFamily="34" charset="0"/>
                <a:cs typeface="Arial" panose="020B0604020202020204" pitchFamily="34" charset="0"/>
              </a:rPr>
              <a:t> </a:t>
            </a:r>
            <a:r>
              <a:rPr lang="fr-FR" sz="1400" b="1" dirty="0" err="1" smtClean="0">
                <a:latin typeface="Arial" panose="020B0604020202020204" pitchFamily="34" charset="0"/>
                <a:cs typeface="Arial" panose="020B0604020202020204" pitchFamily="34" charset="0"/>
              </a:rPr>
              <a:t>effect</a:t>
            </a:r>
            <a:r>
              <a:rPr lang="fr-FR" sz="1400" b="1" dirty="0" smtClean="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Eur</a:t>
            </a:r>
            <a:r>
              <a:rPr lang="en-US" sz="1400" b="1" dirty="0">
                <a:latin typeface="Arial" panose="020B0604020202020204" pitchFamily="34" charset="0"/>
                <a:cs typeface="Arial" panose="020B0604020202020204" pitchFamily="34" charset="0"/>
              </a:rPr>
              <a:t> J Law Econ (2016) 41:371–391</a:t>
            </a:r>
            <a:endParaRPr lang="fr-F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1315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6632"/>
            <a:ext cx="9180512" cy="1143000"/>
          </a:xfrm>
        </p:spPr>
        <p:txBody>
          <a:bodyPr>
            <a:noAutofit/>
          </a:bodyPr>
          <a:lstStyle/>
          <a:p>
            <a:r>
              <a:rPr lang="fr-FR" sz="3200" b="1" dirty="0" smtClean="0">
                <a:solidFill>
                  <a:srgbClr val="C00000"/>
                </a:solidFill>
                <a:latin typeface="Arial" panose="020B0604020202020204" pitchFamily="34" charset="0"/>
                <a:cs typeface="Arial" panose="020B0604020202020204" pitchFamily="34" charset="0"/>
              </a:rPr>
              <a:t>Use of </a:t>
            </a:r>
            <a:r>
              <a:rPr lang="fr-FR" sz="3200" b="1" dirty="0" err="1" smtClean="0">
                <a:solidFill>
                  <a:srgbClr val="C00000"/>
                </a:solidFill>
                <a:latin typeface="Arial" panose="020B0604020202020204" pitchFamily="34" charset="0"/>
                <a:cs typeface="Arial" panose="020B0604020202020204" pitchFamily="34" charset="0"/>
              </a:rPr>
              <a:t>presumptions</a:t>
            </a:r>
            <a:r>
              <a:rPr lang="fr-FR" sz="3200" b="1" dirty="0" smtClean="0">
                <a:solidFill>
                  <a:srgbClr val="C00000"/>
                </a:solidFill>
                <a:latin typeface="Arial" panose="020B0604020202020204" pitchFamily="34" charset="0"/>
                <a:cs typeface="Arial" panose="020B0604020202020204" pitchFamily="34" charset="0"/>
              </a:rPr>
              <a:t> to </a:t>
            </a:r>
            <a:r>
              <a:rPr lang="fr-FR" sz="3200" b="1" dirty="0" err="1" smtClean="0">
                <a:solidFill>
                  <a:srgbClr val="C00000"/>
                </a:solidFill>
                <a:latin typeface="Arial" panose="020B0604020202020204" pitchFamily="34" charset="0"/>
                <a:cs typeface="Arial" panose="020B0604020202020204" pitchFamily="34" charset="0"/>
              </a:rPr>
              <a:t>mitigate</a:t>
            </a:r>
            <a:r>
              <a:rPr lang="fr-FR" sz="3200" b="1" dirty="0" smtClean="0">
                <a:solidFill>
                  <a:srgbClr val="C00000"/>
                </a:solidFill>
                <a:latin typeface="Arial" panose="020B0604020202020204" pitchFamily="34" charset="0"/>
                <a:cs typeface="Arial" panose="020B0604020202020204" pitchFamily="34" charset="0"/>
              </a:rPr>
              <a:t> the </a:t>
            </a:r>
            <a:r>
              <a:rPr lang="fr-FR" sz="3200" b="1" dirty="0" err="1" smtClean="0">
                <a:solidFill>
                  <a:srgbClr val="C00000"/>
                </a:solidFill>
                <a:latin typeface="Arial" panose="020B0604020202020204" pitchFamily="34" charset="0"/>
                <a:cs typeface="Arial" panose="020B0604020202020204" pitchFamily="34" charset="0"/>
              </a:rPr>
              <a:t>cost</a:t>
            </a:r>
            <a:r>
              <a:rPr lang="fr-FR" sz="3200" b="1" dirty="0" smtClean="0">
                <a:solidFill>
                  <a:srgbClr val="C00000"/>
                </a:solidFill>
                <a:latin typeface="Arial" panose="020B0604020202020204" pitchFamily="34" charset="0"/>
                <a:cs typeface="Arial" panose="020B0604020202020204" pitchFamily="34" charset="0"/>
              </a:rPr>
              <a:t> of the </a:t>
            </a:r>
            <a:r>
              <a:rPr lang="fr-FR" sz="3200" b="1" dirty="0" err="1" smtClean="0">
                <a:solidFill>
                  <a:srgbClr val="C00000"/>
                </a:solidFill>
                <a:latin typeface="Arial" panose="020B0604020202020204" pitchFamily="34" charset="0"/>
                <a:cs typeface="Arial" panose="020B0604020202020204" pitchFamily="34" charset="0"/>
              </a:rPr>
              <a:t>rule</a:t>
            </a:r>
            <a:r>
              <a:rPr lang="fr-FR" sz="3200" b="1" dirty="0" smtClean="0">
                <a:solidFill>
                  <a:srgbClr val="C00000"/>
                </a:solidFill>
                <a:latin typeface="Arial" panose="020B0604020202020204" pitchFamily="34" charset="0"/>
                <a:cs typeface="Arial" panose="020B0604020202020204" pitchFamily="34" charset="0"/>
              </a:rPr>
              <a:t> of </a:t>
            </a:r>
            <a:r>
              <a:rPr lang="fr-FR" sz="3200" b="1" dirty="0" err="1" smtClean="0">
                <a:solidFill>
                  <a:srgbClr val="C00000"/>
                </a:solidFill>
                <a:latin typeface="Arial" panose="020B0604020202020204" pitchFamily="34" charset="0"/>
                <a:cs typeface="Arial" panose="020B0604020202020204" pitchFamily="34" charset="0"/>
              </a:rPr>
              <a:t>reason</a:t>
            </a:r>
            <a:r>
              <a:rPr lang="fr-FR" sz="3200" b="1" dirty="0" smtClean="0">
                <a:solidFill>
                  <a:srgbClr val="C00000"/>
                </a:solidFill>
                <a:latin typeface="Arial" panose="020B0604020202020204" pitchFamily="34" charset="0"/>
                <a:cs typeface="Arial" panose="020B0604020202020204" pitchFamily="34" charset="0"/>
              </a:rPr>
              <a:t> ( more </a:t>
            </a:r>
            <a:r>
              <a:rPr lang="fr-FR" sz="3200" b="1" dirty="0" err="1" smtClean="0">
                <a:solidFill>
                  <a:srgbClr val="C00000"/>
                </a:solidFill>
                <a:latin typeface="Arial" panose="020B0604020202020204" pitchFamily="34" charset="0"/>
                <a:cs typeface="Arial" panose="020B0604020202020204" pitchFamily="34" charset="0"/>
              </a:rPr>
              <a:t>economic</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smtClean="0">
                <a:solidFill>
                  <a:srgbClr val="C00000"/>
                </a:solidFill>
                <a:latin typeface="Arial" panose="020B0604020202020204" pitchFamily="34" charset="0"/>
                <a:cs typeface="Arial" panose="020B0604020202020204" pitchFamily="34" charset="0"/>
              </a:rPr>
              <a:t>approach</a:t>
            </a:r>
            <a:endParaRPr lang="fr-FR" sz="3200" b="1" dirty="0">
              <a:solidFill>
                <a:srgbClr val="C00000"/>
              </a:solidFill>
              <a:latin typeface="Arial" panose="020B0604020202020204" pitchFamily="34" charset="0"/>
              <a:cs typeface="Arial" panose="020B0604020202020204" pitchFamily="34" charset="0"/>
            </a:endParaRPr>
          </a:p>
        </p:txBody>
      </p:sp>
      <p:sp>
        <p:nvSpPr>
          <p:cNvPr id="3" name="ZoneTexte 2"/>
          <p:cNvSpPr txBox="1"/>
          <p:nvPr/>
        </p:nvSpPr>
        <p:spPr>
          <a:xfrm>
            <a:off x="467544" y="1690930"/>
            <a:ext cx="7920880" cy="4524315"/>
          </a:xfrm>
          <a:prstGeom prst="rect">
            <a:avLst/>
          </a:prstGeom>
          <a:noFill/>
        </p:spPr>
        <p:txBody>
          <a:bodyPr wrap="square" rtlCol="0">
            <a:spAutoFit/>
          </a:bodyPr>
          <a:lstStyle/>
          <a:p>
            <a:pPr algn="just"/>
            <a:r>
              <a:rPr lang="fr-FR" dirty="0" smtClean="0">
                <a:latin typeface="Arial" panose="020B0604020202020204" pitchFamily="34" charset="0"/>
                <a:cs typeface="Arial" panose="020B0604020202020204" pitchFamily="34" charset="0"/>
              </a:rPr>
              <a:t>A </a:t>
            </a:r>
            <a:r>
              <a:rPr lang="fr-FR" dirty="0" err="1" smtClean="0">
                <a:latin typeface="Arial" panose="020B0604020202020204" pitchFamily="34" charset="0"/>
                <a:cs typeface="Arial" panose="020B0604020202020204" pitchFamily="34" charset="0"/>
              </a:rPr>
              <a:t>presumption</a:t>
            </a:r>
            <a:r>
              <a:rPr lang="fr-FR" dirty="0" smtClean="0">
                <a:latin typeface="Arial" panose="020B0604020202020204" pitchFamily="34" charset="0"/>
                <a:cs typeface="Arial" panose="020B0604020202020204" pitchFamily="34" charset="0"/>
              </a:rPr>
              <a:t> has </a:t>
            </a:r>
            <a:r>
              <a:rPr lang="fr-FR" dirty="0" err="1" smtClean="0">
                <a:latin typeface="Arial" panose="020B0604020202020204" pitchFamily="34" charset="0"/>
                <a:cs typeface="Arial" panose="020B0604020202020204" pitchFamily="34" charset="0"/>
              </a:rPr>
              <a:t>two</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effects</a:t>
            </a:r>
            <a:r>
              <a:rPr lang="fr-FR" dirty="0" smtClean="0">
                <a:latin typeface="Arial" panose="020B0604020202020204" pitchFamily="34" charset="0"/>
                <a:cs typeface="Arial" panose="020B0604020202020204" pitchFamily="34" charset="0"/>
              </a:rPr>
              <a:t>:</a:t>
            </a:r>
          </a:p>
          <a:p>
            <a:pPr algn="just"/>
            <a:endParaRPr lang="fr-FR" dirty="0" smtClean="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it</a:t>
            </a:r>
            <a:r>
              <a:rPr lang="fr-FR" b="1" dirty="0" smtClean="0">
                <a:solidFill>
                  <a:srgbClr val="FF0000"/>
                </a:solidFill>
                <a:latin typeface="Arial" panose="020B0604020202020204" pitchFamily="34" charset="0"/>
                <a:cs typeface="Arial" panose="020B0604020202020204" pitchFamily="34" charset="0"/>
              </a:rPr>
              <a:t> simplifies the standard of proof</a:t>
            </a:r>
          </a:p>
          <a:p>
            <a:pPr algn="just"/>
            <a:endParaRPr lang="fr-FR" b="1" dirty="0">
              <a:solidFill>
                <a:srgbClr val="FF0000"/>
              </a:solidFill>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		Ex : </a:t>
            </a:r>
            <a:r>
              <a:rPr lang="fr-FR" dirty="0" err="1" smtClean="0">
                <a:latin typeface="Arial" panose="020B0604020202020204" pitchFamily="34" charset="0"/>
                <a:cs typeface="Arial" panose="020B0604020202020204" pitchFamily="34" charset="0"/>
              </a:rPr>
              <a:t>it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presumed</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a </a:t>
            </a:r>
            <a:r>
              <a:rPr lang="fr-FR" dirty="0" err="1" smtClean="0">
                <a:latin typeface="Arial" panose="020B0604020202020204" pitchFamily="34" charset="0"/>
                <a:cs typeface="Arial" panose="020B0604020202020204" pitchFamily="34" charset="0"/>
              </a:rPr>
              <a:t>firm</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which</a:t>
            </a:r>
            <a:r>
              <a:rPr lang="fr-FR" dirty="0" smtClean="0">
                <a:latin typeface="Arial" panose="020B0604020202020204" pitchFamily="34" charset="0"/>
                <a:cs typeface="Arial" panose="020B0604020202020204" pitchFamily="34" charset="0"/>
              </a:rPr>
              <a:t> has more </a:t>
            </a:r>
            <a:r>
              <a:rPr lang="fr-FR" dirty="0" err="1" smtClean="0">
                <a:latin typeface="Arial" panose="020B0604020202020204" pitchFamily="34" charset="0"/>
                <a:cs typeface="Arial" panose="020B0604020202020204" pitchFamily="34" charset="0"/>
              </a:rPr>
              <a:t>than</a:t>
            </a:r>
            <a:r>
              <a:rPr lang="fr-FR" dirty="0" smtClean="0">
                <a:latin typeface="Arial" panose="020B0604020202020204" pitchFamily="34" charset="0"/>
                <a:cs typeface="Arial" panose="020B0604020202020204" pitchFamily="34" charset="0"/>
              </a:rPr>
              <a:t> 60% </a:t>
            </a:r>
            <a:r>
              <a:rPr lang="fr-FR" dirty="0" err="1" smtClean="0">
                <a:latin typeface="Arial" panose="020B0604020202020204" pitchFamily="34" charset="0"/>
                <a:cs typeface="Arial" panose="020B0604020202020204" pitchFamily="34" charset="0"/>
              </a:rPr>
              <a:t>market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share</a:t>
            </a:r>
            <a:r>
              <a:rPr lang="fr-FR" dirty="0" smtClean="0">
                <a:latin typeface="Arial" panose="020B0604020202020204" pitchFamily="34" charset="0"/>
                <a:cs typeface="Arial" panose="020B0604020202020204" pitchFamily="34" charset="0"/>
              </a:rPr>
              <a:t> has a dominant position; </a:t>
            </a:r>
            <a:r>
              <a:rPr lang="fr-FR" dirty="0" err="1" smtClean="0">
                <a:latin typeface="Arial" panose="020B0604020202020204" pitchFamily="34" charset="0"/>
                <a:cs typeface="Arial" panose="020B0604020202020204" pitchFamily="34" charset="0"/>
              </a:rPr>
              <a:t>therefore</a:t>
            </a:r>
            <a:r>
              <a:rPr lang="fr-FR" dirty="0" smtClean="0">
                <a:latin typeface="Arial" panose="020B0604020202020204" pitchFamily="34" charset="0"/>
                <a:cs typeface="Arial" panose="020B0604020202020204" pitchFamily="34" charset="0"/>
              </a:rPr>
              <a:t> if </a:t>
            </a:r>
            <a:r>
              <a:rPr lang="fr-FR" dirty="0" err="1" smtClean="0">
                <a:latin typeface="Arial" panose="020B0604020202020204" pitchFamily="34" charset="0"/>
                <a:cs typeface="Arial" panose="020B0604020202020204" pitchFamily="34" charset="0"/>
              </a:rPr>
              <a:t>it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established</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it</a:t>
            </a:r>
            <a:r>
              <a:rPr lang="fr-FR" dirty="0" smtClean="0">
                <a:latin typeface="Arial" panose="020B0604020202020204" pitchFamily="34" charset="0"/>
                <a:cs typeface="Arial" panose="020B0604020202020204" pitchFamily="34" charset="0"/>
              </a:rPr>
              <a:t> has more </a:t>
            </a:r>
            <a:r>
              <a:rPr lang="fr-FR" dirty="0" err="1" smtClean="0">
                <a:latin typeface="Arial" panose="020B0604020202020204" pitchFamily="34" charset="0"/>
                <a:cs typeface="Arial" panose="020B0604020202020204" pitchFamily="34" charset="0"/>
              </a:rPr>
              <a:t>than</a:t>
            </a:r>
            <a:r>
              <a:rPr lang="fr-FR" dirty="0" smtClean="0">
                <a:latin typeface="Arial" panose="020B0604020202020204" pitchFamily="34" charset="0"/>
                <a:cs typeface="Arial" panose="020B0604020202020204" pitchFamily="34" charset="0"/>
              </a:rPr>
              <a:t> 60% </a:t>
            </a:r>
            <a:r>
              <a:rPr lang="fr-FR" dirty="0" err="1" smtClean="0">
                <a:latin typeface="Arial" panose="020B0604020202020204" pitchFamily="34" charset="0"/>
                <a:cs typeface="Arial" panose="020B0604020202020204" pitchFamily="34" charset="0"/>
              </a:rPr>
              <a:t>market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share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there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is</a:t>
            </a:r>
            <a:r>
              <a:rPr lang="fr-FR" dirty="0" smtClean="0">
                <a:latin typeface="Arial" panose="020B0604020202020204" pitchFamily="34" charset="0"/>
                <a:cs typeface="Arial" panose="020B0604020202020204" pitchFamily="34" charset="0"/>
              </a:rPr>
              <a:t> no </a:t>
            </a:r>
            <a:r>
              <a:rPr lang="fr-FR" dirty="0" err="1" smtClean="0">
                <a:latin typeface="Arial" panose="020B0604020202020204" pitchFamily="34" charset="0"/>
                <a:cs typeface="Arial" panose="020B0604020202020204" pitchFamily="34" charset="0"/>
              </a:rPr>
              <a:t>need</a:t>
            </a:r>
            <a:r>
              <a:rPr lang="fr-FR" dirty="0" smtClean="0">
                <a:latin typeface="Arial" panose="020B0604020202020204" pitchFamily="34" charset="0"/>
                <a:cs typeface="Arial" panose="020B0604020202020204" pitchFamily="34" charset="0"/>
              </a:rPr>
              <a:t> to </a:t>
            </a:r>
            <a:r>
              <a:rPr lang="fr-FR" dirty="0" err="1" smtClean="0">
                <a:latin typeface="Arial" panose="020B0604020202020204" pitchFamily="34" charset="0"/>
                <a:cs typeface="Arial" panose="020B0604020202020204" pitchFamily="34" charset="0"/>
              </a:rPr>
              <a:t>establish</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it</a:t>
            </a:r>
            <a:r>
              <a:rPr lang="fr-FR" dirty="0" smtClean="0">
                <a:latin typeface="Arial" panose="020B0604020202020204" pitchFamily="34" charset="0"/>
                <a:cs typeface="Arial" panose="020B0604020202020204" pitchFamily="34" charset="0"/>
              </a:rPr>
              <a:t> has </a:t>
            </a:r>
            <a:r>
              <a:rPr lang="fr-FR" dirty="0" err="1" smtClean="0">
                <a:latin typeface="Arial" panose="020B0604020202020204" pitchFamily="34" charset="0"/>
                <a:cs typeface="Arial" panose="020B0604020202020204" pitchFamily="34" charset="0"/>
              </a:rPr>
              <a:t>market</a:t>
            </a:r>
            <a:r>
              <a:rPr lang="fr-FR" dirty="0" smtClean="0">
                <a:latin typeface="Arial" panose="020B0604020202020204" pitchFamily="34" charset="0"/>
                <a:cs typeface="Arial" panose="020B0604020202020204" pitchFamily="34" charset="0"/>
              </a:rPr>
              <a:t> power ( </a:t>
            </a:r>
            <a:r>
              <a:rPr lang="fr-FR" dirty="0" err="1" smtClean="0">
                <a:latin typeface="Arial" panose="020B0604020202020204" pitchFamily="34" charset="0"/>
                <a:cs typeface="Arial" panose="020B0604020202020204" pitchFamily="34" charset="0"/>
              </a:rPr>
              <a:t>ie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could</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maintain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prices</a:t>
            </a:r>
            <a:r>
              <a:rPr lang="fr-FR" dirty="0" smtClean="0">
                <a:latin typeface="Arial" panose="020B0604020202020204" pitchFamily="34" charset="0"/>
                <a:cs typeface="Arial" panose="020B0604020202020204" pitchFamily="34" charset="0"/>
              </a:rPr>
              <a:t> at a </a:t>
            </a:r>
            <a:r>
              <a:rPr lang="fr-FR" dirty="0" err="1" smtClean="0">
                <a:latin typeface="Arial" panose="020B0604020202020204" pitchFamily="34" charset="0"/>
                <a:cs typeface="Arial" panose="020B0604020202020204" pitchFamily="34" charset="0"/>
              </a:rPr>
              <a:t>leel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above</a:t>
            </a:r>
            <a:r>
              <a:rPr lang="fr-FR" dirty="0" smtClean="0">
                <a:latin typeface="Arial" panose="020B0604020202020204" pitchFamily="34" charset="0"/>
                <a:cs typeface="Arial" panose="020B0604020202020204" pitchFamily="34" charset="0"/>
              </a:rPr>
              <a:t> the </a:t>
            </a:r>
            <a:r>
              <a:rPr lang="fr-FR" dirty="0" err="1" smtClean="0">
                <a:latin typeface="Arial" panose="020B0604020202020204" pitchFamily="34" charset="0"/>
                <a:cs typeface="Arial" panose="020B0604020202020204" pitchFamily="34" charset="0"/>
              </a:rPr>
              <a:t>competitive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level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without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provoking</a:t>
            </a:r>
            <a:r>
              <a:rPr lang="fr-FR" dirty="0" smtClean="0">
                <a:latin typeface="Arial" panose="020B0604020202020204" pitchFamily="34" charset="0"/>
                <a:cs typeface="Arial" panose="020B0604020202020204" pitchFamily="34" charset="0"/>
              </a:rPr>
              <a:t> entry)</a:t>
            </a:r>
          </a:p>
          <a:p>
            <a:pPr algn="just"/>
            <a:endParaRPr lang="fr-FR" dirty="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	</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it</a:t>
            </a:r>
            <a:r>
              <a:rPr lang="fr-FR" b="1" dirty="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determines</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who</a:t>
            </a:r>
            <a:r>
              <a:rPr lang="fr-FR" b="1" dirty="0" smtClean="0">
                <a:solidFill>
                  <a:srgbClr val="FF0000"/>
                </a:solidFill>
                <a:latin typeface="Arial" panose="020B0604020202020204" pitchFamily="34" charset="0"/>
                <a:cs typeface="Arial" panose="020B0604020202020204" pitchFamily="34" charset="0"/>
              </a:rPr>
              <a:t> has the </a:t>
            </a:r>
            <a:r>
              <a:rPr lang="fr-FR" b="1" dirty="0" err="1" smtClean="0">
                <a:solidFill>
                  <a:srgbClr val="FF0000"/>
                </a:solidFill>
                <a:latin typeface="Arial" panose="020B0604020202020204" pitchFamily="34" charset="0"/>
                <a:cs typeface="Arial" panose="020B0604020202020204" pitchFamily="34" charset="0"/>
              </a:rPr>
              <a:t>burden</a:t>
            </a:r>
            <a:r>
              <a:rPr lang="fr-FR" b="1" dirty="0" smtClean="0">
                <a:solidFill>
                  <a:srgbClr val="FF0000"/>
                </a:solidFill>
                <a:latin typeface="Arial" panose="020B0604020202020204" pitchFamily="34" charset="0"/>
                <a:cs typeface="Arial" panose="020B0604020202020204" pitchFamily="34" charset="0"/>
              </a:rPr>
              <a:t> of proof</a:t>
            </a:r>
          </a:p>
          <a:p>
            <a:pPr algn="just"/>
            <a:endParaRPr lang="fr-FR" dirty="0" smtClean="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		Ex: in the </a:t>
            </a:r>
            <a:r>
              <a:rPr lang="fr-FR" dirty="0" err="1" smtClean="0">
                <a:latin typeface="Arial" panose="020B0604020202020204" pitchFamily="34" charset="0"/>
                <a:cs typeface="Arial" panose="020B0604020202020204" pitchFamily="34" charset="0"/>
              </a:rPr>
              <a:t>above</a:t>
            </a:r>
            <a:r>
              <a:rPr lang="fr-FR" dirty="0" smtClean="0">
                <a:latin typeface="Arial" panose="020B0604020202020204" pitchFamily="34" charset="0"/>
                <a:cs typeface="Arial" panose="020B0604020202020204" pitchFamily="34" charset="0"/>
              </a:rPr>
              <a:t> case, if the dominant position </a:t>
            </a:r>
            <a:r>
              <a:rPr lang="fr-FR" dirty="0" err="1" smtClean="0">
                <a:latin typeface="Arial" panose="020B0604020202020204" pitchFamily="34" charset="0"/>
                <a:cs typeface="Arial" panose="020B0604020202020204" pitchFamily="34" charset="0"/>
              </a:rPr>
              <a:t>presumption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rebuttable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would</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be</a:t>
            </a:r>
            <a:r>
              <a:rPr lang="fr-FR" dirty="0" smtClean="0">
                <a:latin typeface="Arial" panose="020B0604020202020204" pitchFamily="34" charset="0"/>
                <a:cs typeface="Arial" panose="020B0604020202020204" pitchFamily="34" charset="0"/>
              </a:rPr>
              <a:t> up to the </a:t>
            </a:r>
            <a:r>
              <a:rPr lang="fr-FR" dirty="0" err="1" smtClean="0">
                <a:latin typeface="Arial" panose="020B0604020202020204" pitchFamily="34" charset="0"/>
                <a:cs typeface="Arial" panose="020B0604020202020204" pitchFamily="34" charset="0"/>
              </a:rPr>
              <a:t>firm</a:t>
            </a:r>
            <a:r>
              <a:rPr lang="fr-FR" dirty="0" smtClean="0">
                <a:latin typeface="Arial" panose="020B0604020202020204" pitchFamily="34" charset="0"/>
                <a:cs typeface="Arial" panose="020B0604020202020204" pitchFamily="34" charset="0"/>
              </a:rPr>
              <a:t>  to </a:t>
            </a:r>
            <a:r>
              <a:rPr lang="fr-FR" dirty="0" err="1" smtClean="0">
                <a:latin typeface="Arial" panose="020B0604020202020204" pitchFamily="34" charset="0"/>
                <a:cs typeface="Arial" panose="020B0604020202020204" pitchFamily="34" charset="0"/>
              </a:rPr>
              <a:t>demonstrate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that</a:t>
            </a:r>
            <a:r>
              <a:rPr lang="fr-FR" dirty="0" smtClean="0">
                <a:latin typeface="Arial" panose="020B0604020202020204" pitchFamily="34" charset="0"/>
                <a:cs typeface="Arial" panose="020B0604020202020204" pitchFamily="34" charset="0"/>
              </a:rPr>
              <a:t> in </a:t>
            </a:r>
            <a:r>
              <a:rPr lang="fr-FR" dirty="0" err="1" smtClean="0">
                <a:latin typeface="Arial" panose="020B0604020202020204" pitchFamily="34" charset="0"/>
                <a:cs typeface="Arial" panose="020B0604020202020204" pitchFamily="34" charset="0"/>
              </a:rPr>
              <a:t>spiteof</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its</a:t>
            </a:r>
            <a:r>
              <a:rPr lang="fr-FR" dirty="0" smtClean="0">
                <a:latin typeface="Arial" panose="020B0604020202020204" pitchFamily="34" charset="0"/>
                <a:cs typeface="Arial" panose="020B0604020202020204" pitchFamily="34" charset="0"/>
              </a:rPr>
              <a:t> large </a:t>
            </a:r>
            <a:r>
              <a:rPr lang="fr-FR" dirty="0" err="1" smtClean="0">
                <a:latin typeface="Arial" panose="020B0604020202020204" pitchFamily="34" charset="0"/>
                <a:cs typeface="Arial" panose="020B0604020202020204" pitchFamily="34" charset="0"/>
              </a:rPr>
              <a:t>market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share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is</a:t>
            </a:r>
            <a:r>
              <a:rPr lang="fr-FR" dirty="0" smtClean="0">
                <a:latin typeface="Arial" panose="020B0604020202020204" pitchFamily="34" charset="0"/>
                <a:cs typeface="Arial" panose="020B0604020202020204" pitchFamily="34" charset="0"/>
              </a:rPr>
              <a:t> not able  to </a:t>
            </a:r>
            <a:r>
              <a:rPr lang="fr-FR" dirty="0" err="1" smtClean="0">
                <a:latin typeface="Arial" panose="020B0604020202020204" pitchFamily="34" charset="0"/>
                <a:cs typeface="Arial" panose="020B0604020202020204" pitchFamily="34" charset="0"/>
              </a:rPr>
              <a:t>price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above</a:t>
            </a:r>
            <a:r>
              <a:rPr lang="fr-FR" dirty="0" smtClean="0">
                <a:latin typeface="Arial" panose="020B0604020202020204" pitchFamily="34" charset="0"/>
                <a:cs typeface="Arial" panose="020B0604020202020204" pitchFamily="34" charset="0"/>
              </a:rPr>
              <a:t> the </a:t>
            </a:r>
            <a:r>
              <a:rPr lang="fr-FR" dirty="0" err="1" smtClean="0">
                <a:latin typeface="Arial" panose="020B0604020202020204" pitchFamily="34" charset="0"/>
                <a:cs typeface="Arial" panose="020B0604020202020204" pitchFamily="34" charset="0"/>
              </a:rPr>
              <a:t>competitive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level</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0944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b="1" dirty="0" err="1" smtClean="0">
                <a:solidFill>
                  <a:srgbClr val="C00000"/>
                </a:solidFill>
                <a:latin typeface="Arial" panose="020B0604020202020204" pitchFamily="34" charset="0"/>
                <a:cs typeface="Arial" panose="020B0604020202020204" pitchFamily="34" charset="0"/>
              </a:rPr>
              <a:t>Different</a:t>
            </a:r>
            <a:r>
              <a:rPr lang="fr-FR" sz="3200" b="1" dirty="0" smtClean="0">
                <a:solidFill>
                  <a:srgbClr val="C00000"/>
                </a:solidFill>
                <a:latin typeface="Arial" panose="020B0604020202020204" pitchFamily="34" charset="0"/>
                <a:cs typeface="Arial" panose="020B0604020202020204" pitchFamily="34" charset="0"/>
              </a:rPr>
              <a:t> types of </a:t>
            </a:r>
            <a:r>
              <a:rPr lang="fr-FR" sz="3200" b="1" dirty="0" err="1" smtClean="0">
                <a:solidFill>
                  <a:srgbClr val="C00000"/>
                </a:solidFill>
                <a:latin typeface="Arial" panose="020B0604020202020204" pitchFamily="34" charset="0"/>
                <a:cs typeface="Arial" panose="020B0604020202020204" pitchFamily="34" charset="0"/>
              </a:rPr>
              <a:t>presumptions</a:t>
            </a:r>
            <a:endParaRPr lang="fr-FR" sz="3200" b="1" dirty="0">
              <a:solidFill>
                <a:srgbClr val="C00000"/>
              </a:solidFill>
              <a:latin typeface="Arial" panose="020B0604020202020204" pitchFamily="34" charset="0"/>
              <a:cs typeface="Arial" panose="020B0604020202020204" pitchFamily="34" charset="0"/>
            </a:endParaRPr>
          </a:p>
        </p:txBody>
      </p:sp>
      <p:sp>
        <p:nvSpPr>
          <p:cNvPr id="3" name="ZoneTexte 2"/>
          <p:cNvSpPr txBox="1"/>
          <p:nvPr/>
        </p:nvSpPr>
        <p:spPr>
          <a:xfrm>
            <a:off x="323528" y="1556792"/>
            <a:ext cx="8280920" cy="8125301"/>
          </a:xfrm>
          <a:prstGeom prst="rect">
            <a:avLst/>
          </a:prstGeom>
          <a:noFill/>
        </p:spPr>
        <p:txBody>
          <a:bodyPr wrap="square" rtlCol="0">
            <a:spAutoFit/>
          </a:bodyPr>
          <a:lstStyle/>
          <a:p>
            <a:pPr marL="342900" indent="-342900" algn="just">
              <a:buAutoNum type="arabicParenR"/>
            </a:pPr>
            <a:r>
              <a:rPr lang="en-US" dirty="0" smtClean="0">
                <a:latin typeface="Arial" panose="020B0604020202020204" pitchFamily="34" charset="0"/>
                <a:cs typeface="Arial" panose="020B0604020202020204" pitchFamily="34" charset="0"/>
              </a:rPr>
              <a:t>Evidentiary presumptions</a:t>
            </a: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The principal reason for creating an evidential presumption of “X” is the high probability that “X” is true in all or almost all cases. This means that it would needlessly incur cost for a party to prove what is already expected: that “X” is true in the particular circumstances of its case. Instead, the </a:t>
            </a:r>
            <a:r>
              <a:rPr lang="en-US" b="1" dirty="0" smtClean="0">
                <a:solidFill>
                  <a:srgbClr val="FF0000"/>
                </a:solidFill>
                <a:latin typeface="Arial" panose="020B0604020202020204" pitchFamily="34" charset="0"/>
                <a:cs typeface="Arial" panose="020B0604020202020204" pitchFamily="34" charset="0"/>
              </a:rPr>
              <a:t>law conserves time and resources by simplifying the process</a:t>
            </a:r>
            <a:r>
              <a:rPr lang="en-US" dirty="0" smtClean="0">
                <a:latin typeface="Arial" panose="020B0604020202020204" pitchFamily="34" charset="0"/>
                <a:cs typeface="Arial" panose="020B0604020202020204" pitchFamily="34" charset="0"/>
              </a:rPr>
              <a:t>: the other party is required to show that “X” is in fact not true. This “</a:t>
            </a:r>
            <a:r>
              <a:rPr lang="en-US" dirty="0" err="1" smtClean="0">
                <a:latin typeface="Arial" panose="020B0604020202020204" pitchFamily="34" charset="0"/>
                <a:cs typeface="Arial" panose="020B0604020202020204" pitchFamily="34" charset="0"/>
              </a:rPr>
              <a:t>labour-saving</a:t>
            </a:r>
            <a:r>
              <a:rPr lang="en-US" dirty="0" smtClean="0">
                <a:latin typeface="Arial" panose="020B0604020202020204" pitchFamily="34" charset="0"/>
                <a:cs typeface="Arial" panose="020B0604020202020204" pitchFamily="34" charset="0"/>
              </a:rPr>
              <a:t>” aspect of presumptions is arguably their most important function. </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Ex: 60. In the specific case of a parent company holding 100% of the capital of a subsidiary which has committed an infringement, </a:t>
            </a:r>
            <a:r>
              <a:rPr lang="en-US" b="1" dirty="0" smtClean="0">
                <a:solidFill>
                  <a:srgbClr val="FF0000"/>
                </a:solidFill>
                <a:latin typeface="Arial" panose="020B0604020202020204" pitchFamily="34" charset="0"/>
                <a:cs typeface="Arial" panose="020B0604020202020204" pitchFamily="34" charset="0"/>
              </a:rPr>
              <a:t>there is a simple presumption that the parent company exercises decisive influence over the conduct of its subsidiary</a:t>
            </a:r>
            <a:r>
              <a:rPr lang="en-US" dirty="0" smtClean="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(CJEU Case C-97/08 P </a:t>
            </a:r>
            <a:r>
              <a:rPr lang="en-US" sz="1400" b="1" dirty="0" err="1" smtClean="0">
                <a:latin typeface="Arial" panose="020B0604020202020204" pitchFamily="34" charset="0"/>
                <a:cs typeface="Arial" panose="020B0604020202020204" pitchFamily="34" charset="0"/>
              </a:rPr>
              <a:t>Akzo</a:t>
            </a:r>
            <a:r>
              <a:rPr lang="en-US" sz="1400" b="1" dirty="0" smtClean="0">
                <a:latin typeface="Arial" panose="020B0604020202020204" pitchFamily="34" charset="0"/>
                <a:cs typeface="Arial" panose="020B0604020202020204" pitchFamily="34" charset="0"/>
              </a:rPr>
              <a:t> Nobel NV and Others v Commission of the European Communities)</a:t>
            </a:r>
            <a:endParaRPr lang="en-US" b="1"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 Rebuttable substantive law presumption in article 102</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41 </a:t>
            </a:r>
            <a:r>
              <a:rPr lang="en-US" dirty="0">
                <a:latin typeface="Arial" panose="020B0604020202020204" pitchFamily="34" charset="0"/>
                <a:cs typeface="Arial" panose="020B0604020202020204" pitchFamily="34" charset="0"/>
              </a:rPr>
              <a:t>Furthermore </a:t>
            </a:r>
            <a:r>
              <a:rPr lang="en-US" b="1" dirty="0">
                <a:solidFill>
                  <a:srgbClr val="FF0000"/>
                </a:solidFill>
                <a:latin typeface="Arial" panose="020B0604020202020204" pitchFamily="34" charset="0"/>
                <a:cs typeface="Arial" panose="020B0604020202020204" pitchFamily="34" charset="0"/>
              </a:rPr>
              <a:t>although the importance of the market shares may vary </a:t>
            </a:r>
            <a:r>
              <a:rPr lang="en-US" b="1" dirty="0" smtClean="0">
                <a:solidFill>
                  <a:srgbClr val="FF0000"/>
                </a:solidFill>
                <a:latin typeface="Arial" panose="020B0604020202020204" pitchFamily="34" charset="0"/>
                <a:cs typeface="Arial" panose="020B0604020202020204" pitchFamily="34" charset="0"/>
              </a:rPr>
              <a:t>from one </a:t>
            </a:r>
            <a:r>
              <a:rPr lang="en-US" b="1" dirty="0">
                <a:solidFill>
                  <a:srgbClr val="FF0000"/>
                </a:solidFill>
                <a:latin typeface="Arial" panose="020B0604020202020204" pitchFamily="34" charset="0"/>
                <a:cs typeface="Arial" panose="020B0604020202020204" pitchFamily="34" charset="0"/>
              </a:rPr>
              <a:t>market to another the view may legitimately be taken that very </a:t>
            </a:r>
            <a:r>
              <a:rPr lang="en-US" b="1" dirty="0" smtClean="0">
                <a:solidFill>
                  <a:srgbClr val="FF0000"/>
                </a:solidFill>
                <a:latin typeface="Arial" panose="020B0604020202020204" pitchFamily="34" charset="0"/>
                <a:cs typeface="Arial" panose="020B0604020202020204" pitchFamily="34" charset="0"/>
              </a:rPr>
              <a:t>large shares </a:t>
            </a:r>
            <a:r>
              <a:rPr lang="en-US" b="1" dirty="0">
                <a:solidFill>
                  <a:srgbClr val="FF0000"/>
                </a:solidFill>
                <a:latin typeface="Arial" panose="020B0604020202020204" pitchFamily="34" charset="0"/>
                <a:cs typeface="Arial" panose="020B0604020202020204" pitchFamily="34" charset="0"/>
              </a:rPr>
              <a:t>are in themselves, and save in exceptional circumstances, evidence </a:t>
            </a:r>
            <a:r>
              <a:rPr lang="en-US" b="1" dirty="0" smtClean="0">
                <a:solidFill>
                  <a:srgbClr val="FF0000"/>
                </a:solidFill>
                <a:latin typeface="Arial" panose="020B0604020202020204" pitchFamily="34" charset="0"/>
                <a:cs typeface="Arial" panose="020B0604020202020204" pitchFamily="34" charset="0"/>
              </a:rPr>
              <a:t>of the </a:t>
            </a:r>
            <a:r>
              <a:rPr lang="en-US" b="1" dirty="0">
                <a:solidFill>
                  <a:srgbClr val="FF0000"/>
                </a:solidFill>
                <a:latin typeface="Arial" panose="020B0604020202020204" pitchFamily="34" charset="0"/>
                <a:cs typeface="Arial" panose="020B0604020202020204" pitchFamily="34" charset="0"/>
              </a:rPr>
              <a:t>existence of a dominant position</a:t>
            </a:r>
            <a:r>
              <a:rPr lang="en-US" dirty="0" smtClean="0">
                <a:latin typeface="Arial" panose="020B0604020202020204" pitchFamily="34" charset="0"/>
                <a:cs typeface="Arial" panose="020B0604020202020204" pitchFamily="34" charset="0"/>
              </a:rPr>
              <a:t>.</a:t>
            </a:r>
          </a:p>
          <a:p>
            <a:pPr algn="just"/>
            <a:r>
              <a:rPr lang="en-US" dirty="0" smtClean="0">
                <a:latin typeface="Arial" panose="020B0604020202020204" pitchFamily="34" charset="0"/>
                <a:cs typeface="Arial" panose="020B0604020202020204" pitchFamily="34" charset="0"/>
              </a:rPr>
              <a:t>Case 85/76 Hoffmann-La </a:t>
            </a:r>
            <a:r>
              <a:rPr lang="en-US" dirty="0">
                <a:latin typeface="Arial" panose="020B0604020202020204" pitchFamily="34" charset="0"/>
                <a:cs typeface="Arial" panose="020B0604020202020204" pitchFamily="34" charset="0"/>
              </a:rPr>
              <a:t>Roche &amp; Co</a:t>
            </a:r>
            <a:r>
              <a:rPr lang="en-US" dirty="0" smtClean="0">
                <a:latin typeface="Arial" panose="020B0604020202020204" pitchFamily="34" charset="0"/>
                <a:cs typeface="Arial" panose="020B0604020202020204" pitchFamily="34" charset="0"/>
              </a:rPr>
              <a:t>.</a:t>
            </a:r>
          </a:p>
          <a:p>
            <a:pPr algn="just"/>
            <a:endParaRPr lang="en-US" dirty="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6214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b="1" dirty="0" err="1" smtClean="0">
                <a:solidFill>
                  <a:srgbClr val="C00000"/>
                </a:solidFill>
                <a:latin typeface="Arial" panose="020B0604020202020204" pitchFamily="34" charset="0"/>
                <a:cs typeface="Arial" panose="020B0604020202020204" pitchFamily="34" charset="0"/>
              </a:rPr>
              <a:t>Different</a:t>
            </a:r>
            <a:r>
              <a:rPr lang="fr-FR" sz="3200" b="1" dirty="0" smtClean="0">
                <a:solidFill>
                  <a:srgbClr val="C00000"/>
                </a:solidFill>
                <a:latin typeface="Arial" panose="020B0604020202020204" pitchFamily="34" charset="0"/>
                <a:cs typeface="Arial" panose="020B0604020202020204" pitchFamily="34" charset="0"/>
              </a:rPr>
              <a:t> types of </a:t>
            </a:r>
            <a:r>
              <a:rPr lang="fr-FR" sz="3200" b="1" dirty="0" err="1" smtClean="0">
                <a:solidFill>
                  <a:srgbClr val="C00000"/>
                </a:solidFill>
                <a:latin typeface="Arial" panose="020B0604020202020204" pitchFamily="34" charset="0"/>
                <a:cs typeface="Arial" panose="020B0604020202020204" pitchFamily="34" charset="0"/>
              </a:rPr>
              <a:t>presumptions</a:t>
            </a:r>
            <a:endParaRPr lang="fr-FR" sz="3200" b="1" dirty="0">
              <a:solidFill>
                <a:srgbClr val="C00000"/>
              </a:solidFill>
              <a:latin typeface="Arial" panose="020B0604020202020204" pitchFamily="34" charset="0"/>
              <a:cs typeface="Arial" panose="020B0604020202020204" pitchFamily="34" charset="0"/>
            </a:endParaRPr>
          </a:p>
        </p:txBody>
      </p:sp>
      <p:sp>
        <p:nvSpPr>
          <p:cNvPr id="3" name="ZoneTexte 2"/>
          <p:cNvSpPr txBox="1"/>
          <p:nvPr/>
        </p:nvSpPr>
        <p:spPr>
          <a:xfrm>
            <a:off x="323528" y="1412776"/>
            <a:ext cx="8280920" cy="7078861"/>
          </a:xfrm>
          <a:prstGeom prst="rect">
            <a:avLst/>
          </a:prstGeom>
          <a:noFill/>
        </p:spPr>
        <p:txBody>
          <a:bodyPr wrap="square" rtlCol="0">
            <a:spAutoFit/>
          </a:bodyPr>
          <a:lstStyle/>
          <a:p>
            <a:pPr algn="just"/>
            <a:r>
              <a:rPr lang="fr-FR" dirty="0" smtClean="0">
                <a:latin typeface="Arial" panose="020B0604020202020204" pitchFamily="34" charset="0"/>
                <a:cs typeface="Arial" panose="020B0604020202020204" pitchFamily="34" charset="0"/>
              </a:rPr>
              <a:t>2) (</a:t>
            </a:r>
            <a:r>
              <a:rPr lang="fr-FR" dirty="0" err="1" smtClean="0">
                <a:latin typeface="Arial" panose="020B0604020202020204" pitchFamily="34" charset="0"/>
                <a:cs typeface="Arial" panose="020B0604020202020204" pitchFamily="34" charset="0"/>
              </a:rPr>
              <a:t>Rebuttable</a:t>
            </a:r>
            <a:r>
              <a:rPr lang="fr-FR" dirty="0" smtClean="0">
                <a:latin typeface="Arial" panose="020B0604020202020204" pitchFamily="34" charset="0"/>
                <a:cs typeface="Arial" panose="020B0604020202020204" pitchFamily="34" charset="0"/>
              </a:rPr>
              <a:t>) </a:t>
            </a:r>
            <a:r>
              <a:rPr lang="fr-FR" b="1" dirty="0" smtClean="0">
                <a:solidFill>
                  <a:srgbClr val="FF0000"/>
                </a:solidFill>
                <a:latin typeface="Arial" panose="020B0604020202020204" pitchFamily="34" charset="0"/>
                <a:cs typeface="Arial" panose="020B0604020202020204" pitchFamily="34" charset="0"/>
              </a:rPr>
              <a:t>substantive </a:t>
            </a:r>
            <a:r>
              <a:rPr lang="fr-FR" b="1" dirty="0" err="1" smtClean="0">
                <a:solidFill>
                  <a:srgbClr val="FF0000"/>
                </a:solidFill>
                <a:latin typeface="Arial" panose="020B0604020202020204" pitchFamily="34" charset="0"/>
                <a:cs typeface="Arial" panose="020B0604020202020204" pitchFamily="34" charset="0"/>
              </a:rPr>
              <a:t>presumption</a:t>
            </a:r>
            <a:r>
              <a:rPr lang="fr-FR" b="1" dirty="0" smtClean="0">
                <a:solidFill>
                  <a:srgbClr val="FF0000"/>
                </a:solidFill>
                <a:latin typeface="Arial" panose="020B0604020202020204" pitchFamily="34" charset="0"/>
                <a:cs typeface="Arial" panose="020B0604020202020204" pitchFamily="34" charset="0"/>
              </a:rPr>
              <a:t> </a:t>
            </a:r>
          </a:p>
          <a:p>
            <a:pPr algn="just"/>
            <a:endParaRPr lang="fr-FR" dirty="0" smtClean="0">
              <a:latin typeface="Arial" panose="020B0604020202020204" pitchFamily="34" charset="0"/>
              <a:cs typeface="Arial" panose="020B0604020202020204" pitchFamily="34" charset="0"/>
            </a:endParaRPr>
          </a:p>
          <a:p>
            <a:pPr algn="just"/>
            <a:r>
              <a:rPr lang="fr-FR" dirty="0" err="1" smtClean="0">
                <a:latin typeface="Arial" panose="020B0604020202020204" pitchFamily="34" charset="0"/>
                <a:cs typeface="Arial" panose="020B0604020202020204" pitchFamily="34" charset="0"/>
              </a:rPr>
              <a:t>Example</a:t>
            </a:r>
            <a:r>
              <a:rPr lang="en-US" dirty="0" smtClean="0">
                <a:latin typeface="Arial" panose="020B0604020202020204" pitchFamily="34" charset="0"/>
                <a:cs typeface="Arial" panose="020B0604020202020204" pitchFamily="34" charset="0"/>
              </a:rPr>
              <a:t>: exchange of information </a:t>
            </a: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 81 </a:t>
            </a:r>
            <a:r>
              <a:rPr lang="en-US" dirty="0">
                <a:latin typeface="Arial" panose="020B0604020202020204" pitchFamily="34" charset="0"/>
                <a:cs typeface="Arial" panose="020B0604020202020204" pitchFamily="34" charset="0"/>
              </a:rPr>
              <a:t>According to settled case-law, </a:t>
            </a:r>
            <a:r>
              <a:rPr lang="en-US" b="1" dirty="0">
                <a:solidFill>
                  <a:srgbClr val="FF0000"/>
                </a:solidFill>
                <a:latin typeface="Arial" panose="020B0604020202020204" pitchFamily="34" charset="0"/>
                <a:cs typeface="Arial" panose="020B0604020202020204" pitchFamily="34" charset="0"/>
              </a:rPr>
              <a:t>it is sufficient for the Commission to show that the undertaking concerned participated in meetings at which anti-competitive agreements were concluded, without manifestly opposing them, to prove to the requisite standard that the undertaking participated in the cartel</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(Aalborg Portland [2004] E.C.R. I-23 at [81].)</a:t>
            </a:r>
          </a:p>
          <a:p>
            <a:pPr algn="just"/>
            <a:endParaRPr lang="en-US" sz="1400" b="1"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3</a:t>
            </a:r>
            <a:r>
              <a:rPr lang="en-US" b="1" dirty="0" smtClean="0">
                <a:solidFill>
                  <a:srgbClr val="FF0000"/>
                </a:solidFill>
                <a:latin typeface="Arial" panose="020B0604020202020204" pitchFamily="34" charset="0"/>
                <a:cs typeface="Arial" panose="020B0604020202020204" pitchFamily="34" charset="0"/>
              </a:rPr>
              <a:t>) Conclusive law presumption </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Example: price below average variable costs</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71 </a:t>
            </a:r>
            <a:r>
              <a:rPr lang="en-US" b="1" dirty="0" smtClean="0">
                <a:solidFill>
                  <a:srgbClr val="FF0000"/>
                </a:solidFill>
                <a:latin typeface="Arial" panose="020B0604020202020204" pitchFamily="34" charset="0"/>
                <a:cs typeface="Arial" panose="020B0604020202020204" pitchFamily="34" charset="0"/>
              </a:rPr>
              <a:t>Prices below average variable costs </a:t>
            </a:r>
            <a:r>
              <a:rPr lang="en-US" dirty="0" smtClean="0">
                <a:latin typeface="Arial" panose="020B0604020202020204" pitchFamily="34" charset="0"/>
                <a:cs typeface="Arial" panose="020B0604020202020204" pitchFamily="34" charset="0"/>
              </a:rPr>
              <a:t>(that is to say, those which vary depending on the quantities produced) </a:t>
            </a:r>
            <a:r>
              <a:rPr lang="en-US" b="1" dirty="0" smtClean="0">
                <a:solidFill>
                  <a:srgbClr val="FF0000"/>
                </a:solidFill>
                <a:latin typeface="Arial" panose="020B0604020202020204" pitchFamily="34" charset="0"/>
                <a:cs typeface="Arial" panose="020B0604020202020204" pitchFamily="34" charset="0"/>
              </a:rPr>
              <a:t>by means of which a dominant undertaking seeks to eliminate a competitor must be regarded as abusive</a:t>
            </a:r>
            <a:r>
              <a:rPr lang="en-US" dirty="0" smtClean="0">
                <a:latin typeface="Arial" panose="020B0604020202020204" pitchFamily="34" charset="0"/>
                <a:cs typeface="Arial" panose="020B0604020202020204" pitchFamily="34" charset="0"/>
              </a:rPr>
              <a:t>. </a:t>
            </a:r>
          </a:p>
          <a:p>
            <a:pPr algn="just"/>
            <a:endParaRPr lang="en-US" sz="1400" b="1" dirty="0" smtClean="0">
              <a:latin typeface="Arial" panose="020B0604020202020204" pitchFamily="34" charset="0"/>
              <a:cs typeface="Arial" panose="020B0604020202020204" pitchFamily="34" charset="0"/>
            </a:endParaRPr>
          </a:p>
          <a:p>
            <a:pPr algn="just"/>
            <a:r>
              <a:rPr lang="en-US" sz="1400" b="1" dirty="0" smtClean="0">
                <a:latin typeface="Arial" panose="020B0604020202020204" pitchFamily="34" charset="0"/>
                <a:cs typeface="Arial" panose="020B0604020202020204" pitchFamily="34" charset="0"/>
              </a:rPr>
              <a:t>(</a:t>
            </a:r>
            <a:r>
              <a:rPr lang="en-US" sz="1400" b="1" dirty="0" err="1" smtClean="0">
                <a:latin typeface="Arial" panose="020B0604020202020204" pitchFamily="34" charset="0"/>
                <a:cs typeface="Arial" panose="020B0604020202020204" pitchFamily="34" charset="0"/>
              </a:rPr>
              <a:t>Akzo</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Chemie</a:t>
            </a:r>
            <a:r>
              <a:rPr lang="en-US" sz="1400" b="1" dirty="0" smtClean="0">
                <a:latin typeface="Arial" panose="020B0604020202020204" pitchFamily="34" charset="0"/>
                <a:cs typeface="Arial" panose="020B0604020202020204" pitchFamily="34" charset="0"/>
              </a:rPr>
              <a:t> BV v European Commission, [1991] ECR I-3359, para 71)</a:t>
            </a: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sz="1400" b="1" dirty="0">
              <a:latin typeface="Arial" panose="020B0604020202020204" pitchFamily="34" charset="0"/>
              <a:cs typeface="Arial" panose="020B0604020202020204" pitchFamily="34" charset="0"/>
            </a:endParaRPr>
          </a:p>
          <a:p>
            <a:pPr algn="just"/>
            <a:endParaRPr lang="en-US" sz="1400" b="1" dirty="0" smtClean="0">
              <a:latin typeface="Arial" panose="020B0604020202020204" pitchFamily="34" charset="0"/>
              <a:cs typeface="Arial" panose="020B0604020202020204" pitchFamily="34" charset="0"/>
            </a:endParaRPr>
          </a:p>
          <a:p>
            <a:pPr algn="just"/>
            <a:endParaRPr lang="en-US" sz="1400" b="1" dirty="0" smtClean="0">
              <a:latin typeface="Arial" panose="020B0604020202020204" pitchFamily="34" charset="0"/>
              <a:cs typeface="Arial" panose="020B0604020202020204" pitchFamily="34" charset="0"/>
            </a:endParaRPr>
          </a:p>
          <a:p>
            <a:pPr algn="just"/>
            <a:endParaRPr lang="en-US" sz="1400" b="1" dirty="0">
              <a:latin typeface="Arial" panose="020B0604020202020204" pitchFamily="34" charset="0"/>
              <a:cs typeface="Arial" panose="020B0604020202020204" pitchFamily="34" charset="0"/>
            </a:endParaRPr>
          </a:p>
          <a:p>
            <a:pPr algn="just"/>
            <a:endParaRPr lang="en-US" sz="1400" b="1" dirty="0" smtClean="0">
              <a:latin typeface="Arial" panose="020B0604020202020204" pitchFamily="34" charset="0"/>
              <a:cs typeface="Arial" panose="020B0604020202020204" pitchFamily="34" charset="0"/>
            </a:endParaRPr>
          </a:p>
          <a:p>
            <a:pPr algn="just"/>
            <a:endParaRPr lang="fr-FR"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8087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err="1" smtClean="0">
                <a:solidFill>
                  <a:srgbClr val="C00000"/>
                </a:solidFill>
                <a:latin typeface="Arial" panose="020B0604020202020204" pitchFamily="34" charset="0"/>
                <a:cs typeface="Arial" panose="020B0604020202020204" pitchFamily="34" charset="0"/>
              </a:rPr>
              <a:t>Criteria</a:t>
            </a:r>
            <a:r>
              <a:rPr lang="fr-FR" sz="3600" b="1" dirty="0" smtClean="0">
                <a:solidFill>
                  <a:srgbClr val="C00000"/>
                </a:solidFill>
                <a:latin typeface="Arial" panose="020B0604020202020204" pitchFamily="34" charset="0"/>
                <a:cs typeface="Arial" panose="020B0604020202020204" pitchFamily="34" charset="0"/>
              </a:rPr>
              <a:t> for the adoption of substantive </a:t>
            </a:r>
            <a:r>
              <a:rPr lang="fr-FR" sz="3600" b="1" dirty="0" err="1" smtClean="0">
                <a:solidFill>
                  <a:srgbClr val="C00000"/>
                </a:solidFill>
                <a:latin typeface="Arial" panose="020B0604020202020204" pitchFamily="34" charset="0"/>
                <a:cs typeface="Arial" panose="020B0604020202020204" pitchFamily="34" charset="0"/>
              </a:rPr>
              <a:t>presumptions</a:t>
            </a:r>
            <a:endParaRPr lang="fr-FR" sz="3600" b="1" dirty="0">
              <a:solidFill>
                <a:srgbClr val="C00000"/>
              </a:solidFill>
              <a:latin typeface="Arial" panose="020B0604020202020204" pitchFamily="34" charset="0"/>
              <a:cs typeface="Arial" panose="020B0604020202020204" pitchFamily="34" charset="0"/>
            </a:endParaRPr>
          </a:p>
        </p:txBody>
      </p:sp>
      <p:sp>
        <p:nvSpPr>
          <p:cNvPr id="3" name="ZoneTexte 2"/>
          <p:cNvSpPr txBox="1"/>
          <p:nvPr/>
        </p:nvSpPr>
        <p:spPr>
          <a:xfrm>
            <a:off x="539552" y="2132856"/>
            <a:ext cx="8208912" cy="3693319"/>
          </a:xfrm>
          <a:prstGeom prst="rect">
            <a:avLst/>
          </a:prstGeom>
          <a:noFill/>
        </p:spPr>
        <p:txBody>
          <a:bodyPr wrap="square" rtlCol="0">
            <a:spAutoFit/>
          </a:bodyPr>
          <a:lstStyle/>
          <a:p>
            <a:pPr marL="342900" indent="-342900">
              <a:buAutoNum type="arabicParenR"/>
            </a:pPr>
            <a:r>
              <a:rPr lang="en-US" dirty="0" smtClean="0">
                <a:latin typeface="Arial" panose="020B0604020202020204" pitchFamily="34" charset="0"/>
                <a:cs typeface="Arial" panose="020B0604020202020204" pitchFamily="34" charset="0"/>
              </a:rPr>
              <a:t>Is the presumption ( of illegality or legality)  based on a sound economic prediction that it is highly likely that the practice has the effect of ( restricting or not restricting ) competition?</a:t>
            </a:r>
          </a:p>
          <a:p>
            <a:pPr marL="342900" indent="-342900">
              <a:buAutoNum type="arabicParenR"/>
            </a:pPr>
            <a:endParaRPr lang="en-US" dirty="0">
              <a:latin typeface="Arial" panose="020B0604020202020204" pitchFamily="34" charset="0"/>
              <a:cs typeface="Arial" panose="020B0604020202020204" pitchFamily="34" charset="0"/>
            </a:endParaRPr>
          </a:p>
          <a:p>
            <a:pPr marL="342900" indent="-342900">
              <a:buAutoNum type="arabicParenR"/>
            </a:pPr>
            <a:r>
              <a:rPr lang="en-US" dirty="0" smtClean="0">
                <a:latin typeface="Arial" panose="020B0604020202020204" pitchFamily="34" charset="0"/>
                <a:cs typeface="Arial" panose="020B0604020202020204" pitchFamily="34" charset="0"/>
              </a:rPr>
              <a:t>Does the presumption lower the (net) cost of enforcement?</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 Does the presumption of illegality lowers the expected cost of false negatives more than it increases the expected cost of false positives?</a:t>
            </a:r>
          </a:p>
          <a:p>
            <a:pPr marL="342900" indent="-342900">
              <a:buAutoNum type="arabicParenR"/>
            </a:pP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4) Does </a:t>
            </a:r>
            <a:r>
              <a:rPr lang="en-US" dirty="0">
                <a:latin typeface="Arial" panose="020B0604020202020204" pitchFamily="34" charset="0"/>
                <a:cs typeface="Arial" panose="020B0604020202020204" pitchFamily="34" charset="0"/>
              </a:rPr>
              <a:t>the presumption increase legal certainty? </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342900" indent="-342900">
              <a:buAutoNum type="arabicParenR"/>
            </a:pPr>
            <a:endParaRPr lang="en-US" dirty="0"/>
          </a:p>
        </p:txBody>
      </p:sp>
    </p:spTree>
    <p:extLst>
      <p:ext uri="{BB962C8B-B14F-4D97-AF65-F5344CB8AC3E}">
        <p14:creationId xmlns:p14="http://schemas.microsoft.com/office/powerpoint/2010/main" val="676698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997968"/>
            <a:ext cx="8229600" cy="1143000"/>
          </a:xfrm>
        </p:spPr>
        <p:txBody>
          <a:bodyPr>
            <a:noAutofit/>
          </a:bodyPr>
          <a:lstStyle/>
          <a:p>
            <a:r>
              <a:rPr lang="fr-FR" sz="3200" b="1" dirty="0" smtClean="0">
                <a:solidFill>
                  <a:srgbClr val="FF0000"/>
                </a:solidFill>
              </a:rPr>
              <a:t>IV)  </a:t>
            </a:r>
            <a:r>
              <a:rPr lang="fr-FR" sz="3200" b="1" dirty="0" err="1" smtClean="0">
                <a:solidFill>
                  <a:srgbClr val="FF0000"/>
                </a:solidFill>
              </a:rPr>
              <a:t>Economic</a:t>
            </a:r>
            <a:r>
              <a:rPr lang="fr-FR" sz="3200" b="1" dirty="0" smtClean="0">
                <a:solidFill>
                  <a:srgbClr val="FF0000"/>
                </a:solidFill>
              </a:rPr>
              <a:t> issues in Antitrust</a:t>
            </a:r>
            <a:br>
              <a:rPr lang="fr-FR" sz="3200" b="1" dirty="0" smtClean="0">
                <a:solidFill>
                  <a:srgbClr val="FF0000"/>
                </a:solidFill>
              </a:rPr>
            </a:br>
            <a:r>
              <a:rPr lang="fr-FR" sz="3200" b="1" dirty="0">
                <a:solidFill>
                  <a:srgbClr val="FF0000"/>
                </a:solidFill>
              </a:rPr>
              <a:t/>
            </a:r>
            <a:br>
              <a:rPr lang="fr-FR" sz="3200" b="1" dirty="0">
                <a:solidFill>
                  <a:srgbClr val="FF0000"/>
                </a:solidFill>
              </a:rPr>
            </a:br>
            <a:r>
              <a:rPr lang="fr-FR" sz="3200" b="1" dirty="0" err="1" smtClean="0">
                <a:solidFill>
                  <a:srgbClr val="FF0000"/>
                </a:solidFill>
              </a:rPr>
              <a:t>IV-a</a:t>
            </a:r>
            <a:r>
              <a:rPr lang="fr-FR" sz="3200" b="1" dirty="0" smtClean="0">
                <a:solidFill>
                  <a:srgbClr val="FF0000"/>
                </a:solidFill>
              </a:rPr>
              <a:t>) </a:t>
            </a:r>
            <a:r>
              <a:rPr lang="fr-FR" sz="3200" b="1" dirty="0" err="1" smtClean="0">
                <a:solidFill>
                  <a:srgbClr val="FF0000"/>
                </a:solidFill>
              </a:rPr>
              <a:t>Anticompetitive</a:t>
            </a:r>
            <a:r>
              <a:rPr lang="fr-FR" sz="3200" b="1" dirty="0" smtClean="0">
                <a:solidFill>
                  <a:srgbClr val="FF0000"/>
                </a:solidFill>
              </a:rPr>
              <a:t> </a:t>
            </a:r>
            <a:r>
              <a:rPr lang="fr-FR" sz="3200" b="1" dirty="0" err="1" smtClean="0">
                <a:solidFill>
                  <a:srgbClr val="FF0000"/>
                </a:solidFill>
              </a:rPr>
              <a:t>Agreements</a:t>
            </a:r>
            <a:r>
              <a:rPr lang="fr-FR" sz="3200" b="1" dirty="0" smtClean="0">
                <a:solidFill>
                  <a:srgbClr val="FF0000"/>
                </a:solidFill>
              </a:rPr>
              <a:t/>
            </a:r>
            <a:br>
              <a:rPr lang="fr-FR" sz="3200" b="1" dirty="0" smtClean="0">
                <a:solidFill>
                  <a:srgbClr val="FF0000"/>
                </a:solidFill>
              </a:rPr>
            </a:br>
            <a:endParaRPr lang="fr-FR" sz="3200" b="1" dirty="0">
              <a:solidFill>
                <a:srgbClr val="FF0000"/>
              </a:solidFill>
            </a:endParaRPr>
          </a:p>
        </p:txBody>
      </p:sp>
    </p:spTree>
    <p:extLst>
      <p:ext uri="{BB962C8B-B14F-4D97-AF65-F5344CB8AC3E}">
        <p14:creationId xmlns:p14="http://schemas.microsoft.com/office/powerpoint/2010/main" val="2998044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200" b="1" dirty="0" smtClean="0">
                <a:solidFill>
                  <a:srgbClr val="C00000"/>
                </a:solidFill>
                <a:latin typeface="Arial" pitchFamily="34" charset="0"/>
                <a:cs typeface="Arial" pitchFamily="34" charset="0"/>
              </a:rPr>
              <a:t>The </a:t>
            </a:r>
            <a:r>
              <a:rPr lang="fr-FR" sz="3200" b="1" dirty="0" err="1" smtClean="0">
                <a:solidFill>
                  <a:srgbClr val="C00000"/>
                </a:solidFill>
                <a:latin typeface="Arial" pitchFamily="34" charset="0"/>
                <a:cs typeface="Arial" pitchFamily="34" charset="0"/>
              </a:rPr>
              <a:t>law</a:t>
            </a:r>
            <a:r>
              <a:rPr lang="fr-FR" sz="3200" b="1" dirty="0" smtClean="0">
                <a:solidFill>
                  <a:srgbClr val="C00000"/>
                </a:solidFill>
                <a:latin typeface="Arial" pitchFamily="34" charset="0"/>
                <a:cs typeface="Arial" pitchFamily="34" charset="0"/>
              </a:rPr>
              <a:t> and </a:t>
            </a:r>
            <a:r>
              <a:rPr lang="fr-FR" sz="3200" b="1" dirty="0" err="1" smtClean="0">
                <a:solidFill>
                  <a:srgbClr val="C00000"/>
                </a:solidFill>
                <a:latin typeface="Arial" pitchFamily="34" charset="0"/>
                <a:cs typeface="Arial" pitchFamily="34" charset="0"/>
              </a:rPr>
              <a:t>economics</a:t>
            </a:r>
            <a:r>
              <a:rPr lang="fr-FR" sz="3200" b="1" dirty="0" smtClean="0">
                <a:solidFill>
                  <a:srgbClr val="C00000"/>
                </a:solidFill>
                <a:latin typeface="Arial" pitchFamily="34" charset="0"/>
                <a:cs typeface="Arial" pitchFamily="34" charset="0"/>
              </a:rPr>
              <a:t> of </a:t>
            </a:r>
            <a:r>
              <a:rPr lang="fr-FR" sz="3200" b="1" dirty="0" err="1">
                <a:solidFill>
                  <a:srgbClr val="C00000"/>
                </a:solidFill>
                <a:latin typeface="Arial" pitchFamily="34" charset="0"/>
                <a:cs typeface="Arial" pitchFamily="34" charset="0"/>
              </a:rPr>
              <a:t>a</a:t>
            </a:r>
            <a:r>
              <a:rPr lang="fr-FR" sz="3200" b="1" dirty="0" err="1" smtClean="0">
                <a:solidFill>
                  <a:srgbClr val="C00000"/>
                </a:solidFill>
                <a:latin typeface="Arial" pitchFamily="34" charset="0"/>
                <a:cs typeface="Arial" pitchFamily="34" charset="0"/>
              </a:rPr>
              <a:t>nticompetitive</a:t>
            </a:r>
            <a:r>
              <a:rPr lang="fr-FR" sz="3200" b="1" dirty="0" smtClean="0">
                <a:solidFill>
                  <a:srgbClr val="C00000"/>
                </a:solidFill>
                <a:latin typeface="Arial" pitchFamily="34" charset="0"/>
                <a:cs typeface="Arial" pitchFamily="34" charset="0"/>
              </a:rPr>
              <a:t>  </a:t>
            </a:r>
            <a:r>
              <a:rPr lang="fr-FR" sz="3200" b="1" dirty="0">
                <a:solidFill>
                  <a:srgbClr val="C00000"/>
                </a:solidFill>
                <a:latin typeface="Arial" pitchFamily="34" charset="0"/>
                <a:cs typeface="Arial" pitchFamily="34" charset="0"/>
              </a:rPr>
              <a:t>h</a:t>
            </a:r>
            <a:r>
              <a:rPr lang="fr-FR" sz="3200" b="1" dirty="0" smtClean="0">
                <a:solidFill>
                  <a:srgbClr val="C00000"/>
                </a:solidFill>
                <a:latin typeface="Arial" pitchFamily="34" charset="0"/>
                <a:cs typeface="Arial" pitchFamily="34" charset="0"/>
              </a:rPr>
              <a:t>orizontal </a:t>
            </a:r>
            <a:r>
              <a:rPr lang="fr-FR" sz="3200" b="1" dirty="0" err="1">
                <a:solidFill>
                  <a:srgbClr val="C00000"/>
                </a:solidFill>
                <a:latin typeface="Arial" pitchFamily="34" charset="0"/>
                <a:cs typeface="Arial" pitchFamily="34" charset="0"/>
              </a:rPr>
              <a:t>a</a:t>
            </a:r>
            <a:r>
              <a:rPr lang="fr-FR" sz="3200" b="1" dirty="0" err="1" smtClean="0">
                <a:solidFill>
                  <a:srgbClr val="C00000"/>
                </a:solidFill>
                <a:latin typeface="Arial" pitchFamily="34" charset="0"/>
                <a:cs typeface="Arial" pitchFamily="34" charset="0"/>
              </a:rPr>
              <a:t>greements</a:t>
            </a:r>
            <a:endParaRPr lang="fr-FR" sz="3200" b="1" dirty="0">
              <a:solidFill>
                <a:srgbClr val="C00000"/>
              </a:solidFill>
              <a:latin typeface="Arial" pitchFamily="34" charset="0"/>
              <a:cs typeface="Arial" pitchFamily="34" charset="0"/>
            </a:endParaRPr>
          </a:p>
        </p:txBody>
      </p:sp>
      <p:sp>
        <p:nvSpPr>
          <p:cNvPr id="4" name="TextBox 3"/>
          <p:cNvSpPr txBox="1"/>
          <p:nvPr/>
        </p:nvSpPr>
        <p:spPr>
          <a:xfrm>
            <a:off x="395536" y="1628800"/>
            <a:ext cx="8424936" cy="5078313"/>
          </a:xfrm>
          <a:prstGeom prst="rect">
            <a:avLst/>
          </a:prstGeom>
          <a:noFill/>
        </p:spPr>
        <p:txBody>
          <a:bodyPr wrap="square" rtlCol="0">
            <a:spAutoFit/>
          </a:bodyPr>
          <a:lstStyle/>
          <a:p>
            <a:pPr marL="342900" indent="-342900" algn="just">
              <a:buAutoNum type="arabicParenR"/>
            </a:pPr>
            <a:r>
              <a:rPr lang="fr-FR" dirty="0" smtClean="0">
                <a:latin typeface="Arial" pitchFamily="34" charset="0"/>
                <a:cs typeface="Arial" pitchFamily="34" charset="0"/>
              </a:rPr>
              <a:t>By </a:t>
            </a:r>
            <a:r>
              <a:rPr lang="fr-FR" dirty="0" err="1" smtClean="0">
                <a:latin typeface="Arial" pitchFamily="34" charset="0"/>
                <a:cs typeface="Arial" pitchFamily="34" charset="0"/>
              </a:rPr>
              <a:t>definition</a:t>
            </a:r>
            <a:r>
              <a:rPr lang="fr-FR" dirty="0" smtClean="0">
                <a:latin typeface="Arial" pitchFamily="34" charset="0"/>
                <a:cs typeface="Arial" pitchFamily="34" charset="0"/>
              </a:rPr>
              <a:t> </a:t>
            </a:r>
            <a:r>
              <a:rPr lang="fr-FR" dirty="0" err="1" smtClean="0">
                <a:latin typeface="Arial" pitchFamily="34" charset="0"/>
                <a:cs typeface="Arial" pitchFamily="34" charset="0"/>
              </a:rPr>
              <a:t>there</a:t>
            </a:r>
            <a:r>
              <a:rPr lang="fr-FR" dirty="0" smtClean="0">
                <a:latin typeface="Arial" pitchFamily="34" charset="0"/>
                <a:cs typeface="Arial" pitchFamily="34" charset="0"/>
              </a:rPr>
              <a:t> </a:t>
            </a:r>
            <a:r>
              <a:rPr lang="fr-FR" dirty="0" err="1" smtClean="0">
                <a:latin typeface="Arial" pitchFamily="34" charset="0"/>
                <a:cs typeface="Arial" pitchFamily="34" charset="0"/>
              </a:rPr>
              <a:t>is</a:t>
            </a:r>
            <a:r>
              <a:rPr lang="fr-FR" dirty="0" smtClean="0">
                <a:latin typeface="Arial" pitchFamily="34" charset="0"/>
                <a:cs typeface="Arial" pitchFamily="34" charset="0"/>
              </a:rPr>
              <a:t> </a:t>
            </a:r>
            <a:r>
              <a:rPr lang="fr-FR" b="1" dirty="0" smtClean="0">
                <a:solidFill>
                  <a:srgbClr val="FF0000"/>
                </a:solidFill>
                <a:latin typeface="Arial" pitchFamily="34" charset="0"/>
                <a:cs typeface="Arial" pitchFamily="34" charset="0"/>
              </a:rPr>
              <a:t>no direct </a:t>
            </a:r>
            <a:r>
              <a:rPr lang="fr-FR" b="1" dirty="0" err="1" smtClean="0">
                <a:solidFill>
                  <a:srgbClr val="FF0000"/>
                </a:solidFill>
                <a:latin typeface="Arial" pitchFamily="34" charset="0"/>
                <a:cs typeface="Arial" pitchFamily="34" charset="0"/>
              </a:rPr>
              <a:t>evidence</a:t>
            </a:r>
            <a:r>
              <a:rPr lang="fr-FR" b="1" dirty="0" smtClean="0">
                <a:solidFill>
                  <a:srgbClr val="FF0000"/>
                </a:solidFill>
                <a:latin typeface="Arial" pitchFamily="34" charset="0"/>
                <a:cs typeface="Arial" pitchFamily="34" charset="0"/>
              </a:rPr>
              <a:t> of a </a:t>
            </a:r>
            <a:r>
              <a:rPr lang="fr-FR" b="1" dirty="0" err="1" smtClean="0">
                <a:solidFill>
                  <a:srgbClr val="FF0000"/>
                </a:solidFill>
                <a:latin typeface="Arial" pitchFamily="34" charset="0"/>
                <a:cs typeface="Arial" pitchFamily="34" charset="0"/>
              </a:rPr>
              <a:t>tacit</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contract</a:t>
            </a:r>
            <a:r>
              <a:rPr lang="fr-FR" b="1" dirty="0" smtClean="0">
                <a:solidFill>
                  <a:srgbClr val="FF0000"/>
                </a:solidFill>
                <a:latin typeface="Arial" pitchFamily="34" charset="0"/>
                <a:cs typeface="Arial" pitchFamily="34" charset="0"/>
              </a:rPr>
              <a:t>) agreement </a:t>
            </a:r>
            <a:r>
              <a:rPr lang="fr-FR" b="1" dirty="0" err="1" smtClean="0">
                <a:solidFill>
                  <a:srgbClr val="FF0000"/>
                </a:solidFill>
                <a:latin typeface="Arial" pitchFamily="34" charset="0"/>
                <a:cs typeface="Arial" pitchFamily="34" charset="0"/>
              </a:rPr>
              <a:t>among</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competitors</a:t>
            </a:r>
            <a:r>
              <a:rPr lang="fr-FR" b="1" dirty="0" smtClean="0">
                <a:solidFill>
                  <a:srgbClr val="FF0000"/>
                </a:solidFill>
                <a:latin typeface="Arial" pitchFamily="34" charset="0"/>
                <a:cs typeface="Arial" pitchFamily="34" charset="0"/>
              </a:rPr>
              <a:t>. In </a:t>
            </a:r>
            <a:r>
              <a:rPr lang="fr-FR" b="1" dirty="0" err="1" smtClean="0">
                <a:solidFill>
                  <a:srgbClr val="FF0000"/>
                </a:solidFill>
                <a:latin typeface="Arial" pitchFamily="34" charset="0"/>
                <a:cs typeface="Arial" pitchFamily="34" charset="0"/>
              </a:rPr>
              <a:t>most</a:t>
            </a:r>
            <a:r>
              <a:rPr lang="fr-FR" b="1" dirty="0" smtClean="0">
                <a:solidFill>
                  <a:srgbClr val="FF0000"/>
                </a:solidFill>
                <a:latin typeface="Arial" pitchFamily="34" charset="0"/>
                <a:cs typeface="Arial" pitchFamily="34" charset="0"/>
              </a:rPr>
              <a:t> cases </a:t>
            </a:r>
            <a:r>
              <a:rPr lang="fr-FR" b="1" dirty="0" err="1" smtClean="0">
                <a:solidFill>
                  <a:srgbClr val="FF0000"/>
                </a:solidFill>
                <a:latin typeface="Arial" pitchFamily="34" charset="0"/>
                <a:cs typeface="Arial" pitchFamily="34" charset="0"/>
              </a:rPr>
              <a:t>there</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will</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be</a:t>
            </a:r>
            <a:r>
              <a:rPr lang="fr-FR" b="1" dirty="0" smtClean="0">
                <a:solidFill>
                  <a:srgbClr val="FF0000"/>
                </a:solidFill>
                <a:latin typeface="Arial" pitchFamily="34" charset="0"/>
                <a:cs typeface="Arial" pitchFamily="34" charset="0"/>
              </a:rPr>
              <a:t> no direct </a:t>
            </a:r>
            <a:r>
              <a:rPr lang="fr-FR" b="1" dirty="0" err="1" smtClean="0">
                <a:solidFill>
                  <a:srgbClr val="FF0000"/>
                </a:solidFill>
                <a:latin typeface="Arial" pitchFamily="34" charset="0"/>
                <a:cs typeface="Arial" pitchFamily="34" charset="0"/>
              </a:rPr>
              <a:t>evidence</a:t>
            </a:r>
            <a:r>
              <a:rPr lang="fr-FR" b="1" dirty="0" smtClean="0">
                <a:solidFill>
                  <a:srgbClr val="FF0000"/>
                </a:solidFill>
                <a:latin typeface="Arial" pitchFamily="34" charset="0"/>
                <a:cs typeface="Arial" pitchFamily="34" charset="0"/>
              </a:rPr>
              <a:t> of an explicit </a:t>
            </a:r>
            <a:r>
              <a:rPr lang="fr-FR" b="1" dirty="0" err="1" smtClean="0">
                <a:solidFill>
                  <a:srgbClr val="FF0000"/>
                </a:solidFill>
                <a:latin typeface="Arial" pitchFamily="34" charset="0"/>
                <a:cs typeface="Arial" pitchFamily="34" charset="0"/>
              </a:rPr>
              <a:t>anticompetitive</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contract</a:t>
            </a:r>
            <a:r>
              <a:rPr lang="fr-FR" b="1" dirty="0" smtClean="0">
                <a:solidFill>
                  <a:srgbClr val="FF0000"/>
                </a:solidFill>
                <a:latin typeface="Arial" pitchFamily="34" charset="0"/>
                <a:cs typeface="Arial" pitchFamily="34" charset="0"/>
              </a:rPr>
              <a:t>) agreement</a:t>
            </a:r>
            <a:r>
              <a:rPr lang="fr-FR" dirty="0" smtClean="0">
                <a:latin typeface="Arial" pitchFamily="34" charset="0"/>
                <a:cs typeface="Arial" pitchFamily="34" charset="0"/>
              </a:rPr>
              <a:t> </a:t>
            </a:r>
            <a:r>
              <a:rPr lang="fr-FR" dirty="0" err="1" smtClean="0">
                <a:latin typeface="Arial" pitchFamily="34" charset="0"/>
                <a:cs typeface="Arial" pitchFamily="34" charset="0"/>
              </a:rPr>
              <a:t>because</a:t>
            </a:r>
            <a:r>
              <a:rPr lang="fr-FR" dirty="0" smtClean="0">
                <a:latin typeface="Arial" pitchFamily="34" charset="0"/>
                <a:cs typeface="Arial" pitchFamily="34" charset="0"/>
              </a:rPr>
              <a:t> </a:t>
            </a:r>
            <a:r>
              <a:rPr lang="fr-FR" dirty="0" err="1" smtClean="0">
                <a:latin typeface="Arial" pitchFamily="34" charset="0"/>
                <a:cs typeface="Arial" pitchFamily="34" charset="0"/>
              </a:rPr>
              <a:t>firms</a:t>
            </a:r>
            <a:r>
              <a:rPr lang="fr-FR" dirty="0" smtClean="0">
                <a:latin typeface="Arial" pitchFamily="34" charset="0"/>
                <a:cs typeface="Arial" pitchFamily="34" charset="0"/>
              </a:rPr>
              <a:t> party to an agreement know </a:t>
            </a:r>
            <a:r>
              <a:rPr lang="fr-FR" dirty="0" err="1" smtClean="0">
                <a:latin typeface="Arial" pitchFamily="34" charset="0"/>
                <a:cs typeface="Arial" pitchFamily="34" charset="0"/>
              </a:rPr>
              <a:t>that</a:t>
            </a:r>
            <a:r>
              <a:rPr lang="fr-FR" dirty="0" smtClean="0">
                <a:latin typeface="Arial" pitchFamily="34" charset="0"/>
                <a:cs typeface="Arial" pitchFamily="34" charset="0"/>
              </a:rPr>
              <a:t> </a:t>
            </a:r>
            <a:r>
              <a:rPr lang="fr-FR" dirty="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a:t>
            </a:r>
            <a:r>
              <a:rPr lang="fr-FR" dirty="0" err="1" smtClean="0">
                <a:latin typeface="Arial" pitchFamily="34" charset="0"/>
                <a:cs typeface="Arial" pitchFamily="34" charset="0"/>
              </a:rPr>
              <a:t>agreements</a:t>
            </a:r>
            <a:r>
              <a:rPr lang="fr-FR" dirty="0" smtClean="0">
                <a:latin typeface="Arial" pitchFamily="34" charset="0"/>
                <a:cs typeface="Arial" pitchFamily="34" charset="0"/>
              </a:rPr>
              <a:t> are </a:t>
            </a:r>
            <a:r>
              <a:rPr lang="fr-FR" dirty="0" err="1" smtClean="0">
                <a:latin typeface="Arial" pitchFamily="34" charset="0"/>
                <a:cs typeface="Arial" pitchFamily="34" charset="0"/>
              </a:rPr>
              <a:t>prohibited</a:t>
            </a:r>
            <a:r>
              <a:rPr lang="fr-FR" dirty="0" smtClean="0">
                <a:latin typeface="Arial" pitchFamily="34" charset="0"/>
                <a:cs typeface="Arial" pitchFamily="34" charset="0"/>
              </a:rPr>
              <a:t> and </a:t>
            </a:r>
            <a:r>
              <a:rPr lang="fr-FR" dirty="0" err="1" smtClean="0">
                <a:latin typeface="Arial" pitchFamily="34" charset="0"/>
                <a:cs typeface="Arial" pitchFamily="34" charset="0"/>
              </a:rPr>
              <a:t>they</a:t>
            </a:r>
            <a:r>
              <a:rPr lang="fr-FR" dirty="0" smtClean="0">
                <a:latin typeface="Arial" pitchFamily="34" charset="0"/>
                <a:cs typeface="Arial" pitchFamily="34" charset="0"/>
              </a:rPr>
              <a:t> are </a:t>
            </a:r>
            <a:r>
              <a:rPr lang="fr-FR" dirty="0" err="1" smtClean="0">
                <a:latin typeface="Arial" pitchFamily="34" charset="0"/>
                <a:cs typeface="Arial" pitchFamily="34" charset="0"/>
              </a:rPr>
              <a:t>careful</a:t>
            </a:r>
            <a:r>
              <a:rPr lang="fr-FR" dirty="0" smtClean="0">
                <a:latin typeface="Arial" pitchFamily="34" charset="0"/>
                <a:cs typeface="Arial" pitchFamily="34" charset="0"/>
              </a:rPr>
              <a:t> not to </a:t>
            </a:r>
            <a:r>
              <a:rPr lang="fr-FR" dirty="0" err="1" smtClean="0">
                <a:latin typeface="Arial" pitchFamily="34" charset="0"/>
                <a:cs typeface="Arial" pitchFamily="34" charset="0"/>
              </a:rPr>
              <a:t>leave</a:t>
            </a:r>
            <a:r>
              <a:rPr lang="fr-FR" dirty="0" smtClean="0">
                <a:latin typeface="Arial" pitchFamily="34" charset="0"/>
                <a:cs typeface="Arial" pitchFamily="34" charset="0"/>
              </a:rPr>
              <a:t> </a:t>
            </a:r>
            <a:r>
              <a:rPr lang="fr-FR" dirty="0" err="1" smtClean="0">
                <a:latin typeface="Arial" pitchFamily="34" charset="0"/>
                <a:cs typeface="Arial" pitchFamily="34" charset="0"/>
              </a:rPr>
              <a:t>evidence</a:t>
            </a:r>
            <a:r>
              <a:rPr lang="fr-FR" dirty="0" smtClean="0">
                <a:latin typeface="Arial" pitchFamily="34" charset="0"/>
                <a:cs typeface="Arial" pitchFamily="34" charset="0"/>
              </a:rPr>
              <a:t>. </a:t>
            </a:r>
            <a:r>
              <a:rPr lang="fr-FR" dirty="0" err="1" smtClean="0">
                <a:latin typeface="Arial" pitchFamily="34" charset="0"/>
                <a:cs typeface="Arial" pitchFamily="34" charset="0"/>
              </a:rPr>
              <a:t>Yet</a:t>
            </a:r>
            <a:r>
              <a:rPr lang="fr-FR" dirty="0" smtClean="0">
                <a:latin typeface="Arial" pitchFamily="34" charset="0"/>
                <a:cs typeface="Arial" pitchFamily="34" charset="0"/>
              </a:rPr>
              <a:t> the </a:t>
            </a:r>
            <a:r>
              <a:rPr lang="fr-FR" dirty="0" err="1" smtClean="0">
                <a:latin typeface="Arial" pitchFamily="34" charset="0"/>
                <a:cs typeface="Arial" pitchFamily="34" charset="0"/>
              </a:rPr>
              <a:t>competition</a:t>
            </a:r>
            <a:r>
              <a:rPr lang="fr-FR" dirty="0" smtClean="0">
                <a:latin typeface="Arial" pitchFamily="34" charset="0"/>
                <a:cs typeface="Arial" pitchFamily="34" charset="0"/>
              </a:rPr>
              <a:t> </a:t>
            </a:r>
            <a:r>
              <a:rPr lang="fr-FR" dirty="0" err="1" smtClean="0">
                <a:latin typeface="Arial" pitchFamily="34" charset="0"/>
                <a:cs typeface="Arial" pitchFamily="34" charset="0"/>
              </a:rPr>
              <a:t>authority</a:t>
            </a:r>
            <a:r>
              <a:rPr lang="fr-FR" dirty="0" smtClean="0">
                <a:latin typeface="Arial" pitchFamily="34" charset="0"/>
                <a:cs typeface="Arial" pitchFamily="34" charset="0"/>
              </a:rPr>
              <a:t> </a:t>
            </a:r>
            <a:r>
              <a:rPr lang="fr-FR" dirty="0" err="1" smtClean="0">
                <a:latin typeface="Arial" pitchFamily="34" charset="0"/>
                <a:cs typeface="Arial" pitchFamily="34" charset="0"/>
              </a:rPr>
              <a:t>needs</a:t>
            </a:r>
            <a:r>
              <a:rPr lang="fr-FR" dirty="0" smtClean="0">
                <a:latin typeface="Arial" pitchFamily="34" charset="0"/>
                <a:cs typeface="Arial" pitchFamily="34" charset="0"/>
              </a:rPr>
              <a:t> to </a:t>
            </a:r>
            <a:r>
              <a:rPr lang="fr-FR" dirty="0" err="1" smtClean="0">
                <a:latin typeface="Arial" pitchFamily="34" charset="0"/>
                <a:cs typeface="Arial" pitchFamily="34" charset="0"/>
              </a:rPr>
              <a:t>distinguish</a:t>
            </a:r>
            <a:r>
              <a:rPr lang="fr-FR" dirty="0" smtClean="0">
                <a:latin typeface="Arial" pitchFamily="34" charset="0"/>
                <a:cs typeface="Arial" pitchFamily="34" charset="0"/>
              </a:rPr>
              <a:t> </a:t>
            </a:r>
            <a:r>
              <a:rPr lang="fr-FR" dirty="0" err="1" smtClean="0">
                <a:latin typeface="Arial" pitchFamily="34" charset="0"/>
                <a:cs typeface="Arial" pitchFamily="34" charset="0"/>
              </a:rPr>
              <a:t>parallel</a:t>
            </a:r>
            <a:r>
              <a:rPr lang="fr-FR" dirty="0" smtClean="0">
                <a:latin typeface="Arial" pitchFamily="34" charset="0"/>
                <a:cs typeface="Arial" pitchFamily="34" charset="0"/>
              </a:rPr>
              <a:t> </a:t>
            </a:r>
            <a:r>
              <a:rPr lang="fr-FR" dirty="0" err="1" smtClean="0">
                <a:latin typeface="Arial" pitchFamily="34" charset="0"/>
                <a:cs typeface="Arial" pitchFamily="34" charset="0"/>
              </a:rPr>
              <a:t>behaviour</a:t>
            </a:r>
            <a:r>
              <a:rPr lang="fr-FR" dirty="0" smtClean="0">
                <a:latin typeface="Arial" pitchFamily="34" charset="0"/>
                <a:cs typeface="Arial" pitchFamily="34" charset="0"/>
              </a:rPr>
              <a:t> ( not a violation of the </a:t>
            </a:r>
            <a:r>
              <a:rPr lang="fr-FR" dirty="0" err="1" smtClean="0">
                <a:latin typeface="Arial" pitchFamily="34" charset="0"/>
                <a:cs typeface="Arial" pitchFamily="34" charset="0"/>
              </a:rPr>
              <a:t>law</a:t>
            </a:r>
            <a:r>
              <a:rPr lang="fr-FR" dirty="0" smtClean="0">
                <a:latin typeface="Arial" pitchFamily="34" charset="0"/>
                <a:cs typeface="Arial" pitchFamily="34" charset="0"/>
              </a:rPr>
              <a:t>) </a:t>
            </a:r>
            <a:r>
              <a:rPr lang="fr-FR" dirty="0" err="1" smtClean="0">
                <a:latin typeface="Arial" pitchFamily="34" charset="0"/>
                <a:cs typeface="Arial" pitchFamily="34" charset="0"/>
              </a:rPr>
              <a:t>from</a:t>
            </a:r>
            <a:r>
              <a:rPr lang="fr-FR" dirty="0" smtClean="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 </a:t>
            </a:r>
            <a:r>
              <a:rPr lang="fr-FR" dirty="0" err="1" smtClean="0">
                <a:latin typeface="Arial" pitchFamily="34" charset="0"/>
                <a:cs typeface="Arial" pitchFamily="34" charset="0"/>
              </a:rPr>
              <a:t>agreements</a:t>
            </a:r>
            <a:r>
              <a:rPr lang="fr-FR" dirty="0" smtClean="0">
                <a:latin typeface="Arial" pitchFamily="34" charset="0"/>
                <a:cs typeface="Arial" pitchFamily="34" charset="0"/>
              </a:rPr>
              <a:t> ( a violation)</a:t>
            </a:r>
          </a:p>
          <a:p>
            <a:pPr marL="342900" indent="-342900" algn="just">
              <a:buAutoNum type="arabicParenR"/>
            </a:pPr>
            <a:endParaRPr lang="fr-FR" dirty="0">
              <a:latin typeface="Arial" pitchFamily="34" charset="0"/>
              <a:cs typeface="Arial" pitchFamily="34" charset="0"/>
            </a:endParaRPr>
          </a:p>
          <a:p>
            <a:pPr marL="342900" indent="-342900" algn="just">
              <a:buAutoNum type="arabicParenR"/>
            </a:pPr>
            <a:r>
              <a:rPr lang="fr-FR" dirty="0" err="1" smtClean="0">
                <a:latin typeface="Arial" pitchFamily="34" charset="0"/>
                <a:cs typeface="Arial" pitchFamily="34" charset="0"/>
              </a:rPr>
              <a:t>Furthermore</a:t>
            </a:r>
            <a:r>
              <a:rPr lang="fr-FR" dirty="0" smtClean="0">
                <a:latin typeface="Arial" pitchFamily="34" charset="0"/>
                <a:cs typeface="Arial" pitchFamily="34" charset="0"/>
              </a:rPr>
              <a:t>, if a type of horizontal agreement </a:t>
            </a:r>
            <a:r>
              <a:rPr lang="fr-FR" dirty="0" err="1" smtClean="0">
                <a:latin typeface="Arial" pitchFamily="34" charset="0"/>
                <a:cs typeface="Arial" pitchFamily="34" charset="0"/>
              </a:rPr>
              <a:t>is</a:t>
            </a:r>
            <a:r>
              <a:rPr lang="fr-FR" dirty="0" smtClean="0">
                <a:latin typeface="Arial" pitchFamily="34" charset="0"/>
                <a:cs typeface="Arial" pitchFamily="34" charset="0"/>
              </a:rPr>
              <a:t> not </a:t>
            </a:r>
            <a:r>
              <a:rPr lang="fr-FR" dirty="0" err="1" smtClean="0">
                <a:latin typeface="Arial" pitchFamily="34" charset="0"/>
                <a:cs typeface="Arial" pitchFamily="34" charset="0"/>
              </a:rPr>
              <a:t>prohibited</a:t>
            </a:r>
            <a:r>
              <a:rPr lang="fr-FR" dirty="0" smtClean="0">
                <a:latin typeface="Arial" pitchFamily="34" charset="0"/>
                <a:cs typeface="Arial" pitchFamily="34" charset="0"/>
              </a:rPr>
              <a:t> per se by the </a:t>
            </a:r>
            <a:r>
              <a:rPr lang="fr-FR" dirty="0" err="1" smtClean="0">
                <a:latin typeface="Arial" pitchFamily="34" charset="0"/>
                <a:cs typeface="Arial" pitchFamily="34" charset="0"/>
              </a:rPr>
              <a:t>competition</a:t>
            </a:r>
            <a:r>
              <a:rPr lang="fr-FR" dirty="0" smtClean="0">
                <a:latin typeface="Arial" pitchFamily="34" charset="0"/>
                <a:cs typeface="Arial" pitchFamily="34" charset="0"/>
              </a:rPr>
              <a:t> </a:t>
            </a:r>
            <a:r>
              <a:rPr lang="fr-FR" dirty="0" err="1" smtClean="0">
                <a:latin typeface="Arial" pitchFamily="34" charset="0"/>
                <a:cs typeface="Arial" pitchFamily="34" charset="0"/>
              </a:rPr>
              <a:t>law</a:t>
            </a:r>
            <a:r>
              <a:rPr lang="fr-FR" b="1" dirty="0" smtClean="0">
                <a:latin typeface="Arial" pitchFamily="34" charset="0"/>
                <a:cs typeface="Arial" pitchFamily="34" charset="0"/>
              </a:rPr>
              <a:t>, </a:t>
            </a:r>
            <a:r>
              <a:rPr lang="fr-FR" b="1" dirty="0" smtClean="0">
                <a:solidFill>
                  <a:srgbClr val="FF0000"/>
                </a:solidFill>
                <a:latin typeface="Arial" pitchFamily="34" charset="0"/>
                <a:cs typeface="Arial" pitchFamily="34" charset="0"/>
              </a:rPr>
              <a:t>how to </a:t>
            </a:r>
            <a:r>
              <a:rPr lang="fr-FR" b="1" dirty="0" err="1" smtClean="0">
                <a:solidFill>
                  <a:srgbClr val="FF0000"/>
                </a:solidFill>
                <a:latin typeface="Arial" pitchFamily="34" charset="0"/>
                <a:cs typeface="Arial" pitchFamily="34" charset="0"/>
              </a:rPr>
              <a:t>assess</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whether</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it</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is</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anticompetitive</a:t>
            </a:r>
            <a:r>
              <a:rPr lang="fr-FR" b="1" dirty="0" smtClean="0">
                <a:solidFill>
                  <a:srgbClr val="FF0000"/>
                </a:solidFill>
                <a:latin typeface="Arial" pitchFamily="34" charset="0"/>
                <a:cs typeface="Arial" pitchFamily="34" charset="0"/>
              </a:rPr>
              <a:t> or not ?</a:t>
            </a:r>
          </a:p>
          <a:p>
            <a:pPr marL="342900" indent="-342900" algn="just">
              <a:buAutoNum type="arabicParenR"/>
            </a:pPr>
            <a:endParaRPr lang="fr-FR" dirty="0">
              <a:latin typeface="Arial" pitchFamily="34" charset="0"/>
              <a:cs typeface="Arial" pitchFamily="34" charset="0"/>
            </a:endParaRPr>
          </a:p>
          <a:p>
            <a:pPr marL="800100" lvl="1" indent="-342900" algn="just">
              <a:buAutoNum type="arabicParenR"/>
            </a:pPr>
            <a:r>
              <a:rPr lang="fr-FR" dirty="0" err="1" smtClean="0">
                <a:latin typeface="Arial" pitchFamily="34" charset="0"/>
                <a:cs typeface="Arial" pitchFamily="34" charset="0"/>
              </a:rPr>
              <a:t>Examples</a:t>
            </a:r>
            <a:r>
              <a:rPr lang="fr-FR" dirty="0" smtClean="0">
                <a:latin typeface="Arial" pitchFamily="34" charset="0"/>
                <a:cs typeface="Arial" pitchFamily="34" charset="0"/>
              </a:rPr>
              <a:t>: </a:t>
            </a:r>
            <a:r>
              <a:rPr lang="fr-FR" b="1" dirty="0" smtClean="0">
                <a:solidFill>
                  <a:srgbClr val="FF0000"/>
                </a:solidFill>
                <a:latin typeface="Arial" pitchFamily="34" charset="0"/>
                <a:cs typeface="Arial" pitchFamily="34" charset="0"/>
              </a:rPr>
              <a:t>certain exchanges of information are </a:t>
            </a:r>
            <a:r>
              <a:rPr lang="fr-FR" b="1" dirty="0" err="1" smtClean="0">
                <a:solidFill>
                  <a:srgbClr val="FF0000"/>
                </a:solidFill>
                <a:latin typeface="Arial" pitchFamily="34" charset="0"/>
                <a:cs typeface="Arial" pitchFamily="34" charset="0"/>
              </a:rPr>
              <a:t>anticompetitive</a:t>
            </a:r>
            <a:r>
              <a:rPr lang="fr-FR" b="1" dirty="0" smtClean="0">
                <a:solidFill>
                  <a:srgbClr val="FF0000"/>
                </a:solidFill>
                <a:latin typeface="Arial" pitchFamily="34" charset="0"/>
                <a:cs typeface="Arial" pitchFamily="34" charset="0"/>
              </a:rPr>
              <a:t> , </a:t>
            </a:r>
            <a:r>
              <a:rPr lang="fr-FR" b="1" dirty="0" err="1" smtClean="0">
                <a:solidFill>
                  <a:srgbClr val="FF0000"/>
                </a:solidFill>
                <a:latin typeface="Arial" pitchFamily="34" charset="0"/>
                <a:cs typeface="Arial" pitchFamily="34" charset="0"/>
              </a:rPr>
              <a:t>others</a:t>
            </a:r>
            <a:r>
              <a:rPr lang="fr-FR" b="1" dirty="0" smtClean="0">
                <a:solidFill>
                  <a:srgbClr val="FF0000"/>
                </a:solidFill>
                <a:latin typeface="Arial" pitchFamily="34" charset="0"/>
                <a:cs typeface="Arial" pitchFamily="34" charset="0"/>
              </a:rPr>
              <a:t> are pro-</a:t>
            </a:r>
            <a:r>
              <a:rPr lang="fr-FR" b="1" dirty="0" err="1" smtClean="0">
                <a:solidFill>
                  <a:srgbClr val="FF0000"/>
                </a:solidFill>
                <a:latin typeface="Arial" pitchFamily="34" charset="0"/>
                <a:cs typeface="Arial" pitchFamily="34" charset="0"/>
              </a:rPr>
              <a:t>efficiency</a:t>
            </a:r>
            <a:endParaRPr lang="fr-FR" b="1" dirty="0" smtClean="0">
              <a:solidFill>
                <a:srgbClr val="FF0000"/>
              </a:solidFill>
              <a:latin typeface="Arial" pitchFamily="34" charset="0"/>
              <a:cs typeface="Arial" pitchFamily="34" charset="0"/>
            </a:endParaRPr>
          </a:p>
          <a:p>
            <a:pPr marL="800100" lvl="1" indent="-342900" algn="just">
              <a:buAutoNum type="arabicParenR"/>
            </a:pPr>
            <a:r>
              <a:rPr lang="fr-FR" dirty="0" err="1" smtClean="0">
                <a:latin typeface="Arial" pitchFamily="34" charset="0"/>
                <a:cs typeface="Arial" pitchFamily="34" charset="0"/>
              </a:rPr>
              <a:t>Example</a:t>
            </a:r>
            <a:r>
              <a:rPr lang="fr-FR" dirty="0" smtClean="0">
                <a:latin typeface="Arial" pitchFamily="34" charset="0"/>
                <a:cs typeface="Arial" pitchFamily="34" charset="0"/>
              </a:rPr>
              <a:t>: </a:t>
            </a:r>
            <a:r>
              <a:rPr lang="fr-FR" b="1" dirty="0" smtClean="0">
                <a:solidFill>
                  <a:srgbClr val="FF0000"/>
                </a:solidFill>
                <a:latin typeface="Arial" pitchFamily="34" charset="0"/>
                <a:cs typeface="Arial" pitchFamily="34" charset="0"/>
              </a:rPr>
              <a:t>a </a:t>
            </a:r>
            <a:r>
              <a:rPr lang="fr-FR" b="1" dirty="0" err="1" smtClean="0">
                <a:solidFill>
                  <a:srgbClr val="FF0000"/>
                </a:solidFill>
                <a:latin typeface="Arial" pitchFamily="34" charset="0"/>
                <a:cs typeface="Arial" pitchFamily="34" charset="0"/>
              </a:rPr>
              <a:t>cooperation</a:t>
            </a:r>
            <a:r>
              <a:rPr lang="fr-FR" b="1" dirty="0" smtClean="0">
                <a:solidFill>
                  <a:srgbClr val="FF0000"/>
                </a:solidFill>
                <a:latin typeface="Arial" pitchFamily="34" charset="0"/>
                <a:cs typeface="Arial" pitchFamily="34" charset="0"/>
              </a:rPr>
              <a:t> agreement on </a:t>
            </a:r>
            <a:r>
              <a:rPr lang="fr-FR" b="1" dirty="0" err="1" smtClean="0">
                <a:solidFill>
                  <a:srgbClr val="FF0000"/>
                </a:solidFill>
                <a:latin typeface="Arial" pitchFamily="34" charset="0"/>
                <a:cs typeface="Arial" pitchFamily="34" charset="0"/>
              </a:rPr>
              <a:t>research</a:t>
            </a:r>
            <a:r>
              <a:rPr lang="fr-FR" b="1" dirty="0" smtClean="0">
                <a:solidFill>
                  <a:srgbClr val="FF0000"/>
                </a:solidFill>
                <a:latin typeface="Arial" pitchFamily="34" charset="0"/>
                <a:cs typeface="Arial" pitchFamily="34" charset="0"/>
              </a:rPr>
              <a:t> and </a:t>
            </a:r>
            <a:r>
              <a:rPr lang="fr-FR" b="1" dirty="0" err="1" smtClean="0">
                <a:solidFill>
                  <a:srgbClr val="FF0000"/>
                </a:solidFill>
                <a:latin typeface="Arial" pitchFamily="34" charset="0"/>
                <a:cs typeface="Arial" pitchFamily="34" charset="0"/>
              </a:rPr>
              <a:t>development</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may</a:t>
            </a:r>
            <a:r>
              <a:rPr lang="fr-FR" b="1" dirty="0" smtClean="0">
                <a:solidFill>
                  <a:srgbClr val="FF0000"/>
                </a:solidFill>
                <a:latin typeface="Arial" pitchFamily="34" charset="0"/>
                <a:cs typeface="Arial" pitchFamily="34" charset="0"/>
              </a:rPr>
              <a:t> or </a:t>
            </a:r>
            <a:r>
              <a:rPr lang="fr-FR" b="1" dirty="0" err="1" smtClean="0">
                <a:solidFill>
                  <a:srgbClr val="FF0000"/>
                </a:solidFill>
                <a:latin typeface="Arial" pitchFamily="34" charset="0"/>
                <a:cs typeface="Arial" pitchFamily="34" charset="0"/>
              </a:rPr>
              <a:t>may</a:t>
            </a:r>
            <a:r>
              <a:rPr lang="fr-FR" b="1" dirty="0" smtClean="0">
                <a:solidFill>
                  <a:srgbClr val="FF0000"/>
                </a:solidFill>
                <a:latin typeface="Arial" pitchFamily="34" charset="0"/>
                <a:cs typeface="Arial" pitchFamily="34" charset="0"/>
              </a:rPr>
              <a:t> not </a:t>
            </a:r>
            <a:r>
              <a:rPr lang="fr-FR" b="1" dirty="0" err="1" smtClean="0">
                <a:solidFill>
                  <a:srgbClr val="FF0000"/>
                </a:solidFill>
                <a:latin typeface="Arial" pitchFamily="34" charset="0"/>
                <a:cs typeface="Arial" pitchFamily="34" charset="0"/>
              </a:rPr>
              <a:t>be</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anticompetitive</a:t>
            </a:r>
            <a:r>
              <a:rPr lang="fr-FR" b="1" dirty="0" smtClean="0">
                <a:solidFill>
                  <a:srgbClr val="FF0000"/>
                </a:solidFill>
                <a:latin typeface="Arial" pitchFamily="34" charset="0"/>
                <a:cs typeface="Arial" pitchFamily="34" charset="0"/>
              </a:rPr>
              <a:t> </a:t>
            </a:r>
          </a:p>
          <a:p>
            <a:endParaRPr lang="fr-FR" dirty="0">
              <a:latin typeface="Arial" pitchFamily="34" charset="0"/>
              <a:cs typeface="Arial" pitchFamily="34" charset="0"/>
            </a:endParaRPr>
          </a:p>
          <a:p>
            <a:r>
              <a:rPr lang="fr-FR" b="1" dirty="0" err="1">
                <a:solidFill>
                  <a:srgbClr val="FF0000"/>
                </a:solidFill>
                <a:latin typeface="Arial" pitchFamily="34" charset="0"/>
                <a:cs typeface="Arial" pitchFamily="34" charset="0"/>
              </a:rPr>
              <a:t>E</a:t>
            </a:r>
            <a:r>
              <a:rPr lang="fr-FR" b="1" dirty="0" err="1" smtClean="0">
                <a:solidFill>
                  <a:srgbClr val="FF0000"/>
                </a:solidFill>
                <a:latin typeface="Arial" pitchFamily="34" charset="0"/>
                <a:cs typeface="Arial" pitchFamily="34" charset="0"/>
              </a:rPr>
              <a:t>conomic</a:t>
            </a:r>
            <a:r>
              <a:rPr lang="fr-FR" b="1" dirty="0" smtClean="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a</a:t>
            </a:r>
            <a:r>
              <a:rPr lang="fr-FR" b="1" dirty="0" err="1" smtClean="0">
                <a:solidFill>
                  <a:srgbClr val="FF0000"/>
                </a:solidFill>
                <a:latin typeface="Arial" pitchFamily="34" charset="0"/>
                <a:cs typeface="Arial" pitchFamily="34" charset="0"/>
              </a:rPr>
              <a:t>nalysis</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can</a:t>
            </a:r>
            <a:r>
              <a:rPr lang="fr-FR" b="1" dirty="0" smtClean="0">
                <a:solidFill>
                  <a:srgbClr val="FF0000"/>
                </a:solidFill>
                <a:latin typeface="Arial" pitchFamily="34" charset="0"/>
                <a:cs typeface="Arial" pitchFamily="34" charset="0"/>
              </a:rPr>
              <a:t> help </a:t>
            </a:r>
            <a:r>
              <a:rPr lang="fr-FR" b="1" dirty="0" err="1" smtClean="0">
                <a:solidFill>
                  <a:srgbClr val="FF0000"/>
                </a:solidFill>
                <a:latin typeface="Arial" pitchFamily="34" charset="0"/>
                <a:cs typeface="Arial" pitchFamily="34" charset="0"/>
              </a:rPr>
              <a:t>solve</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these</a:t>
            </a:r>
            <a:r>
              <a:rPr lang="fr-FR" b="1" dirty="0" smtClean="0">
                <a:solidFill>
                  <a:srgbClr val="FF0000"/>
                </a:solidFill>
                <a:latin typeface="Arial" pitchFamily="34" charset="0"/>
                <a:cs typeface="Arial" pitchFamily="34" charset="0"/>
              </a:rPr>
              <a:t> issues </a:t>
            </a:r>
            <a:endParaRPr lang="fr-FR" b="1" dirty="0">
              <a:solidFill>
                <a:srgbClr val="FF0000"/>
              </a:solidFill>
              <a:latin typeface="Arial" pitchFamily="34" charset="0"/>
              <a:cs typeface="Arial" pitchFamily="34" charset="0"/>
            </a:endParaRPr>
          </a:p>
          <a:p>
            <a:r>
              <a:rPr lang="fr-FR" dirty="0" smtClean="0"/>
              <a:t>	</a:t>
            </a:r>
            <a:endParaRPr lang="fr-FR" dirty="0"/>
          </a:p>
        </p:txBody>
      </p:sp>
      <p:sp>
        <p:nvSpPr>
          <p:cNvPr id="3" name="Slide Number Placeholder 2"/>
          <p:cNvSpPr>
            <a:spLocks noGrp="1"/>
          </p:cNvSpPr>
          <p:nvPr>
            <p:ph type="sldNum" sz="quarter" idx="12"/>
          </p:nvPr>
        </p:nvSpPr>
        <p:spPr/>
        <p:txBody>
          <a:bodyPr/>
          <a:lstStyle/>
          <a:p>
            <a:fld id="{86E64AF1-B2DA-4863-ADC3-8EDCD797695C}" type="slidenum">
              <a:rPr lang="fr-FR" smtClean="0"/>
              <a:t>18</a:t>
            </a:fld>
            <a:endParaRPr lang="fr-FR"/>
          </a:p>
        </p:txBody>
      </p:sp>
    </p:spTree>
    <p:extLst>
      <p:ext uri="{BB962C8B-B14F-4D97-AF65-F5344CB8AC3E}">
        <p14:creationId xmlns:p14="http://schemas.microsoft.com/office/powerpoint/2010/main" val="14207947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7864F3A-5E28-475B-8C49-410651D606CD}" type="slidenum">
              <a:rPr lang="fr-FR" smtClean="0"/>
              <a:pPr eaLnBrk="1" hangingPunct="1"/>
              <a:t>19</a:t>
            </a:fld>
            <a:endParaRPr lang="fr-FR" smtClean="0"/>
          </a:p>
        </p:txBody>
      </p:sp>
      <p:sp>
        <p:nvSpPr>
          <p:cNvPr id="54275" name="Rectangle 2"/>
          <p:cNvSpPr>
            <a:spLocks noGrp="1" noChangeArrowheads="1"/>
          </p:cNvSpPr>
          <p:nvPr>
            <p:ph type="title"/>
          </p:nvPr>
        </p:nvSpPr>
        <p:spPr>
          <a:xfrm>
            <a:off x="-251520" y="413792"/>
            <a:ext cx="9144000" cy="1143000"/>
          </a:xfrm>
        </p:spPr>
        <p:txBody>
          <a:bodyPr>
            <a:noAutofit/>
          </a:bodyPr>
          <a:lstStyle/>
          <a:p>
            <a:r>
              <a:rPr lang="en-US" sz="3200" b="1" dirty="0" smtClean="0">
                <a:solidFill>
                  <a:srgbClr val="C00000"/>
                </a:solidFill>
                <a:latin typeface="Arial" pitchFamily="34" charset="0"/>
                <a:cs typeface="Arial" pitchFamily="34" charset="0"/>
              </a:rPr>
              <a:t>Indirect evidence to establish </a:t>
            </a:r>
            <a:br>
              <a:rPr lang="en-US" sz="3200" b="1" dirty="0" smtClean="0">
                <a:solidFill>
                  <a:srgbClr val="C00000"/>
                </a:solidFill>
                <a:latin typeface="Arial" pitchFamily="34" charset="0"/>
                <a:cs typeface="Arial" pitchFamily="34" charset="0"/>
              </a:rPr>
            </a:br>
            <a:r>
              <a:rPr lang="en-US" sz="3200" b="1" dirty="0" smtClean="0">
                <a:solidFill>
                  <a:srgbClr val="C00000"/>
                </a:solidFill>
                <a:latin typeface="Arial" pitchFamily="34" charset="0"/>
                <a:cs typeface="Arial" pitchFamily="34" charset="0"/>
              </a:rPr>
              <a:t>the existence of an agreement</a:t>
            </a:r>
            <a:br>
              <a:rPr lang="en-US" sz="3200" b="1" dirty="0" smtClean="0">
                <a:solidFill>
                  <a:srgbClr val="C00000"/>
                </a:solidFill>
                <a:latin typeface="Arial" pitchFamily="34" charset="0"/>
                <a:cs typeface="Arial" pitchFamily="34" charset="0"/>
              </a:rPr>
            </a:br>
            <a:endParaRPr lang="fr-FR" sz="3200" b="1" dirty="0" smtClean="0">
              <a:solidFill>
                <a:srgbClr val="C00000"/>
              </a:solidFill>
              <a:latin typeface="Arial" pitchFamily="34" charset="0"/>
              <a:cs typeface="Arial" pitchFamily="34" charset="0"/>
            </a:endParaRPr>
          </a:p>
        </p:txBody>
      </p:sp>
      <p:sp>
        <p:nvSpPr>
          <p:cNvPr id="54276" name="Text Box 3"/>
          <p:cNvSpPr txBox="1">
            <a:spLocks noChangeArrowheads="1"/>
          </p:cNvSpPr>
          <p:nvPr/>
        </p:nvSpPr>
        <p:spPr bwMode="auto">
          <a:xfrm>
            <a:off x="303783" y="1700808"/>
            <a:ext cx="858869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dirty="0" smtClean="0">
                <a:latin typeface="Arial" pitchFamily="34" charset="0"/>
                <a:cs typeface="Arial" pitchFamily="34" charset="0"/>
              </a:rPr>
              <a:t>Two types of indirect evidence</a:t>
            </a:r>
            <a:r>
              <a:rPr lang="en-US" b="1" dirty="0" smtClean="0">
                <a:latin typeface="Arial" pitchFamily="34" charset="0"/>
                <a:cs typeface="Arial" pitchFamily="34" charset="0"/>
              </a:rPr>
              <a:t>: </a:t>
            </a:r>
            <a:r>
              <a:rPr lang="en-US" b="1" u="sng" dirty="0" smtClean="0">
                <a:solidFill>
                  <a:srgbClr val="FF0000"/>
                </a:solidFill>
                <a:latin typeface="Arial" pitchFamily="34" charset="0"/>
                <a:cs typeface="Arial" pitchFamily="34" charset="0"/>
              </a:rPr>
              <a:t>communication </a:t>
            </a:r>
            <a:r>
              <a:rPr lang="en-US" b="1" u="sng" dirty="0">
                <a:solidFill>
                  <a:srgbClr val="FF0000"/>
                </a:solidFill>
                <a:latin typeface="Arial" pitchFamily="34" charset="0"/>
                <a:cs typeface="Arial" pitchFamily="34" charset="0"/>
              </a:rPr>
              <a:t>evidence </a:t>
            </a:r>
            <a:r>
              <a:rPr lang="en-US" b="1" dirty="0">
                <a:solidFill>
                  <a:srgbClr val="FF0000"/>
                </a:solidFill>
                <a:latin typeface="Arial" pitchFamily="34" charset="0"/>
                <a:cs typeface="Arial" pitchFamily="34" charset="0"/>
              </a:rPr>
              <a:t>and </a:t>
            </a:r>
            <a:r>
              <a:rPr lang="en-US" b="1" u="sng" dirty="0">
                <a:solidFill>
                  <a:srgbClr val="FF0000"/>
                </a:solidFill>
                <a:latin typeface="Arial" pitchFamily="34" charset="0"/>
                <a:cs typeface="Arial" pitchFamily="34" charset="0"/>
              </a:rPr>
              <a:t>economic </a:t>
            </a:r>
            <a:r>
              <a:rPr lang="en-US" b="1" u="sng" dirty="0" smtClean="0">
                <a:solidFill>
                  <a:srgbClr val="FF0000"/>
                </a:solidFill>
                <a:latin typeface="Arial" pitchFamily="34" charset="0"/>
                <a:cs typeface="Arial" pitchFamily="34" charset="0"/>
              </a:rPr>
              <a:t>evidence</a:t>
            </a:r>
            <a:r>
              <a:rPr lang="en-US" b="1" dirty="0" smtClean="0">
                <a:solidFill>
                  <a:srgbClr val="FF0000"/>
                </a:solidFill>
                <a:latin typeface="Arial" pitchFamily="34" charset="0"/>
                <a:cs typeface="Arial" pitchFamily="34" charset="0"/>
              </a:rPr>
              <a:t>.</a:t>
            </a:r>
            <a:r>
              <a:rPr lang="en-US" b="1" dirty="0" smtClean="0">
                <a:solidFill>
                  <a:srgbClr val="C00000"/>
                </a:solidFill>
                <a:latin typeface="Arial" pitchFamily="34" charset="0"/>
                <a:cs typeface="Arial" pitchFamily="34" charset="0"/>
              </a:rPr>
              <a:t> </a:t>
            </a:r>
            <a:r>
              <a:rPr lang="en-US" b="1" dirty="0" smtClean="0">
                <a:solidFill>
                  <a:srgbClr val="FF0000"/>
                </a:solidFill>
                <a:latin typeface="Arial" pitchFamily="34" charset="0"/>
                <a:cs typeface="Arial" pitchFamily="34" charset="0"/>
              </a:rPr>
              <a:t>Of </a:t>
            </a:r>
            <a:r>
              <a:rPr lang="en-US" b="1" dirty="0">
                <a:solidFill>
                  <a:srgbClr val="FF0000"/>
                </a:solidFill>
                <a:latin typeface="Arial" pitchFamily="34" charset="0"/>
                <a:cs typeface="Arial" pitchFamily="34" charset="0"/>
              </a:rPr>
              <a:t>the two, communication evidence is considered to be the more important</a:t>
            </a:r>
            <a:r>
              <a:rPr lang="en-US" dirty="0">
                <a:latin typeface="Arial" pitchFamily="34" charset="0"/>
                <a:cs typeface="Arial" pitchFamily="34" charset="0"/>
              </a:rPr>
              <a:t>.</a:t>
            </a:r>
          </a:p>
          <a:p>
            <a:pPr algn="just" eaLnBrk="1" hangingPunct="1"/>
            <a:endParaRPr lang="en-US" dirty="0" smtClean="0">
              <a:latin typeface="Arial" pitchFamily="34" charset="0"/>
              <a:cs typeface="Arial" pitchFamily="34" charset="0"/>
            </a:endParaRPr>
          </a:p>
          <a:p>
            <a:pPr algn="just" eaLnBrk="1" hangingPunct="1"/>
            <a:r>
              <a:rPr lang="en-US" dirty="0" smtClean="0">
                <a:latin typeface="Arial" pitchFamily="34" charset="0"/>
                <a:cs typeface="Arial" pitchFamily="34" charset="0"/>
              </a:rPr>
              <a:t>Communication </a:t>
            </a:r>
            <a:r>
              <a:rPr lang="en-US" dirty="0">
                <a:latin typeface="Arial" pitchFamily="34" charset="0"/>
                <a:cs typeface="Arial" pitchFamily="34" charset="0"/>
              </a:rPr>
              <a:t>evidence is evidence that cartel operators met or otherwise communicated, </a:t>
            </a:r>
            <a:r>
              <a:rPr lang="en-US" dirty="0" smtClean="0">
                <a:latin typeface="Arial" pitchFamily="34" charset="0"/>
                <a:cs typeface="Arial" pitchFamily="34" charset="0"/>
              </a:rPr>
              <a:t>but </a:t>
            </a:r>
            <a:r>
              <a:rPr lang="en-US" b="1" dirty="0" smtClean="0">
                <a:solidFill>
                  <a:srgbClr val="FF0000"/>
                </a:solidFill>
                <a:latin typeface="Arial" pitchFamily="34" charset="0"/>
                <a:cs typeface="Arial" pitchFamily="34" charset="0"/>
              </a:rPr>
              <a:t>does </a:t>
            </a:r>
            <a:r>
              <a:rPr lang="en-US" b="1" dirty="0">
                <a:solidFill>
                  <a:srgbClr val="FF0000"/>
                </a:solidFill>
                <a:latin typeface="Arial" pitchFamily="34" charset="0"/>
                <a:cs typeface="Arial" pitchFamily="34" charset="0"/>
              </a:rPr>
              <a:t>not describe the substance of their communications</a:t>
            </a:r>
            <a:r>
              <a:rPr lang="en-US" dirty="0">
                <a:latin typeface="Arial" pitchFamily="34" charset="0"/>
                <a:cs typeface="Arial" pitchFamily="34" charset="0"/>
              </a:rPr>
              <a:t>. It includes, for example, records </a:t>
            </a:r>
            <a:r>
              <a:rPr lang="en-US" dirty="0" smtClean="0">
                <a:latin typeface="Arial" pitchFamily="34" charset="0"/>
                <a:cs typeface="Arial" pitchFamily="34" charset="0"/>
              </a:rPr>
              <a:t>of telephone </a:t>
            </a:r>
            <a:r>
              <a:rPr lang="en-US" dirty="0">
                <a:latin typeface="Arial" pitchFamily="34" charset="0"/>
                <a:cs typeface="Arial" pitchFamily="34" charset="0"/>
              </a:rPr>
              <a:t>conversations among suspected cartel participants, of their travel to a </a:t>
            </a:r>
            <a:r>
              <a:rPr lang="en-US" dirty="0" smtClean="0">
                <a:latin typeface="Arial" pitchFamily="34" charset="0"/>
                <a:cs typeface="Arial" pitchFamily="34" charset="0"/>
              </a:rPr>
              <a:t>common destination </a:t>
            </a:r>
            <a:r>
              <a:rPr lang="en-US" dirty="0">
                <a:latin typeface="Arial" pitchFamily="34" charset="0"/>
                <a:cs typeface="Arial" pitchFamily="34" charset="0"/>
              </a:rPr>
              <a:t>and notes or records of meetings in which they participated. </a:t>
            </a:r>
            <a:endParaRPr lang="en-US" dirty="0" smtClean="0">
              <a:latin typeface="Arial" pitchFamily="34" charset="0"/>
              <a:cs typeface="Arial" pitchFamily="34" charset="0"/>
            </a:endParaRPr>
          </a:p>
          <a:p>
            <a:pPr algn="just" eaLnBrk="1" hangingPunct="1"/>
            <a:endParaRPr lang="en-US" dirty="0">
              <a:latin typeface="Arial" pitchFamily="34" charset="0"/>
              <a:cs typeface="Arial" pitchFamily="34" charset="0"/>
            </a:endParaRPr>
          </a:p>
          <a:p>
            <a:pPr algn="just" eaLnBrk="1" hangingPunct="1"/>
            <a:r>
              <a:rPr lang="en-US" b="1" dirty="0" smtClean="0">
                <a:solidFill>
                  <a:srgbClr val="FF0000"/>
                </a:solidFill>
                <a:latin typeface="Arial" pitchFamily="34" charset="0"/>
                <a:cs typeface="Arial" pitchFamily="34" charset="0"/>
              </a:rPr>
              <a:t>Communication evidence </a:t>
            </a:r>
            <a:r>
              <a:rPr lang="en-US" b="1" dirty="0">
                <a:solidFill>
                  <a:srgbClr val="FF0000"/>
                </a:solidFill>
                <a:latin typeface="Arial" pitchFamily="34" charset="0"/>
                <a:cs typeface="Arial" pitchFamily="34" charset="0"/>
              </a:rPr>
              <a:t>can be highly probative of an agreement. Almost all of the circumstantial </a:t>
            </a:r>
            <a:r>
              <a:rPr lang="en-US" b="1" dirty="0" smtClean="0">
                <a:solidFill>
                  <a:srgbClr val="FF0000"/>
                </a:solidFill>
                <a:latin typeface="Arial" pitchFamily="34" charset="0"/>
                <a:cs typeface="Arial" pitchFamily="34" charset="0"/>
              </a:rPr>
              <a:t>cases described </a:t>
            </a:r>
            <a:r>
              <a:rPr lang="en-US" b="1" dirty="0">
                <a:solidFill>
                  <a:srgbClr val="FF0000"/>
                </a:solidFill>
                <a:latin typeface="Arial" pitchFamily="34" charset="0"/>
                <a:cs typeface="Arial" pitchFamily="34" charset="0"/>
              </a:rPr>
              <a:t>by delegations included communication evidence; in some the evidence </a:t>
            </a:r>
            <a:r>
              <a:rPr lang="en-US" b="1" dirty="0" smtClean="0">
                <a:solidFill>
                  <a:srgbClr val="FF0000"/>
                </a:solidFill>
                <a:latin typeface="Arial" pitchFamily="34" charset="0"/>
                <a:cs typeface="Arial" pitchFamily="34" charset="0"/>
              </a:rPr>
              <a:t>was compelling</a:t>
            </a:r>
            <a:r>
              <a:rPr lang="en-US" dirty="0" smtClean="0">
                <a:latin typeface="Arial" pitchFamily="34" charset="0"/>
                <a:cs typeface="Arial" pitchFamily="34" charset="0"/>
              </a:rPr>
              <a:t>.</a:t>
            </a:r>
          </a:p>
          <a:p>
            <a:pPr algn="just" eaLnBrk="1" hangingPunct="1"/>
            <a:endParaRPr lang="en-US" dirty="0" smtClean="0">
              <a:latin typeface="Arial" pitchFamily="34" charset="0"/>
              <a:cs typeface="Arial" pitchFamily="34" charset="0"/>
            </a:endParaRPr>
          </a:p>
          <a:p>
            <a:pPr algn="just" eaLnBrk="1" hangingPunct="1"/>
            <a:endParaRPr lang="en-US" dirty="0" smtClean="0">
              <a:latin typeface="Arial" pitchFamily="34" charset="0"/>
              <a:cs typeface="Arial" pitchFamily="34" charset="0"/>
            </a:endParaRPr>
          </a:p>
          <a:p>
            <a:pPr algn="just" eaLnBrk="1" hangingPunct="1"/>
            <a:endParaRPr lang="en-US" dirty="0">
              <a:latin typeface="Arial" pitchFamily="34" charset="0"/>
              <a:cs typeface="Arial" pitchFamily="34" charset="0"/>
            </a:endParaRPr>
          </a:p>
          <a:p>
            <a:pPr algn="just" eaLnBrk="1" hangingPunct="1"/>
            <a:r>
              <a:rPr lang="en-US" sz="1400" b="1" dirty="0" smtClean="0">
                <a:latin typeface="Arial" pitchFamily="34" charset="0"/>
                <a:cs typeface="Arial" pitchFamily="34" charset="0"/>
              </a:rPr>
              <a:t>OECD Competition </a:t>
            </a:r>
            <a:r>
              <a:rPr lang="en-US" sz="1400" b="1" dirty="0">
                <a:latin typeface="Arial" pitchFamily="34" charset="0"/>
                <a:cs typeface="Arial" pitchFamily="34" charset="0"/>
              </a:rPr>
              <a:t>Committee Roundtable Prosecuting Cartels without Direct </a:t>
            </a:r>
            <a:r>
              <a:rPr lang="en-US" sz="1400" b="1" dirty="0" smtClean="0">
                <a:latin typeface="Arial" pitchFamily="34" charset="0"/>
                <a:cs typeface="Arial" pitchFamily="34" charset="0"/>
              </a:rPr>
              <a:t>Evidence 2006</a:t>
            </a:r>
          </a:p>
          <a:p>
            <a:pPr algn="just" eaLnBrk="1" hangingPunct="1"/>
            <a:endParaRPr lang="en-US" dirty="0">
              <a:latin typeface="Arial" pitchFamily="34" charset="0"/>
              <a:cs typeface="Arial" pitchFamily="34" charset="0"/>
            </a:endParaRPr>
          </a:p>
        </p:txBody>
      </p:sp>
    </p:spTree>
    <p:extLst>
      <p:ext uri="{BB962C8B-B14F-4D97-AF65-F5344CB8AC3E}">
        <p14:creationId xmlns:p14="http://schemas.microsoft.com/office/powerpoint/2010/main" val="43440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1400"/>
            <a:ext cx="8229600" cy="1143000"/>
          </a:xfrm>
        </p:spPr>
        <p:txBody>
          <a:bodyPr>
            <a:normAutofit/>
          </a:bodyPr>
          <a:lstStyle/>
          <a:p>
            <a:r>
              <a:rPr lang="fr-FR" sz="3200" b="1" dirty="0" smtClean="0">
                <a:solidFill>
                  <a:srgbClr val="C00000"/>
                </a:solidFill>
                <a:latin typeface="Arial" panose="020B0604020202020204" pitchFamily="34" charset="0"/>
                <a:cs typeface="Arial" panose="020B0604020202020204" pitchFamily="34" charset="0"/>
              </a:rPr>
              <a:t>Issues to </a:t>
            </a:r>
            <a:r>
              <a:rPr lang="fr-FR" sz="3200" b="1" dirty="0" err="1" smtClean="0">
                <a:solidFill>
                  <a:srgbClr val="C00000"/>
                </a:solidFill>
                <a:latin typeface="Arial" panose="020B0604020202020204" pitchFamily="34" charset="0"/>
                <a:cs typeface="Arial" panose="020B0604020202020204" pitchFamily="34" charset="0"/>
              </a:rPr>
              <a:t>be</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smtClean="0">
                <a:solidFill>
                  <a:srgbClr val="C00000"/>
                </a:solidFill>
                <a:latin typeface="Arial" panose="020B0604020202020204" pitchFamily="34" charset="0"/>
                <a:cs typeface="Arial" panose="020B0604020202020204" pitchFamily="34" charset="0"/>
              </a:rPr>
              <a:t>discussed</a:t>
            </a:r>
            <a:endParaRPr lang="fr-FR" sz="3200" b="1" dirty="0">
              <a:solidFill>
                <a:srgbClr val="C00000"/>
              </a:solidFill>
              <a:latin typeface="Arial" panose="020B0604020202020204" pitchFamily="34" charset="0"/>
              <a:cs typeface="Arial" panose="020B0604020202020204" pitchFamily="34" charset="0"/>
            </a:endParaRPr>
          </a:p>
        </p:txBody>
      </p:sp>
      <p:sp>
        <p:nvSpPr>
          <p:cNvPr id="3" name="ZoneTexte 2"/>
          <p:cNvSpPr txBox="1"/>
          <p:nvPr/>
        </p:nvSpPr>
        <p:spPr>
          <a:xfrm>
            <a:off x="1434769" y="1020206"/>
            <a:ext cx="7097671" cy="5355312"/>
          </a:xfrm>
          <a:prstGeom prst="rect">
            <a:avLst/>
          </a:prstGeom>
          <a:noFill/>
        </p:spPr>
        <p:txBody>
          <a:bodyPr wrap="square" rtlCol="0">
            <a:spAutoFit/>
          </a:bodyPr>
          <a:lstStyle/>
          <a:p>
            <a:pPr marL="285750" indent="-285750">
              <a:buFontTx/>
              <a:buChar char="-"/>
            </a:pPr>
            <a:r>
              <a:rPr lang="fr-FR" dirty="0"/>
              <a:t>I</a:t>
            </a:r>
            <a:r>
              <a:rPr lang="fr-FR" b="1" dirty="0" smtClean="0">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Competition</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law</a:t>
            </a:r>
            <a:r>
              <a:rPr lang="fr-FR" b="1" dirty="0" smtClean="0">
                <a:solidFill>
                  <a:srgbClr val="FF0000"/>
                </a:solidFill>
                <a:latin typeface="Arial" panose="020B0604020202020204" pitchFamily="34" charset="0"/>
                <a:cs typeface="Arial" panose="020B0604020202020204" pitchFamily="34" charset="0"/>
              </a:rPr>
              <a:t> and </a:t>
            </a:r>
            <a:r>
              <a:rPr lang="fr-FR" b="1" dirty="0" err="1" smtClean="0">
                <a:solidFill>
                  <a:srgbClr val="FF0000"/>
                </a:solidFill>
                <a:latin typeface="Arial" panose="020B0604020202020204" pitchFamily="34" charset="0"/>
                <a:cs typeface="Arial" panose="020B0604020202020204" pitchFamily="34" charset="0"/>
              </a:rPr>
              <a:t>policy</a:t>
            </a:r>
            <a:endParaRPr lang="fr-FR" b="1" dirty="0" smtClean="0">
              <a:solidFill>
                <a:srgbClr val="FF0000"/>
              </a:solidFill>
              <a:latin typeface="Arial" panose="020B0604020202020204" pitchFamily="34" charset="0"/>
              <a:cs typeface="Arial" panose="020B0604020202020204" pitchFamily="34" charset="0"/>
            </a:endParaRPr>
          </a:p>
          <a:p>
            <a:r>
              <a:rPr lang="fr-FR" b="1" dirty="0" smtClean="0">
                <a:latin typeface="Arial" panose="020B0604020202020204" pitchFamily="34" charset="0"/>
                <a:cs typeface="Arial" panose="020B0604020202020204" pitchFamily="34" charset="0"/>
              </a:rPr>
              <a:t>-    II) </a:t>
            </a:r>
            <a:r>
              <a:rPr lang="fr-FR" b="1" dirty="0" err="1" smtClean="0">
                <a:solidFill>
                  <a:srgbClr val="FF0000"/>
                </a:solidFill>
                <a:latin typeface="Arial" panose="020B0604020202020204" pitchFamily="34" charset="0"/>
                <a:cs typeface="Arial" panose="020B0604020202020204" pitchFamily="34" charset="0"/>
              </a:rPr>
              <a:t>What</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economics</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can</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bring</a:t>
            </a:r>
            <a:r>
              <a:rPr lang="fr-FR" b="1" dirty="0" smtClean="0">
                <a:solidFill>
                  <a:srgbClr val="FF0000"/>
                </a:solidFill>
                <a:latin typeface="Arial" panose="020B0604020202020204" pitchFamily="34" charset="0"/>
                <a:cs typeface="Arial" panose="020B0604020202020204" pitchFamily="34" charset="0"/>
              </a:rPr>
              <a:t> to </a:t>
            </a:r>
            <a:r>
              <a:rPr lang="fr-FR" b="1" dirty="0" err="1">
                <a:solidFill>
                  <a:srgbClr val="FF0000"/>
                </a:solidFill>
                <a:latin typeface="Arial" panose="020B0604020202020204" pitchFamily="34" charset="0"/>
                <a:cs typeface="Arial" panose="020B0604020202020204" pitchFamily="34" charset="0"/>
              </a:rPr>
              <a:t>c</a:t>
            </a:r>
            <a:r>
              <a:rPr lang="fr-FR" b="1" dirty="0" err="1" smtClean="0">
                <a:solidFill>
                  <a:srgbClr val="FF0000"/>
                </a:solidFill>
                <a:latin typeface="Arial" panose="020B0604020202020204" pitchFamily="34" charset="0"/>
                <a:cs typeface="Arial" panose="020B0604020202020204" pitchFamily="34" charset="0"/>
              </a:rPr>
              <a:t>ompetition</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law</a:t>
            </a:r>
            <a:endParaRPr lang="fr-FR" b="1" dirty="0" smtClean="0">
              <a:solidFill>
                <a:srgbClr val="FF0000"/>
              </a:solidFill>
              <a:latin typeface="Arial" panose="020B0604020202020204" pitchFamily="34" charset="0"/>
              <a:cs typeface="Arial" panose="020B0604020202020204" pitchFamily="34" charset="0"/>
            </a:endParaRPr>
          </a:p>
          <a:p>
            <a:pPr marL="285750" indent="-285750">
              <a:buFontTx/>
              <a:buChar char="-"/>
            </a:pPr>
            <a:r>
              <a:rPr lang="fr-FR" b="1" dirty="0" smtClean="0">
                <a:latin typeface="Arial" panose="020B0604020202020204" pitchFamily="34" charset="0"/>
                <a:cs typeface="Arial" panose="020B0604020202020204" pitchFamily="34" charset="0"/>
              </a:rPr>
              <a:t>III) </a:t>
            </a:r>
            <a:r>
              <a:rPr lang="fr-FR" b="1" dirty="0" err="1" smtClean="0">
                <a:solidFill>
                  <a:srgbClr val="FF0000"/>
                </a:solidFill>
                <a:latin typeface="Arial" panose="020B0604020202020204" pitchFamily="34" charset="0"/>
                <a:cs typeface="Arial" panose="020B0604020202020204" pitchFamily="34" charset="0"/>
              </a:rPr>
              <a:t>Economics</a:t>
            </a:r>
            <a:r>
              <a:rPr lang="fr-FR" b="1" dirty="0" smtClean="0">
                <a:solidFill>
                  <a:srgbClr val="FF0000"/>
                </a:solidFill>
                <a:latin typeface="Arial" panose="020B0604020202020204" pitchFamily="34" charset="0"/>
                <a:cs typeface="Arial" panose="020B0604020202020204" pitchFamily="34" charset="0"/>
              </a:rPr>
              <a:t> and the use of </a:t>
            </a:r>
            <a:r>
              <a:rPr lang="fr-FR" b="1" dirty="0" err="1" smtClean="0">
                <a:solidFill>
                  <a:srgbClr val="FF0000"/>
                </a:solidFill>
                <a:latin typeface="Arial" panose="020B0604020202020204" pitchFamily="34" charset="0"/>
                <a:cs typeface="Arial" panose="020B0604020202020204" pitchFamily="34" charset="0"/>
              </a:rPr>
              <a:t>legal</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presumptions</a:t>
            </a:r>
            <a:endParaRPr lang="fr-FR" b="1" dirty="0">
              <a:solidFill>
                <a:srgbClr val="FF0000"/>
              </a:solidFill>
              <a:latin typeface="Arial" panose="020B0604020202020204" pitchFamily="34" charset="0"/>
              <a:cs typeface="Arial" panose="020B0604020202020204" pitchFamily="34" charset="0"/>
            </a:endParaRPr>
          </a:p>
          <a:p>
            <a:pPr marL="742950" lvl="1" indent="-285750">
              <a:buFontTx/>
              <a:buChar char="-"/>
            </a:pPr>
            <a:r>
              <a:rPr lang="en-US" dirty="0" smtClean="0">
                <a:latin typeface="Arial" panose="020B0604020202020204" pitchFamily="34" charset="0"/>
                <a:cs typeface="Arial" panose="020B0604020202020204" pitchFamily="34" charset="0"/>
              </a:rPr>
              <a:t>Presumption and allocation of burden of proof</a:t>
            </a:r>
          </a:p>
          <a:p>
            <a:pPr marL="742950" lvl="1" indent="-285750">
              <a:buFontTx/>
              <a:buChar char="-"/>
            </a:pPr>
            <a:r>
              <a:rPr lang="en-US" dirty="0" smtClean="0">
                <a:latin typeface="Arial" panose="020B0604020202020204" pitchFamily="34" charset="0"/>
                <a:cs typeface="Arial" panose="020B0604020202020204" pitchFamily="34" charset="0"/>
              </a:rPr>
              <a:t>Rule of reason</a:t>
            </a:r>
            <a:endParaRPr lang="fr-FR" dirty="0" smtClean="0">
              <a:latin typeface="Arial" panose="020B0604020202020204" pitchFamily="34" charset="0"/>
              <a:cs typeface="Arial" panose="020B0604020202020204" pitchFamily="34" charset="0"/>
            </a:endParaRPr>
          </a:p>
          <a:p>
            <a:pPr marL="285750" indent="-285750">
              <a:buFontTx/>
              <a:buChar char="-"/>
            </a:pPr>
            <a:r>
              <a:rPr lang="fr-FR" b="1" dirty="0" smtClean="0">
                <a:latin typeface="Arial" panose="020B0604020202020204" pitchFamily="34" charset="0"/>
                <a:cs typeface="Arial" panose="020B0604020202020204" pitchFamily="34" charset="0"/>
              </a:rPr>
              <a:t>IV)  </a:t>
            </a:r>
            <a:r>
              <a:rPr lang="fr-FR" b="1" dirty="0" err="1" smtClean="0">
                <a:solidFill>
                  <a:srgbClr val="FF0000"/>
                </a:solidFill>
                <a:latin typeface="Arial" panose="020B0604020202020204" pitchFamily="34" charset="0"/>
                <a:cs typeface="Arial" panose="020B0604020202020204" pitchFamily="34" charset="0"/>
              </a:rPr>
              <a:t>Economic</a:t>
            </a:r>
            <a:r>
              <a:rPr lang="fr-FR" b="1" dirty="0" smtClean="0">
                <a:solidFill>
                  <a:srgbClr val="FF0000"/>
                </a:solidFill>
                <a:latin typeface="Arial" panose="020B0604020202020204" pitchFamily="34" charset="0"/>
                <a:cs typeface="Arial" panose="020B0604020202020204" pitchFamily="34" charset="0"/>
              </a:rPr>
              <a:t> issues in Antitrust</a:t>
            </a:r>
          </a:p>
          <a:p>
            <a:pPr marL="742950" lvl="1" indent="-285750">
              <a:buFontTx/>
              <a:buChar char="-"/>
            </a:pPr>
            <a:r>
              <a:rPr lang="fr-FR" b="1" dirty="0" smtClean="0">
                <a:latin typeface="Arial" panose="020B0604020202020204" pitchFamily="34" charset="0"/>
                <a:cs typeface="Arial" panose="020B0604020202020204" pitchFamily="34" charset="0"/>
              </a:rPr>
              <a:t>-</a:t>
            </a:r>
            <a:r>
              <a:rPr lang="fr-FR" b="1" dirty="0" err="1" smtClean="0">
                <a:solidFill>
                  <a:srgbClr val="0070C0"/>
                </a:solidFill>
                <a:latin typeface="Arial" panose="020B0604020202020204" pitchFamily="34" charset="0"/>
                <a:cs typeface="Arial" panose="020B0604020202020204" pitchFamily="34" charset="0"/>
              </a:rPr>
              <a:t>Anticompetitive</a:t>
            </a:r>
            <a:r>
              <a:rPr lang="fr-FR" b="1" dirty="0" smtClean="0">
                <a:solidFill>
                  <a:srgbClr val="0070C0"/>
                </a:solidFill>
                <a:latin typeface="Arial" panose="020B0604020202020204" pitchFamily="34" charset="0"/>
                <a:cs typeface="Arial" panose="020B0604020202020204" pitchFamily="34" charset="0"/>
              </a:rPr>
              <a:t> </a:t>
            </a:r>
            <a:r>
              <a:rPr lang="fr-FR" b="1" dirty="0" err="1" smtClean="0">
                <a:solidFill>
                  <a:srgbClr val="0070C0"/>
                </a:solidFill>
                <a:latin typeface="Arial" panose="020B0604020202020204" pitchFamily="34" charset="0"/>
                <a:cs typeface="Arial" panose="020B0604020202020204" pitchFamily="34" charset="0"/>
              </a:rPr>
              <a:t>agreements</a:t>
            </a:r>
            <a:r>
              <a:rPr lang="fr-FR" b="1" dirty="0" smtClean="0">
                <a:solidFill>
                  <a:srgbClr val="0070C0"/>
                </a:solidFill>
                <a:latin typeface="Arial" panose="020B0604020202020204" pitchFamily="34" charset="0"/>
                <a:cs typeface="Arial" panose="020B0604020202020204" pitchFamily="34" charset="0"/>
              </a:rPr>
              <a:t> </a:t>
            </a:r>
          </a:p>
          <a:p>
            <a:pPr marL="1200150" lvl="2" indent="-285750">
              <a:buFontTx/>
              <a:buChar char="-"/>
            </a:pPr>
            <a:r>
              <a:rPr lang="fr-FR" dirty="0" smtClean="0">
                <a:latin typeface="Arial" panose="020B0604020202020204" pitchFamily="34" charset="0"/>
                <a:cs typeface="Arial" panose="020B0604020202020204" pitchFamily="34" charset="0"/>
              </a:rPr>
              <a:t>Direct/ Indirect </a:t>
            </a:r>
            <a:r>
              <a:rPr lang="fr-FR" dirty="0" err="1" smtClean="0">
                <a:latin typeface="Arial" panose="020B0604020202020204" pitchFamily="34" charset="0"/>
                <a:cs typeface="Arial" panose="020B0604020202020204" pitchFamily="34" charset="0"/>
              </a:rPr>
              <a:t>evidence</a:t>
            </a:r>
            <a:endParaRPr lang="fr-FR" dirty="0" smtClean="0">
              <a:latin typeface="Arial" panose="020B0604020202020204" pitchFamily="34" charset="0"/>
              <a:cs typeface="Arial" panose="020B0604020202020204" pitchFamily="34" charset="0"/>
            </a:endParaRPr>
          </a:p>
          <a:p>
            <a:pPr marL="1657350" lvl="3" indent="-285750">
              <a:buFontTx/>
              <a:buChar char="-"/>
            </a:pPr>
            <a:r>
              <a:rPr lang="fr-FR" dirty="0" smtClean="0">
                <a:latin typeface="Arial" panose="020B0604020202020204" pitchFamily="34" charset="0"/>
                <a:cs typeface="Arial" panose="020B0604020202020204" pitchFamily="34" charset="0"/>
              </a:rPr>
              <a:t>Structural </a:t>
            </a:r>
          </a:p>
          <a:p>
            <a:pPr marL="1657350" lvl="3" indent="-285750">
              <a:buFontTx/>
              <a:buChar char="-"/>
            </a:pPr>
            <a:r>
              <a:rPr lang="fr-FR" dirty="0" err="1" smtClean="0">
                <a:latin typeface="Arial" panose="020B0604020202020204" pitchFamily="34" charset="0"/>
                <a:cs typeface="Arial" panose="020B0604020202020204" pitchFamily="34" charset="0"/>
              </a:rPr>
              <a:t>Behavioural</a:t>
            </a:r>
            <a:r>
              <a:rPr lang="fr-FR" dirty="0" smtClean="0">
                <a:latin typeface="Arial" panose="020B0604020202020204" pitchFamily="34" charset="0"/>
                <a:cs typeface="Arial" panose="020B0604020202020204" pitchFamily="34" charset="0"/>
              </a:rPr>
              <a:t> </a:t>
            </a:r>
          </a:p>
          <a:p>
            <a:pPr marL="742950" lvl="1" indent="-285750">
              <a:buFontTx/>
              <a:buChar char="-"/>
            </a:pPr>
            <a:r>
              <a:rPr lang="fr-FR" b="1" dirty="0" smtClean="0">
                <a:solidFill>
                  <a:srgbClr val="0070C0"/>
                </a:solidFill>
                <a:latin typeface="Arial" panose="020B0604020202020204" pitchFamily="34" charset="0"/>
                <a:cs typeface="Arial" panose="020B0604020202020204" pitchFamily="34" charset="0"/>
              </a:rPr>
              <a:t>Abuse of dominance/</a:t>
            </a:r>
            <a:r>
              <a:rPr lang="fr-FR" b="1" dirty="0" err="1" smtClean="0">
                <a:solidFill>
                  <a:srgbClr val="0070C0"/>
                </a:solidFill>
                <a:latin typeface="Arial" panose="020B0604020202020204" pitchFamily="34" charset="0"/>
                <a:cs typeface="Arial" panose="020B0604020202020204" pitchFamily="34" charset="0"/>
              </a:rPr>
              <a:t>monopolization</a:t>
            </a:r>
            <a:endParaRPr lang="fr-FR" b="1" dirty="0" smtClean="0">
              <a:solidFill>
                <a:srgbClr val="0070C0"/>
              </a:solidFill>
              <a:latin typeface="Arial" panose="020B0604020202020204" pitchFamily="34" charset="0"/>
              <a:cs typeface="Arial" panose="020B0604020202020204" pitchFamily="34" charset="0"/>
            </a:endParaRPr>
          </a:p>
          <a:p>
            <a:pPr marL="1657350" lvl="3" indent="-285750">
              <a:buFontTx/>
              <a:buChar char="-"/>
            </a:pPr>
            <a:r>
              <a:rPr lang="fr-FR" dirty="0" err="1" smtClean="0">
                <a:latin typeface="Arial" panose="020B0604020202020204" pitchFamily="34" charset="0"/>
                <a:cs typeface="Arial" panose="020B0604020202020204" pitchFamily="34" charset="0"/>
              </a:rPr>
              <a:t>Market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definition</a:t>
            </a:r>
            <a:endParaRPr lang="fr-FR" dirty="0">
              <a:latin typeface="Arial" panose="020B0604020202020204" pitchFamily="34" charset="0"/>
              <a:cs typeface="Arial" panose="020B0604020202020204" pitchFamily="34" charset="0"/>
            </a:endParaRPr>
          </a:p>
          <a:p>
            <a:pPr marL="1657350" lvl="3" indent="-285750">
              <a:buFontTx/>
              <a:buChar char="-"/>
            </a:pPr>
            <a:r>
              <a:rPr lang="fr-FR" dirty="0" err="1" smtClean="0">
                <a:latin typeface="Arial" panose="020B0604020202020204" pitchFamily="34" charset="0"/>
                <a:cs typeface="Arial" panose="020B0604020202020204" pitchFamily="34" charset="0"/>
              </a:rPr>
              <a:t>Market</a:t>
            </a:r>
            <a:r>
              <a:rPr lang="fr-FR" dirty="0" smtClean="0">
                <a:latin typeface="Arial" panose="020B0604020202020204" pitchFamily="34" charset="0"/>
                <a:cs typeface="Arial" panose="020B0604020202020204" pitchFamily="34" charset="0"/>
              </a:rPr>
              <a:t> Power</a:t>
            </a:r>
          </a:p>
          <a:p>
            <a:pPr marL="285750" indent="-285750">
              <a:buFontTx/>
              <a:buChar char="-"/>
            </a:pPr>
            <a:r>
              <a:rPr lang="fr-FR" b="1" dirty="0" smtClean="0">
                <a:latin typeface="Arial" panose="020B0604020202020204" pitchFamily="34" charset="0"/>
                <a:cs typeface="Arial" panose="020B0604020202020204" pitchFamily="34" charset="0"/>
              </a:rPr>
              <a:t>V) </a:t>
            </a:r>
            <a:r>
              <a:rPr lang="fr-FR" b="1" dirty="0" err="1" smtClean="0">
                <a:solidFill>
                  <a:srgbClr val="FF0000"/>
                </a:solidFill>
                <a:latin typeface="Arial" panose="020B0604020202020204" pitchFamily="34" charset="0"/>
                <a:cs typeface="Arial" panose="020B0604020202020204" pitchFamily="34" charset="0"/>
              </a:rPr>
              <a:t>Economic</a:t>
            </a:r>
            <a:r>
              <a:rPr lang="fr-FR" b="1" dirty="0" smtClean="0">
                <a:solidFill>
                  <a:srgbClr val="FF0000"/>
                </a:solidFill>
                <a:latin typeface="Arial" panose="020B0604020202020204" pitchFamily="34" charset="0"/>
                <a:cs typeface="Arial" panose="020B0604020202020204" pitchFamily="34" charset="0"/>
              </a:rPr>
              <a:t> issues in </a:t>
            </a:r>
            <a:r>
              <a:rPr lang="fr-FR" b="1" dirty="0" err="1" smtClean="0">
                <a:solidFill>
                  <a:srgbClr val="FF0000"/>
                </a:solidFill>
                <a:latin typeface="Arial" panose="020B0604020202020204" pitchFamily="34" charset="0"/>
                <a:cs typeface="Arial" panose="020B0604020202020204" pitchFamily="34" charset="0"/>
              </a:rPr>
              <a:t>merger</a:t>
            </a:r>
            <a:r>
              <a:rPr lang="fr-FR" b="1" dirty="0" smtClean="0">
                <a:solidFill>
                  <a:srgbClr val="FF0000"/>
                </a:solidFill>
                <a:latin typeface="Arial" panose="020B0604020202020204" pitchFamily="34" charset="0"/>
                <a:cs typeface="Arial" panose="020B0604020202020204" pitchFamily="34" charset="0"/>
              </a:rPr>
              <a:t> </a:t>
            </a:r>
            <a:r>
              <a:rPr lang="fr-FR" b="1" dirty="0" err="1" smtClean="0">
                <a:solidFill>
                  <a:srgbClr val="FF0000"/>
                </a:solidFill>
                <a:latin typeface="Arial" panose="020B0604020202020204" pitchFamily="34" charset="0"/>
                <a:cs typeface="Arial" panose="020B0604020202020204" pitchFamily="34" charset="0"/>
              </a:rPr>
              <a:t>analysis</a:t>
            </a:r>
            <a:endParaRPr lang="fr-FR" b="1" dirty="0" smtClean="0">
              <a:solidFill>
                <a:srgbClr val="FF0000"/>
              </a:solidFill>
              <a:latin typeface="Arial" panose="020B0604020202020204" pitchFamily="34" charset="0"/>
              <a:cs typeface="Arial" panose="020B0604020202020204" pitchFamily="34" charset="0"/>
            </a:endParaRPr>
          </a:p>
          <a:p>
            <a:pPr marL="1200150" lvl="2" indent="-285750">
              <a:buFontTx/>
              <a:buChar char="-"/>
            </a:pPr>
            <a:r>
              <a:rPr lang="fr-FR" dirty="0" smtClean="0">
                <a:latin typeface="Arial" panose="020B0604020202020204" pitchFamily="34" charset="0"/>
                <a:cs typeface="Arial" panose="020B0604020202020204" pitchFamily="34" charset="0"/>
              </a:rPr>
              <a:t>A) </a:t>
            </a:r>
            <a:r>
              <a:rPr lang="fr-FR" b="1" dirty="0" smtClean="0">
                <a:solidFill>
                  <a:srgbClr val="0070C0"/>
                </a:solidFill>
                <a:latin typeface="Arial" panose="020B0604020202020204" pitchFamily="34" charset="0"/>
                <a:cs typeface="Arial" panose="020B0604020202020204" pitchFamily="34" charset="0"/>
              </a:rPr>
              <a:t>Horizontal </a:t>
            </a:r>
            <a:r>
              <a:rPr lang="fr-FR" b="1" dirty="0" err="1" smtClean="0">
                <a:solidFill>
                  <a:srgbClr val="0070C0"/>
                </a:solidFill>
                <a:latin typeface="Arial" panose="020B0604020202020204" pitchFamily="34" charset="0"/>
                <a:cs typeface="Arial" panose="020B0604020202020204" pitchFamily="34" charset="0"/>
              </a:rPr>
              <a:t>mergers</a:t>
            </a:r>
            <a:endParaRPr lang="fr-FR" b="1" dirty="0">
              <a:solidFill>
                <a:srgbClr val="0070C0"/>
              </a:solidFill>
              <a:latin typeface="Arial" panose="020B0604020202020204" pitchFamily="34" charset="0"/>
              <a:cs typeface="Arial" panose="020B0604020202020204" pitchFamily="34" charset="0"/>
            </a:endParaRPr>
          </a:p>
          <a:p>
            <a:pPr marL="2114550" lvl="4" indent="-285750">
              <a:buFontTx/>
              <a:buChar char="-"/>
            </a:pPr>
            <a:r>
              <a:rPr lang="fr-FR" dirty="0" err="1" smtClean="0">
                <a:latin typeface="Arial" panose="020B0604020202020204" pitchFamily="34" charset="0"/>
                <a:cs typeface="Arial" panose="020B0604020202020204" pitchFamily="34" charset="0"/>
              </a:rPr>
              <a:t>Unilateral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effects</a:t>
            </a:r>
            <a:endParaRPr lang="fr-FR" dirty="0" smtClean="0">
              <a:latin typeface="Arial" panose="020B0604020202020204" pitchFamily="34" charset="0"/>
              <a:cs typeface="Arial" panose="020B0604020202020204" pitchFamily="34" charset="0"/>
            </a:endParaRPr>
          </a:p>
          <a:p>
            <a:pPr marL="2114550" lvl="4" indent="-285750">
              <a:buFontTx/>
              <a:buChar char="-"/>
            </a:pPr>
            <a:r>
              <a:rPr lang="fr-FR" dirty="0" err="1" smtClean="0">
                <a:latin typeface="Arial" panose="020B0604020202020204" pitchFamily="34" charset="0"/>
                <a:cs typeface="Arial" panose="020B0604020202020204" pitchFamily="34" charset="0"/>
              </a:rPr>
              <a:t>Coordinated</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effects</a:t>
            </a:r>
            <a:endParaRPr lang="fr-FR" dirty="0">
              <a:latin typeface="Arial" panose="020B0604020202020204" pitchFamily="34" charset="0"/>
              <a:cs typeface="Arial" panose="020B0604020202020204" pitchFamily="34" charset="0"/>
            </a:endParaRPr>
          </a:p>
          <a:p>
            <a:pPr marL="1200150" lvl="2" indent="-285750">
              <a:buFontTx/>
              <a:buChar char="-"/>
            </a:pPr>
            <a:r>
              <a:rPr lang="fr-FR" dirty="0" smtClean="0">
                <a:latin typeface="Arial" panose="020B0604020202020204" pitchFamily="34" charset="0"/>
                <a:cs typeface="Arial" panose="020B0604020202020204" pitchFamily="34" charset="0"/>
              </a:rPr>
              <a:t>B) </a:t>
            </a:r>
            <a:r>
              <a:rPr lang="fr-FR" b="1" dirty="0" smtClean="0">
                <a:solidFill>
                  <a:srgbClr val="0070C0"/>
                </a:solidFill>
                <a:latin typeface="Arial" panose="020B0604020202020204" pitchFamily="34" charset="0"/>
                <a:cs typeface="Arial" panose="020B0604020202020204" pitchFamily="34" charset="0"/>
              </a:rPr>
              <a:t>Vertical </a:t>
            </a:r>
            <a:r>
              <a:rPr lang="fr-FR" b="1" dirty="0" err="1" smtClean="0">
                <a:solidFill>
                  <a:srgbClr val="0070C0"/>
                </a:solidFill>
                <a:latin typeface="Arial" panose="020B0604020202020204" pitchFamily="34" charset="0"/>
                <a:cs typeface="Arial" panose="020B0604020202020204" pitchFamily="34" charset="0"/>
              </a:rPr>
              <a:t>mergers</a:t>
            </a:r>
            <a:endParaRPr lang="fr-FR" b="1" dirty="0" smtClean="0">
              <a:solidFill>
                <a:srgbClr val="0070C0"/>
              </a:solidFill>
              <a:latin typeface="Arial" panose="020B0604020202020204" pitchFamily="34" charset="0"/>
              <a:cs typeface="Arial" panose="020B0604020202020204" pitchFamily="34" charset="0"/>
            </a:endParaRPr>
          </a:p>
          <a:p>
            <a:pPr lvl="2"/>
            <a:r>
              <a:rPr lang="fr-FR" dirty="0" smtClean="0">
                <a:latin typeface="Arial" panose="020B0604020202020204" pitchFamily="34" charset="0"/>
                <a:cs typeface="Arial" panose="020B0604020202020204" pitchFamily="34" charset="0"/>
              </a:rPr>
              <a:t>-    C) </a:t>
            </a:r>
            <a:r>
              <a:rPr lang="fr-FR" b="1" dirty="0" err="1" smtClean="0">
                <a:solidFill>
                  <a:srgbClr val="0070C0"/>
                </a:solidFill>
                <a:latin typeface="Arial" panose="020B0604020202020204" pitchFamily="34" charset="0"/>
                <a:cs typeface="Arial" panose="020B0604020202020204" pitchFamily="34" charset="0"/>
              </a:rPr>
              <a:t>Conglomerate</a:t>
            </a:r>
            <a:r>
              <a:rPr lang="fr-FR" b="1" dirty="0" smtClean="0">
                <a:solidFill>
                  <a:srgbClr val="0070C0"/>
                </a:solidFill>
                <a:latin typeface="Arial" panose="020B0604020202020204" pitchFamily="34" charset="0"/>
                <a:cs typeface="Arial" panose="020B0604020202020204" pitchFamily="34" charset="0"/>
              </a:rPr>
              <a:t> </a:t>
            </a:r>
            <a:r>
              <a:rPr lang="fr-FR" b="1" dirty="0" err="1" smtClean="0">
                <a:solidFill>
                  <a:srgbClr val="0070C0"/>
                </a:solidFill>
                <a:latin typeface="Arial" panose="020B0604020202020204" pitchFamily="34" charset="0"/>
                <a:cs typeface="Arial" panose="020B0604020202020204" pitchFamily="34" charset="0"/>
              </a:rPr>
              <a:t>mergers</a:t>
            </a:r>
            <a:endParaRPr lang="fr-FR" b="1" dirty="0" smtClean="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3562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7864F3A-5E28-475B-8C49-410651D606CD}" type="slidenum">
              <a:rPr lang="fr-FR" smtClean="0"/>
              <a:pPr eaLnBrk="1" hangingPunct="1"/>
              <a:t>20</a:t>
            </a:fld>
            <a:endParaRPr lang="fr-FR" smtClean="0"/>
          </a:p>
        </p:txBody>
      </p:sp>
      <p:sp>
        <p:nvSpPr>
          <p:cNvPr id="54275" name="Rectangle 2"/>
          <p:cNvSpPr>
            <a:spLocks noGrp="1" noChangeArrowheads="1"/>
          </p:cNvSpPr>
          <p:nvPr>
            <p:ph type="title"/>
          </p:nvPr>
        </p:nvSpPr>
        <p:spPr>
          <a:xfrm>
            <a:off x="0" y="269776"/>
            <a:ext cx="9144000" cy="1143000"/>
          </a:xfrm>
        </p:spPr>
        <p:txBody>
          <a:bodyPr>
            <a:noAutofit/>
          </a:bodyPr>
          <a:lstStyle/>
          <a:p>
            <a:r>
              <a:rPr lang="en-US" sz="3200" b="1" dirty="0">
                <a:solidFill>
                  <a:srgbClr val="C00000"/>
                </a:solidFill>
                <a:latin typeface="Arial" pitchFamily="34" charset="0"/>
                <a:cs typeface="Arial" pitchFamily="34" charset="0"/>
              </a:rPr>
              <a:t>E</a:t>
            </a:r>
            <a:r>
              <a:rPr lang="en-US" sz="3200" b="1" dirty="0" smtClean="0">
                <a:solidFill>
                  <a:srgbClr val="C00000"/>
                </a:solidFill>
                <a:latin typeface="Arial" pitchFamily="34" charset="0"/>
                <a:cs typeface="Arial" pitchFamily="34" charset="0"/>
              </a:rPr>
              <a:t>conomic evidence : conduct and structure</a:t>
            </a:r>
            <a:br>
              <a:rPr lang="en-US" sz="3200" b="1" dirty="0" smtClean="0">
                <a:solidFill>
                  <a:srgbClr val="C00000"/>
                </a:solidFill>
                <a:latin typeface="Arial" pitchFamily="34" charset="0"/>
                <a:cs typeface="Arial" pitchFamily="34" charset="0"/>
              </a:rPr>
            </a:br>
            <a:endParaRPr lang="fr-FR" sz="3200" b="1" dirty="0" smtClean="0">
              <a:solidFill>
                <a:srgbClr val="C00000"/>
              </a:solidFill>
              <a:latin typeface="Arial" pitchFamily="34" charset="0"/>
              <a:cs typeface="Arial" pitchFamily="34" charset="0"/>
            </a:endParaRPr>
          </a:p>
        </p:txBody>
      </p:sp>
      <p:sp>
        <p:nvSpPr>
          <p:cNvPr id="54276" name="Text Box 3"/>
          <p:cNvSpPr txBox="1">
            <a:spLocks noChangeArrowheads="1"/>
          </p:cNvSpPr>
          <p:nvPr/>
        </p:nvSpPr>
        <p:spPr bwMode="auto">
          <a:xfrm>
            <a:off x="303783" y="1268760"/>
            <a:ext cx="8588697"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b="1" u="sng" dirty="0" smtClean="0">
                <a:solidFill>
                  <a:srgbClr val="FF0000"/>
                </a:solidFill>
                <a:latin typeface="Arial" pitchFamily="34" charset="0"/>
                <a:cs typeface="Arial" pitchFamily="34" charset="0"/>
              </a:rPr>
              <a:t>Economic </a:t>
            </a:r>
            <a:r>
              <a:rPr lang="en-US" b="1" u="sng" dirty="0">
                <a:solidFill>
                  <a:srgbClr val="FF0000"/>
                </a:solidFill>
                <a:latin typeface="Arial" pitchFamily="34" charset="0"/>
                <a:cs typeface="Arial" pitchFamily="34" charset="0"/>
              </a:rPr>
              <a:t>evidence </a:t>
            </a:r>
            <a:r>
              <a:rPr lang="en-US" dirty="0">
                <a:latin typeface="Arial" pitchFamily="34" charset="0"/>
                <a:cs typeface="Arial" pitchFamily="34" charset="0"/>
              </a:rPr>
              <a:t>can be categorized as either </a:t>
            </a:r>
            <a:r>
              <a:rPr lang="en-US" b="1" u="sng" dirty="0">
                <a:solidFill>
                  <a:srgbClr val="FF0000"/>
                </a:solidFill>
                <a:latin typeface="Arial" pitchFamily="34" charset="0"/>
                <a:cs typeface="Arial" pitchFamily="34" charset="0"/>
              </a:rPr>
              <a:t>conduct</a:t>
            </a:r>
            <a:r>
              <a:rPr lang="en-US" b="1" dirty="0">
                <a:solidFill>
                  <a:srgbClr val="FF0000"/>
                </a:solidFill>
                <a:latin typeface="Arial" pitchFamily="34" charset="0"/>
                <a:cs typeface="Arial" pitchFamily="34" charset="0"/>
              </a:rPr>
              <a:t> </a:t>
            </a:r>
            <a:r>
              <a:rPr lang="en-US" dirty="0">
                <a:latin typeface="Arial" pitchFamily="34" charset="0"/>
                <a:cs typeface="Arial" pitchFamily="34" charset="0"/>
              </a:rPr>
              <a:t>or </a:t>
            </a:r>
            <a:r>
              <a:rPr lang="en-US" b="1" u="sng" dirty="0">
                <a:solidFill>
                  <a:srgbClr val="FF0000"/>
                </a:solidFill>
                <a:latin typeface="Arial" pitchFamily="34" charset="0"/>
                <a:cs typeface="Arial" pitchFamily="34" charset="0"/>
              </a:rPr>
              <a:t>structural </a:t>
            </a:r>
            <a:r>
              <a:rPr lang="en-US" dirty="0">
                <a:latin typeface="Arial" pitchFamily="34" charset="0"/>
                <a:cs typeface="Arial" pitchFamily="34" charset="0"/>
              </a:rPr>
              <a:t>evidence. </a:t>
            </a:r>
            <a:endParaRPr lang="en-US" dirty="0" smtClean="0">
              <a:latin typeface="Arial" pitchFamily="34" charset="0"/>
              <a:cs typeface="Arial" pitchFamily="34" charset="0"/>
            </a:endParaRPr>
          </a:p>
          <a:p>
            <a:pPr algn="just" eaLnBrk="1" hangingPunct="1"/>
            <a:endParaRPr lang="en-US" dirty="0">
              <a:latin typeface="Arial" pitchFamily="34" charset="0"/>
              <a:cs typeface="Arial" pitchFamily="34" charset="0"/>
            </a:endParaRPr>
          </a:p>
          <a:p>
            <a:pPr algn="just" eaLnBrk="1" hangingPunct="1"/>
            <a:r>
              <a:rPr lang="en-US" b="1" dirty="0" smtClean="0">
                <a:solidFill>
                  <a:srgbClr val="FF0000"/>
                </a:solidFill>
                <a:latin typeface="Arial" pitchFamily="34" charset="0"/>
                <a:cs typeface="Arial" pitchFamily="34" charset="0"/>
              </a:rPr>
              <a:t>Conduct</a:t>
            </a:r>
            <a:r>
              <a:rPr lang="en-US" dirty="0" smtClean="0">
                <a:latin typeface="Arial" pitchFamily="34" charset="0"/>
                <a:cs typeface="Arial" pitchFamily="34" charset="0"/>
              </a:rPr>
              <a:t> evidence includes</a:t>
            </a:r>
            <a:r>
              <a:rPr lang="en-US" dirty="0">
                <a:latin typeface="Arial" pitchFamily="34" charset="0"/>
                <a:cs typeface="Arial" pitchFamily="34" charset="0"/>
              </a:rPr>
              <a:t>, most importantly, evidence of parallel conduct by suspected cartel members, e.g</a:t>
            </a:r>
            <a:r>
              <a:rPr lang="en-US" dirty="0" smtClean="0">
                <a:latin typeface="Arial" pitchFamily="34" charset="0"/>
                <a:cs typeface="Arial" pitchFamily="34" charset="0"/>
              </a:rPr>
              <a:t>., simultaneous </a:t>
            </a:r>
            <a:r>
              <a:rPr lang="en-US" dirty="0">
                <a:latin typeface="Arial" pitchFamily="34" charset="0"/>
                <a:cs typeface="Arial" pitchFamily="34" charset="0"/>
              </a:rPr>
              <a:t>and identical price increases or suspicious bidding patterns in public </a:t>
            </a:r>
            <a:r>
              <a:rPr lang="en-US" dirty="0" smtClean="0">
                <a:latin typeface="Arial" pitchFamily="34" charset="0"/>
                <a:cs typeface="Arial" pitchFamily="34" charset="0"/>
              </a:rPr>
              <a:t>tenders, high and stable profit rates. </a:t>
            </a:r>
            <a:r>
              <a:rPr lang="en-US" dirty="0">
                <a:latin typeface="Arial" pitchFamily="34" charset="0"/>
                <a:cs typeface="Arial" pitchFamily="34" charset="0"/>
              </a:rPr>
              <a:t>It </a:t>
            </a:r>
            <a:r>
              <a:rPr lang="en-US" dirty="0" smtClean="0">
                <a:latin typeface="Arial" pitchFamily="34" charset="0"/>
                <a:cs typeface="Arial" pitchFamily="34" charset="0"/>
              </a:rPr>
              <a:t>can also </a:t>
            </a:r>
            <a:r>
              <a:rPr lang="en-US" dirty="0">
                <a:latin typeface="Arial" pitchFamily="34" charset="0"/>
                <a:cs typeface="Arial" pitchFamily="34" charset="0"/>
              </a:rPr>
              <a:t>include evidence of facilitating practices, though that conduct could also be </a:t>
            </a:r>
            <a:r>
              <a:rPr lang="en-US" dirty="0" err="1">
                <a:latin typeface="Arial" pitchFamily="34" charset="0"/>
                <a:cs typeface="Arial" pitchFamily="34" charset="0"/>
              </a:rPr>
              <a:t>characterised</a:t>
            </a:r>
            <a:r>
              <a:rPr lang="en-US" dirty="0">
                <a:latin typeface="Arial" pitchFamily="34" charset="0"/>
                <a:cs typeface="Arial" pitchFamily="34" charset="0"/>
              </a:rPr>
              <a:t> </a:t>
            </a:r>
            <a:r>
              <a:rPr lang="en-US" dirty="0" smtClean="0">
                <a:latin typeface="Arial" pitchFamily="34" charset="0"/>
                <a:cs typeface="Arial" pitchFamily="34" charset="0"/>
              </a:rPr>
              <a:t>as quasi-communication </a:t>
            </a:r>
            <a:r>
              <a:rPr lang="en-US" dirty="0">
                <a:latin typeface="Arial" pitchFamily="34" charset="0"/>
                <a:cs typeface="Arial" pitchFamily="34" charset="0"/>
              </a:rPr>
              <a:t>evidence.</a:t>
            </a:r>
            <a:r>
              <a:rPr lang="en-US" dirty="0" smtClean="0">
                <a:latin typeface="Arial" pitchFamily="34" charset="0"/>
                <a:cs typeface="Arial" pitchFamily="34" charset="0"/>
              </a:rPr>
              <a:t></a:t>
            </a:r>
          </a:p>
          <a:p>
            <a:pPr algn="just" eaLnBrk="1" hangingPunct="1"/>
            <a:endParaRPr lang="en-US" dirty="0">
              <a:latin typeface="Arial" pitchFamily="34" charset="0"/>
              <a:cs typeface="Arial" pitchFamily="34" charset="0"/>
            </a:endParaRPr>
          </a:p>
          <a:p>
            <a:pPr algn="just" eaLnBrk="1" hangingPunct="1"/>
            <a:r>
              <a:rPr lang="en-US" b="1" dirty="0" smtClean="0">
                <a:solidFill>
                  <a:srgbClr val="FF0000"/>
                </a:solidFill>
                <a:latin typeface="Arial" pitchFamily="34" charset="0"/>
                <a:cs typeface="Arial" pitchFamily="34" charset="0"/>
              </a:rPr>
              <a:t>Structura</a:t>
            </a:r>
            <a:r>
              <a:rPr lang="en-US" dirty="0" smtClean="0">
                <a:latin typeface="Arial" pitchFamily="34" charset="0"/>
                <a:cs typeface="Arial" pitchFamily="34" charset="0"/>
              </a:rPr>
              <a:t>l </a:t>
            </a:r>
            <a:r>
              <a:rPr lang="en-US" dirty="0">
                <a:latin typeface="Arial" pitchFamily="34" charset="0"/>
                <a:cs typeface="Arial" pitchFamily="34" charset="0"/>
              </a:rPr>
              <a:t>economic evidence includes evidence of </a:t>
            </a:r>
            <a:r>
              <a:rPr lang="en-US" dirty="0" smtClean="0">
                <a:latin typeface="Arial" pitchFamily="34" charset="0"/>
                <a:cs typeface="Arial" pitchFamily="34" charset="0"/>
              </a:rPr>
              <a:t>such factors </a:t>
            </a:r>
            <a:r>
              <a:rPr lang="en-US" dirty="0">
                <a:latin typeface="Arial" pitchFamily="34" charset="0"/>
                <a:cs typeface="Arial" pitchFamily="34" charset="0"/>
              </a:rPr>
              <a:t>as high market concentration and homogeneous products. </a:t>
            </a:r>
            <a:endParaRPr lang="en-US" dirty="0" smtClean="0">
              <a:latin typeface="Arial" pitchFamily="34" charset="0"/>
              <a:cs typeface="Arial" pitchFamily="34" charset="0"/>
            </a:endParaRPr>
          </a:p>
          <a:p>
            <a:pPr algn="just" eaLnBrk="1" hangingPunct="1"/>
            <a:endParaRPr lang="en-US" dirty="0">
              <a:latin typeface="Arial" pitchFamily="34" charset="0"/>
              <a:cs typeface="Arial" pitchFamily="34" charset="0"/>
            </a:endParaRPr>
          </a:p>
          <a:p>
            <a:pPr algn="just" eaLnBrk="1" hangingPunct="1"/>
            <a:r>
              <a:rPr lang="en-US" dirty="0" smtClean="0">
                <a:latin typeface="Arial" pitchFamily="34" charset="0"/>
                <a:cs typeface="Arial" pitchFamily="34" charset="0"/>
              </a:rPr>
              <a:t>Of </a:t>
            </a:r>
            <a:r>
              <a:rPr lang="en-US" dirty="0">
                <a:latin typeface="Arial" pitchFamily="34" charset="0"/>
                <a:cs typeface="Arial" pitchFamily="34" charset="0"/>
              </a:rPr>
              <a:t>these two types </a:t>
            </a:r>
            <a:r>
              <a:rPr lang="en-US" dirty="0" smtClean="0">
                <a:latin typeface="Arial" pitchFamily="34" charset="0"/>
                <a:cs typeface="Arial" pitchFamily="34" charset="0"/>
              </a:rPr>
              <a:t>of economic </a:t>
            </a:r>
            <a:r>
              <a:rPr lang="en-US" dirty="0">
                <a:latin typeface="Arial" pitchFamily="34" charset="0"/>
                <a:cs typeface="Arial" pitchFamily="34" charset="0"/>
              </a:rPr>
              <a:t>evidence, </a:t>
            </a:r>
            <a:r>
              <a:rPr lang="en-US" b="1" u="sng" dirty="0">
                <a:solidFill>
                  <a:srgbClr val="FF0000"/>
                </a:solidFill>
                <a:latin typeface="Arial" pitchFamily="34" charset="0"/>
                <a:cs typeface="Arial" pitchFamily="34" charset="0"/>
              </a:rPr>
              <a:t>conduct evidence is considered the more important. </a:t>
            </a:r>
            <a:endParaRPr lang="en-US" b="1" u="sng" dirty="0" smtClean="0">
              <a:solidFill>
                <a:srgbClr val="FF0000"/>
              </a:solidFill>
              <a:latin typeface="Arial" pitchFamily="34" charset="0"/>
              <a:cs typeface="Arial" pitchFamily="34" charset="0"/>
            </a:endParaRPr>
          </a:p>
          <a:p>
            <a:pPr algn="just" eaLnBrk="1" hangingPunct="1"/>
            <a:endParaRPr lang="en-US" dirty="0" smtClean="0">
              <a:latin typeface="Arial" pitchFamily="34" charset="0"/>
              <a:cs typeface="Arial" pitchFamily="34" charset="0"/>
            </a:endParaRPr>
          </a:p>
          <a:p>
            <a:pPr algn="just" eaLnBrk="1" hangingPunct="1"/>
            <a:r>
              <a:rPr lang="en-US" dirty="0" smtClean="0">
                <a:latin typeface="Arial" pitchFamily="34" charset="0"/>
                <a:cs typeface="Arial" pitchFamily="34" charset="0"/>
              </a:rPr>
              <a:t>Economic evidence must </a:t>
            </a:r>
            <a:r>
              <a:rPr lang="en-US" dirty="0">
                <a:latin typeface="Arial" pitchFamily="34" charset="0"/>
                <a:cs typeface="Arial" pitchFamily="34" charset="0"/>
              </a:rPr>
              <a:t>be carefully evaluated. </a:t>
            </a:r>
            <a:r>
              <a:rPr lang="en-US" b="1" dirty="0">
                <a:solidFill>
                  <a:srgbClr val="FF0000"/>
                </a:solidFill>
                <a:latin typeface="Arial" pitchFamily="34" charset="0"/>
                <a:cs typeface="Arial" pitchFamily="34" charset="0"/>
              </a:rPr>
              <a:t>The evidence should be inconsistent with the hypothesis that </a:t>
            </a:r>
            <a:r>
              <a:rPr lang="en-US" b="1" dirty="0" smtClean="0">
                <a:solidFill>
                  <a:srgbClr val="FF0000"/>
                </a:solidFill>
                <a:latin typeface="Arial" pitchFamily="34" charset="0"/>
                <a:cs typeface="Arial" pitchFamily="34" charset="0"/>
              </a:rPr>
              <a:t>the market </a:t>
            </a:r>
            <a:r>
              <a:rPr lang="en-US" b="1" dirty="0">
                <a:solidFill>
                  <a:srgbClr val="FF0000"/>
                </a:solidFill>
                <a:latin typeface="Arial" pitchFamily="34" charset="0"/>
                <a:cs typeface="Arial" pitchFamily="34" charset="0"/>
              </a:rPr>
              <a:t>participants are acting unilaterally in their self interest. </a:t>
            </a:r>
          </a:p>
          <a:p>
            <a:pPr algn="just" eaLnBrk="1" hangingPunct="1"/>
            <a:endParaRPr lang="en-US" dirty="0">
              <a:latin typeface="Arial" pitchFamily="34" charset="0"/>
              <a:cs typeface="Arial" pitchFamily="34" charset="0"/>
            </a:endParaRPr>
          </a:p>
          <a:p>
            <a:pPr algn="just" eaLnBrk="1" hangingPunct="1"/>
            <a:r>
              <a:rPr lang="en-US" sz="1400" b="1" dirty="0" smtClean="0">
                <a:latin typeface="Arial" pitchFamily="34" charset="0"/>
                <a:cs typeface="Arial" pitchFamily="34" charset="0"/>
              </a:rPr>
              <a:t>OECD Competition </a:t>
            </a:r>
            <a:r>
              <a:rPr lang="en-US" sz="1400" b="1" dirty="0">
                <a:latin typeface="Arial" pitchFamily="34" charset="0"/>
                <a:cs typeface="Arial" pitchFamily="34" charset="0"/>
              </a:rPr>
              <a:t>Committee Roundtable Prosecuting Cartels without Direct </a:t>
            </a:r>
            <a:r>
              <a:rPr lang="en-US" sz="1400" b="1" dirty="0" smtClean="0">
                <a:latin typeface="Arial" pitchFamily="34" charset="0"/>
                <a:cs typeface="Arial" pitchFamily="34" charset="0"/>
              </a:rPr>
              <a:t>Evidence 2006</a:t>
            </a:r>
          </a:p>
          <a:p>
            <a:pPr algn="just" eaLnBrk="1" hangingPunct="1"/>
            <a:endParaRPr lang="en-US" dirty="0">
              <a:latin typeface="Arial" pitchFamily="34" charset="0"/>
              <a:cs typeface="Arial" pitchFamily="34" charset="0"/>
            </a:endParaRPr>
          </a:p>
        </p:txBody>
      </p:sp>
    </p:spTree>
    <p:extLst>
      <p:ext uri="{BB962C8B-B14F-4D97-AF65-F5344CB8AC3E}">
        <p14:creationId xmlns:p14="http://schemas.microsoft.com/office/powerpoint/2010/main" val="1418181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fr-FR" sz="3200" b="1" dirty="0" err="1">
                <a:solidFill>
                  <a:srgbClr val="C00000"/>
                </a:solidFill>
                <a:latin typeface="Arial" pitchFamily="34" charset="0"/>
                <a:cs typeface="Arial" pitchFamily="34" charset="0"/>
              </a:rPr>
              <a:t>E</a:t>
            </a:r>
            <a:r>
              <a:rPr lang="fr-FR" sz="3200" b="1" dirty="0" err="1" smtClean="0">
                <a:solidFill>
                  <a:srgbClr val="C00000"/>
                </a:solidFill>
                <a:latin typeface="Arial" pitchFamily="34" charset="0"/>
                <a:cs typeface="Arial" pitchFamily="34" charset="0"/>
              </a:rPr>
              <a:t>conomic</a:t>
            </a:r>
            <a:r>
              <a:rPr lang="fr-FR" sz="3200" b="1" dirty="0" smtClean="0">
                <a:solidFill>
                  <a:srgbClr val="C00000"/>
                </a:solidFill>
                <a:latin typeface="Arial" pitchFamily="34" charset="0"/>
                <a:cs typeface="Arial" pitchFamily="34" charset="0"/>
              </a:rPr>
              <a:t> </a:t>
            </a:r>
            <a:r>
              <a:rPr lang="fr-FR" sz="3200" b="1" dirty="0" err="1" smtClean="0">
                <a:solidFill>
                  <a:srgbClr val="C00000"/>
                </a:solidFill>
                <a:latin typeface="Arial" pitchFamily="34" charset="0"/>
                <a:cs typeface="Arial" pitchFamily="34" charset="0"/>
              </a:rPr>
              <a:t>conduct</a:t>
            </a:r>
            <a:r>
              <a:rPr lang="fr-FR" sz="3200" b="1" dirty="0" smtClean="0">
                <a:solidFill>
                  <a:srgbClr val="C00000"/>
                </a:solidFill>
                <a:latin typeface="Arial" pitchFamily="34" charset="0"/>
                <a:cs typeface="Arial" pitchFamily="34" charset="0"/>
              </a:rPr>
              <a:t> </a:t>
            </a:r>
            <a:r>
              <a:rPr lang="fr-FR" sz="3200" b="1" dirty="0" err="1" smtClean="0">
                <a:solidFill>
                  <a:srgbClr val="C00000"/>
                </a:solidFill>
                <a:latin typeface="Arial" pitchFamily="34" charset="0"/>
                <a:cs typeface="Arial" pitchFamily="34" charset="0"/>
              </a:rPr>
              <a:t>evidence</a:t>
            </a:r>
            <a:endParaRPr lang="fr-FR" b="1" dirty="0">
              <a:solidFill>
                <a:srgbClr val="C00000"/>
              </a:solidFill>
              <a:latin typeface="Arial" pitchFamily="34" charset="0"/>
              <a:cs typeface="Arial" pitchFamily="34" charset="0"/>
            </a:endParaRPr>
          </a:p>
        </p:txBody>
      </p:sp>
      <p:sp>
        <p:nvSpPr>
          <p:cNvPr id="3" name="TextBox 2"/>
          <p:cNvSpPr txBox="1"/>
          <p:nvPr/>
        </p:nvSpPr>
        <p:spPr>
          <a:xfrm>
            <a:off x="395536" y="908720"/>
            <a:ext cx="8136904" cy="5909310"/>
          </a:xfrm>
          <a:prstGeom prst="rect">
            <a:avLst/>
          </a:prstGeom>
          <a:noFill/>
        </p:spPr>
        <p:txBody>
          <a:bodyPr wrap="square" rtlCol="0">
            <a:spAutoFit/>
          </a:bodyPr>
          <a:lstStyle/>
          <a:p>
            <a:pPr algn="just"/>
            <a:r>
              <a:rPr lang="en-US" dirty="0">
                <a:latin typeface="Arial" pitchFamily="34" charset="0"/>
                <a:cs typeface="Arial" pitchFamily="34" charset="0"/>
              </a:rPr>
              <a:t>	</a:t>
            </a:r>
            <a:r>
              <a:rPr lang="en-US" b="1" dirty="0" smtClean="0">
                <a:solidFill>
                  <a:srgbClr val="FF0000"/>
                </a:solidFill>
                <a:latin typeface="Arial" pitchFamily="34" charset="0"/>
                <a:cs typeface="Arial" pitchFamily="34" charset="0"/>
              </a:rPr>
              <a:t> - Facilitating </a:t>
            </a:r>
            <a:r>
              <a:rPr lang="en-US" b="1" dirty="0">
                <a:solidFill>
                  <a:srgbClr val="FF0000"/>
                </a:solidFill>
                <a:latin typeface="Arial" pitchFamily="34" charset="0"/>
                <a:cs typeface="Arial" pitchFamily="34" charset="0"/>
              </a:rPr>
              <a:t>practices </a:t>
            </a:r>
            <a:r>
              <a:rPr lang="en-US" b="1" dirty="0" smtClean="0">
                <a:solidFill>
                  <a:srgbClr val="FF0000"/>
                </a:solidFill>
                <a:latin typeface="Arial" pitchFamily="34" charset="0"/>
                <a:cs typeface="Arial" pitchFamily="34" charset="0"/>
              </a:rPr>
              <a:t>are a subset of conduct evidence</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 </a:t>
            </a:r>
          </a:p>
          <a:p>
            <a:pPr algn="just"/>
            <a:r>
              <a:rPr lang="en-US" dirty="0" smtClean="0">
                <a:latin typeface="Arial" pitchFamily="34" charset="0"/>
                <a:cs typeface="Arial" pitchFamily="34" charset="0"/>
              </a:rPr>
              <a:t>Facilitating </a:t>
            </a:r>
            <a:r>
              <a:rPr lang="en-US" dirty="0">
                <a:latin typeface="Arial" pitchFamily="34" charset="0"/>
                <a:cs typeface="Arial" pitchFamily="34" charset="0"/>
              </a:rPr>
              <a:t>practices that can make </a:t>
            </a:r>
            <a:r>
              <a:rPr lang="en-US" dirty="0" smtClean="0">
                <a:latin typeface="Arial" pitchFamily="34" charset="0"/>
                <a:cs typeface="Arial" pitchFamily="34" charset="0"/>
              </a:rPr>
              <a:t>it easier </a:t>
            </a:r>
            <a:r>
              <a:rPr lang="en-US" dirty="0">
                <a:latin typeface="Arial" pitchFamily="34" charset="0"/>
                <a:cs typeface="Arial" pitchFamily="34" charset="0"/>
              </a:rPr>
              <a:t>for competitors to reach or sustain an agreement. It is important to note that conduct described </a:t>
            </a:r>
            <a:r>
              <a:rPr lang="en-US" dirty="0" smtClean="0">
                <a:latin typeface="Arial" pitchFamily="34" charset="0"/>
                <a:cs typeface="Arial" pitchFamily="34" charset="0"/>
              </a:rPr>
              <a:t>as facilitating </a:t>
            </a:r>
            <a:r>
              <a:rPr lang="en-US" dirty="0">
                <a:latin typeface="Arial" pitchFamily="34" charset="0"/>
                <a:cs typeface="Arial" pitchFamily="34" charset="0"/>
              </a:rPr>
              <a:t>practices is not necessarily </a:t>
            </a:r>
            <a:r>
              <a:rPr lang="en-US" dirty="0" smtClean="0">
                <a:latin typeface="Arial" pitchFamily="34" charset="0"/>
                <a:cs typeface="Arial" pitchFamily="34" charset="0"/>
              </a:rPr>
              <a:t>unlawful. </a:t>
            </a:r>
          </a:p>
          <a:p>
            <a:pPr algn="just"/>
            <a:endParaRPr lang="en-US" dirty="0">
              <a:latin typeface="Arial" pitchFamily="34" charset="0"/>
              <a:cs typeface="Arial" pitchFamily="34" charset="0"/>
            </a:endParaRPr>
          </a:p>
          <a:p>
            <a:pPr algn="just"/>
            <a:r>
              <a:rPr lang="en-US" dirty="0" smtClean="0">
                <a:latin typeface="Arial" pitchFamily="34" charset="0"/>
                <a:cs typeface="Arial" pitchFamily="34" charset="0"/>
              </a:rPr>
              <a:t>But </a:t>
            </a:r>
            <a:r>
              <a:rPr lang="en-US" dirty="0">
                <a:latin typeface="Arial" pitchFamily="34" charset="0"/>
                <a:cs typeface="Arial" pitchFamily="34" charset="0"/>
              </a:rPr>
              <a:t>where a competition authority has found </a:t>
            </a:r>
            <a:r>
              <a:rPr lang="en-US" dirty="0" smtClean="0">
                <a:latin typeface="Arial" pitchFamily="34" charset="0"/>
                <a:cs typeface="Arial" pitchFamily="34" charset="0"/>
              </a:rPr>
              <a:t>other circumstantial </a:t>
            </a:r>
            <a:r>
              <a:rPr lang="en-US" dirty="0">
                <a:latin typeface="Arial" pitchFamily="34" charset="0"/>
                <a:cs typeface="Arial" pitchFamily="34" charset="0"/>
              </a:rPr>
              <a:t>evidence pointing to the existence of a cartel agreement, the existence of </a:t>
            </a:r>
            <a:r>
              <a:rPr lang="en-US" dirty="0" smtClean="0">
                <a:latin typeface="Arial" pitchFamily="34" charset="0"/>
                <a:cs typeface="Arial" pitchFamily="34" charset="0"/>
              </a:rPr>
              <a:t>facilitating practices </a:t>
            </a:r>
            <a:r>
              <a:rPr lang="en-US" dirty="0">
                <a:latin typeface="Arial" pitchFamily="34" charset="0"/>
                <a:cs typeface="Arial" pitchFamily="34" charset="0"/>
              </a:rPr>
              <a:t>can be an important complement</a:t>
            </a:r>
            <a:r>
              <a:rPr lang="en-US" dirty="0" smtClean="0">
                <a:latin typeface="Arial" pitchFamily="34" charset="0"/>
                <a:cs typeface="Arial" pitchFamily="34" charset="0"/>
              </a:rPr>
              <a:t>.</a:t>
            </a:r>
          </a:p>
          <a:p>
            <a:pPr algn="just"/>
            <a:endParaRPr lang="en-US" dirty="0">
              <a:latin typeface="Arial" pitchFamily="34" charset="0"/>
              <a:cs typeface="Arial" pitchFamily="34" charset="0"/>
            </a:endParaRPr>
          </a:p>
          <a:p>
            <a:pPr algn="just"/>
            <a:r>
              <a:rPr lang="en-US" dirty="0" smtClean="0">
                <a:latin typeface="Arial" pitchFamily="34" charset="0"/>
                <a:cs typeface="Arial" pitchFamily="34" charset="0"/>
              </a:rPr>
              <a:t> </a:t>
            </a:r>
            <a:r>
              <a:rPr lang="en-US" dirty="0">
                <a:latin typeface="Arial" pitchFamily="34" charset="0"/>
                <a:cs typeface="Arial" pitchFamily="34" charset="0"/>
              </a:rPr>
              <a:t>They can explain what kind of arrangements the parties set </a:t>
            </a:r>
            <a:r>
              <a:rPr lang="en-US" dirty="0" smtClean="0">
                <a:latin typeface="Arial" pitchFamily="34" charset="0"/>
                <a:cs typeface="Arial" pitchFamily="34" charset="0"/>
              </a:rPr>
              <a:t>up to </a:t>
            </a:r>
            <a:r>
              <a:rPr lang="en-US" dirty="0">
                <a:latin typeface="Arial" pitchFamily="34" charset="0"/>
                <a:cs typeface="Arial" pitchFamily="34" charset="0"/>
              </a:rPr>
              <a:t>facilitate the formation of a cartel agreement, monitoring, detection of defection, and/or </a:t>
            </a:r>
            <a:r>
              <a:rPr lang="en-US" dirty="0" smtClean="0">
                <a:latin typeface="Arial" pitchFamily="34" charset="0"/>
                <a:cs typeface="Arial" pitchFamily="34" charset="0"/>
              </a:rPr>
              <a:t>punishment, thus </a:t>
            </a:r>
            <a:r>
              <a:rPr lang="en-US" dirty="0">
                <a:latin typeface="Arial" pitchFamily="34" charset="0"/>
                <a:cs typeface="Arial" pitchFamily="34" charset="0"/>
              </a:rPr>
              <a:t>supporting the collusion story put together by the competition law enforcer. </a:t>
            </a:r>
            <a:endParaRPr lang="en-US" dirty="0" smtClean="0">
              <a:latin typeface="Arial" pitchFamily="34" charset="0"/>
              <a:cs typeface="Arial" pitchFamily="34" charset="0"/>
            </a:endParaRPr>
          </a:p>
          <a:p>
            <a:pPr algn="just"/>
            <a:r>
              <a:rPr lang="en-US" b="1" dirty="0" smtClean="0">
                <a:solidFill>
                  <a:srgbClr val="FF0000"/>
                </a:solidFill>
                <a:latin typeface="Arial" pitchFamily="34" charset="0"/>
                <a:cs typeface="Arial" pitchFamily="34" charset="0"/>
              </a:rPr>
              <a:t>Facilitating practices include</a:t>
            </a:r>
            <a:r>
              <a:rPr lang="en-US" b="1" dirty="0">
                <a:solidFill>
                  <a:srgbClr val="FF0000"/>
                </a:solidFill>
                <a:latin typeface="Arial" pitchFamily="34" charset="0"/>
                <a:cs typeface="Arial" pitchFamily="34" charset="0"/>
              </a:rPr>
              <a:t>:</a:t>
            </a:r>
          </a:p>
          <a:p>
            <a:pPr algn="just"/>
            <a:r>
              <a:rPr lang="en-US" b="1" dirty="0">
                <a:solidFill>
                  <a:srgbClr val="FF0000"/>
                </a:solidFill>
                <a:latin typeface="Arial" pitchFamily="34" charset="0"/>
                <a:cs typeface="Arial" pitchFamily="34" charset="0"/>
              </a:rPr>
              <a:t>•  information exchanges</a:t>
            </a:r>
            <a:r>
              <a:rPr lang="en-US" b="1" dirty="0" smtClean="0">
                <a:solidFill>
                  <a:srgbClr val="FF0000"/>
                </a:solidFill>
                <a:latin typeface="Arial" pitchFamily="34" charset="0"/>
                <a:cs typeface="Arial" pitchFamily="34" charset="0"/>
              </a:rPr>
              <a:t>; </a:t>
            </a:r>
          </a:p>
          <a:p>
            <a:pPr algn="just"/>
            <a:r>
              <a:rPr lang="en-US" b="1" dirty="0" smtClean="0">
                <a:solidFill>
                  <a:srgbClr val="FF0000"/>
                </a:solidFill>
                <a:latin typeface="Arial" pitchFamily="34" charset="0"/>
                <a:cs typeface="Arial" pitchFamily="34" charset="0"/>
              </a:rPr>
              <a:t>•  </a:t>
            </a:r>
            <a:r>
              <a:rPr lang="en-US" b="1" dirty="0">
                <a:solidFill>
                  <a:srgbClr val="FF0000"/>
                </a:solidFill>
                <a:latin typeface="Arial" pitchFamily="34" charset="0"/>
                <a:cs typeface="Arial" pitchFamily="34" charset="0"/>
              </a:rPr>
              <a:t>price </a:t>
            </a:r>
            <a:r>
              <a:rPr lang="en-US" b="1" dirty="0" err="1" smtClean="0">
                <a:solidFill>
                  <a:srgbClr val="FF0000"/>
                </a:solidFill>
                <a:latin typeface="Arial" pitchFamily="34" charset="0"/>
                <a:cs typeface="Arial" pitchFamily="34" charset="0"/>
              </a:rPr>
              <a:t>signalling</a:t>
            </a:r>
            <a:r>
              <a:rPr lang="en-US" b="1" dirty="0" smtClean="0">
                <a:solidFill>
                  <a:srgbClr val="FF0000"/>
                </a:solidFill>
                <a:latin typeface="Arial" pitchFamily="34" charset="0"/>
                <a:cs typeface="Arial" pitchFamily="34" charset="0"/>
              </a:rPr>
              <a:t>;</a:t>
            </a:r>
            <a:endParaRPr lang="en-US" b="1" dirty="0">
              <a:solidFill>
                <a:srgbClr val="FF0000"/>
              </a:solidFill>
              <a:latin typeface="Arial" pitchFamily="34" charset="0"/>
              <a:cs typeface="Arial" pitchFamily="34" charset="0"/>
            </a:endParaRPr>
          </a:p>
          <a:p>
            <a:pPr algn="just"/>
            <a:r>
              <a:rPr lang="en-US" b="1" dirty="0">
                <a:solidFill>
                  <a:srgbClr val="FF0000"/>
                </a:solidFill>
                <a:latin typeface="Arial" pitchFamily="34" charset="0"/>
                <a:cs typeface="Arial" pitchFamily="34" charset="0"/>
              </a:rPr>
              <a:t>•  freight </a:t>
            </a:r>
            <a:r>
              <a:rPr lang="en-US" b="1" dirty="0" err="1" smtClean="0">
                <a:solidFill>
                  <a:srgbClr val="FF0000"/>
                </a:solidFill>
                <a:latin typeface="Arial" pitchFamily="34" charset="0"/>
                <a:cs typeface="Arial" pitchFamily="34" charset="0"/>
              </a:rPr>
              <a:t>equalisation</a:t>
            </a:r>
            <a:r>
              <a:rPr lang="en-US" b="1" dirty="0" smtClean="0">
                <a:solidFill>
                  <a:srgbClr val="FF0000"/>
                </a:solidFill>
                <a:latin typeface="Arial" pitchFamily="34" charset="0"/>
                <a:cs typeface="Arial" pitchFamily="34" charset="0"/>
              </a:rPr>
              <a:t>;</a:t>
            </a:r>
            <a:endParaRPr lang="en-US" b="1" dirty="0">
              <a:solidFill>
                <a:srgbClr val="FF0000"/>
              </a:solidFill>
              <a:latin typeface="Arial" pitchFamily="34" charset="0"/>
              <a:cs typeface="Arial" pitchFamily="34" charset="0"/>
            </a:endParaRPr>
          </a:p>
          <a:p>
            <a:pPr algn="just"/>
            <a:r>
              <a:rPr lang="en-US" b="1" dirty="0">
                <a:solidFill>
                  <a:srgbClr val="FF0000"/>
                </a:solidFill>
                <a:latin typeface="Arial" pitchFamily="34" charset="0"/>
                <a:cs typeface="Arial" pitchFamily="34" charset="0"/>
              </a:rPr>
              <a:t>•  price protection and most </a:t>
            </a:r>
            <a:r>
              <a:rPr lang="en-US" b="1" dirty="0" err="1">
                <a:solidFill>
                  <a:srgbClr val="FF0000"/>
                </a:solidFill>
                <a:latin typeface="Arial" pitchFamily="34" charset="0"/>
                <a:cs typeface="Arial" pitchFamily="34" charset="0"/>
              </a:rPr>
              <a:t>favoured</a:t>
            </a:r>
            <a:r>
              <a:rPr lang="en-US" b="1" dirty="0">
                <a:solidFill>
                  <a:srgbClr val="FF0000"/>
                </a:solidFill>
                <a:latin typeface="Arial" pitchFamily="34" charset="0"/>
                <a:cs typeface="Arial" pitchFamily="34" charset="0"/>
              </a:rPr>
              <a:t> nation </a:t>
            </a:r>
            <a:r>
              <a:rPr lang="en-US" b="1" dirty="0" smtClean="0">
                <a:solidFill>
                  <a:srgbClr val="FF0000"/>
                </a:solidFill>
                <a:latin typeface="Arial" pitchFamily="34" charset="0"/>
                <a:cs typeface="Arial" pitchFamily="34" charset="0"/>
              </a:rPr>
              <a:t>policies; </a:t>
            </a:r>
            <a:r>
              <a:rPr lang="en-US" b="1" dirty="0">
                <a:solidFill>
                  <a:srgbClr val="FF0000"/>
                </a:solidFill>
                <a:latin typeface="Arial" pitchFamily="34" charset="0"/>
                <a:cs typeface="Arial" pitchFamily="34" charset="0"/>
              </a:rPr>
              <a:t>and</a:t>
            </a:r>
          </a:p>
          <a:p>
            <a:pPr algn="just"/>
            <a:r>
              <a:rPr lang="en-US" b="1" dirty="0">
                <a:solidFill>
                  <a:srgbClr val="FF0000"/>
                </a:solidFill>
                <a:latin typeface="Arial" pitchFamily="34" charset="0"/>
                <a:cs typeface="Arial" pitchFamily="34" charset="0"/>
              </a:rPr>
              <a:t>•  unnecessarily restrictive product standards</a:t>
            </a:r>
            <a:endParaRPr lang="en-US" b="1" dirty="0" smtClean="0">
              <a:solidFill>
                <a:srgbClr val="FF0000"/>
              </a:solidFill>
              <a:latin typeface="Arial" pitchFamily="34" charset="0"/>
              <a:cs typeface="Arial" pitchFamily="34" charset="0"/>
            </a:endParaRPr>
          </a:p>
          <a:p>
            <a:pPr algn="just"/>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86E64AF1-B2DA-4863-ADC3-8EDCD797695C}" type="slidenum">
              <a:rPr lang="fr-FR" smtClean="0"/>
              <a:t>21</a:t>
            </a:fld>
            <a:endParaRPr lang="fr-FR"/>
          </a:p>
        </p:txBody>
      </p:sp>
    </p:spTree>
    <p:extLst>
      <p:ext uri="{BB962C8B-B14F-4D97-AF65-F5344CB8AC3E}">
        <p14:creationId xmlns:p14="http://schemas.microsoft.com/office/powerpoint/2010/main" val="13270889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fr-FR" sz="3200" b="1" dirty="0" err="1">
                <a:solidFill>
                  <a:srgbClr val="C00000"/>
                </a:solidFill>
                <a:latin typeface="Arial" pitchFamily="34" charset="0"/>
                <a:cs typeface="Arial" pitchFamily="34" charset="0"/>
              </a:rPr>
              <a:t>E</a:t>
            </a:r>
            <a:r>
              <a:rPr lang="fr-FR" sz="3200" b="1" dirty="0" err="1" smtClean="0">
                <a:solidFill>
                  <a:srgbClr val="C00000"/>
                </a:solidFill>
                <a:latin typeface="Arial" pitchFamily="34" charset="0"/>
                <a:cs typeface="Arial" pitchFamily="34" charset="0"/>
              </a:rPr>
              <a:t>conomic</a:t>
            </a:r>
            <a:r>
              <a:rPr lang="fr-FR" sz="3200" b="1" dirty="0" smtClean="0">
                <a:solidFill>
                  <a:srgbClr val="C00000"/>
                </a:solidFill>
                <a:latin typeface="Arial" pitchFamily="34" charset="0"/>
                <a:cs typeface="Arial" pitchFamily="34" charset="0"/>
              </a:rPr>
              <a:t> structural  </a:t>
            </a:r>
            <a:r>
              <a:rPr lang="fr-FR" sz="3200" b="1" dirty="0" err="1" smtClean="0">
                <a:solidFill>
                  <a:srgbClr val="C00000"/>
                </a:solidFill>
                <a:latin typeface="Arial" pitchFamily="34" charset="0"/>
                <a:cs typeface="Arial" pitchFamily="34" charset="0"/>
              </a:rPr>
              <a:t>evidence</a:t>
            </a:r>
            <a:endParaRPr lang="fr-FR" b="1" dirty="0">
              <a:solidFill>
                <a:srgbClr val="C00000"/>
              </a:solidFill>
              <a:latin typeface="Arial" pitchFamily="34" charset="0"/>
              <a:cs typeface="Arial" pitchFamily="34" charset="0"/>
            </a:endParaRPr>
          </a:p>
        </p:txBody>
      </p:sp>
      <p:sp>
        <p:nvSpPr>
          <p:cNvPr id="3" name="TextBox 2"/>
          <p:cNvSpPr txBox="1"/>
          <p:nvPr/>
        </p:nvSpPr>
        <p:spPr>
          <a:xfrm>
            <a:off x="395536" y="1270095"/>
            <a:ext cx="8136904" cy="5355312"/>
          </a:xfrm>
          <a:prstGeom prst="rect">
            <a:avLst/>
          </a:prstGeom>
          <a:noFill/>
        </p:spPr>
        <p:txBody>
          <a:bodyPr wrap="square" rtlCol="0">
            <a:spAutoFit/>
          </a:bodyPr>
          <a:lstStyle/>
          <a:p>
            <a:pPr algn="just"/>
            <a:r>
              <a:rPr lang="en-US" dirty="0">
                <a:latin typeface="Arial" pitchFamily="34" charset="0"/>
                <a:cs typeface="Arial" pitchFamily="34" charset="0"/>
              </a:rPr>
              <a:t>	</a:t>
            </a:r>
            <a:r>
              <a:rPr lang="en-US" dirty="0" smtClean="0">
                <a:latin typeface="Arial" pitchFamily="34" charset="0"/>
                <a:cs typeface="Arial" pitchFamily="34" charset="0"/>
              </a:rPr>
              <a:t>2) </a:t>
            </a:r>
            <a:r>
              <a:rPr lang="en-US" b="1" dirty="0" smtClean="0">
                <a:solidFill>
                  <a:srgbClr val="FF0000"/>
                </a:solidFill>
                <a:latin typeface="Arial" pitchFamily="34" charset="0"/>
                <a:cs typeface="Arial" pitchFamily="34" charset="0"/>
              </a:rPr>
              <a:t>Evidence </a:t>
            </a:r>
            <a:r>
              <a:rPr lang="en-US" b="1" dirty="0">
                <a:solidFill>
                  <a:srgbClr val="FF0000"/>
                </a:solidFill>
                <a:latin typeface="Arial" pitchFamily="34" charset="0"/>
                <a:cs typeface="Arial" pitchFamily="34" charset="0"/>
              </a:rPr>
              <a:t>related to market structure</a:t>
            </a:r>
            <a:r>
              <a:rPr lang="en-US" dirty="0">
                <a:latin typeface="Arial" pitchFamily="34" charset="0"/>
                <a:cs typeface="Arial" pitchFamily="34" charset="0"/>
              </a:rPr>
              <a:t> can be used primarily to make the finding of a cartel </a:t>
            </a:r>
            <a:r>
              <a:rPr lang="en-US" dirty="0" smtClean="0">
                <a:latin typeface="Arial" pitchFamily="34" charset="0"/>
                <a:cs typeface="Arial" pitchFamily="34" charset="0"/>
              </a:rPr>
              <a:t>agreement more </a:t>
            </a:r>
            <a:r>
              <a:rPr lang="en-US" b="1" dirty="0">
                <a:solidFill>
                  <a:srgbClr val="FF0000"/>
                </a:solidFill>
                <a:latin typeface="Arial" pitchFamily="34" charset="0"/>
                <a:cs typeface="Arial" pitchFamily="34" charset="0"/>
              </a:rPr>
              <a:t>plausible</a:t>
            </a:r>
            <a:r>
              <a:rPr lang="en-US" dirty="0">
                <a:latin typeface="Arial" pitchFamily="34" charset="0"/>
                <a:cs typeface="Arial" pitchFamily="34" charset="0"/>
              </a:rPr>
              <a:t>, even though market structure factors do not prove the existence of such an agreement.</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Relevant </a:t>
            </a:r>
            <a:r>
              <a:rPr lang="en-US" dirty="0">
                <a:latin typeface="Arial" pitchFamily="34" charset="0"/>
                <a:cs typeface="Arial" pitchFamily="34" charset="0"/>
              </a:rPr>
              <a:t>economic evidence relating to market structure includes:</a:t>
            </a:r>
          </a:p>
          <a:p>
            <a:pPr algn="just"/>
            <a:r>
              <a:rPr lang="en-US" b="1" dirty="0">
                <a:solidFill>
                  <a:srgbClr val="FF0000"/>
                </a:solidFill>
                <a:latin typeface="Arial" pitchFamily="34" charset="0"/>
                <a:cs typeface="Arial" pitchFamily="34" charset="0"/>
              </a:rPr>
              <a:t>•  high concentration;</a:t>
            </a:r>
          </a:p>
          <a:p>
            <a:pPr algn="just"/>
            <a:r>
              <a:rPr lang="en-US" b="1" dirty="0">
                <a:solidFill>
                  <a:srgbClr val="FF0000"/>
                </a:solidFill>
                <a:latin typeface="Arial" pitchFamily="34" charset="0"/>
                <a:cs typeface="Arial" pitchFamily="34" charset="0"/>
              </a:rPr>
              <a:t>•  low concentration on the opposite side of the market;</a:t>
            </a:r>
          </a:p>
          <a:p>
            <a:pPr algn="just"/>
            <a:r>
              <a:rPr lang="en-US" b="1" dirty="0">
                <a:solidFill>
                  <a:srgbClr val="FF0000"/>
                </a:solidFill>
                <a:latin typeface="Arial" pitchFamily="34" charset="0"/>
                <a:cs typeface="Arial" pitchFamily="34" charset="0"/>
              </a:rPr>
              <a:t>•  high barriers to entry;</a:t>
            </a:r>
          </a:p>
          <a:p>
            <a:pPr algn="just"/>
            <a:r>
              <a:rPr lang="en-US" b="1" dirty="0">
                <a:solidFill>
                  <a:srgbClr val="FF0000"/>
                </a:solidFill>
                <a:latin typeface="Arial" pitchFamily="34" charset="0"/>
                <a:cs typeface="Arial" pitchFamily="34" charset="0"/>
              </a:rPr>
              <a:t>•  high degree of vertical integration;</a:t>
            </a:r>
          </a:p>
          <a:p>
            <a:pPr algn="just"/>
            <a:r>
              <a:rPr lang="en-US" b="1" dirty="0">
                <a:solidFill>
                  <a:srgbClr val="FF0000"/>
                </a:solidFill>
                <a:latin typeface="Arial" pitchFamily="34" charset="0"/>
                <a:cs typeface="Arial" pitchFamily="34" charset="0"/>
              </a:rPr>
              <a:t>•  </a:t>
            </a:r>
            <a:r>
              <a:rPr lang="en-US" b="1" dirty="0" err="1">
                <a:solidFill>
                  <a:srgbClr val="FF0000"/>
                </a:solidFill>
                <a:latin typeface="Arial" pitchFamily="34" charset="0"/>
                <a:cs typeface="Arial" pitchFamily="34" charset="0"/>
              </a:rPr>
              <a:t>standardised</a:t>
            </a:r>
            <a:r>
              <a:rPr lang="en-US" b="1" dirty="0">
                <a:solidFill>
                  <a:srgbClr val="FF0000"/>
                </a:solidFill>
                <a:latin typeface="Arial" pitchFamily="34" charset="0"/>
                <a:cs typeface="Arial" pitchFamily="34" charset="0"/>
              </a:rPr>
              <a:t> or homogeneous product.</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The </a:t>
            </a:r>
            <a:r>
              <a:rPr lang="en-US" dirty="0">
                <a:latin typeface="Arial" pitchFamily="34" charset="0"/>
                <a:cs typeface="Arial" pitchFamily="34" charset="0"/>
              </a:rPr>
              <a:t>evidentiary value of structural evidence can be limited, however. There can be </a:t>
            </a:r>
            <a:r>
              <a:rPr lang="en-US" dirty="0" smtClean="0">
                <a:latin typeface="Arial" pitchFamily="34" charset="0"/>
                <a:cs typeface="Arial" pitchFamily="34" charset="0"/>
              </a:rPr>
              <a:t>highly concentrated </a:t>
            </a:r>
            <a:r>
              <a:rPr lang="en-US" dirty="0">
                <a:latin typeface="Arial" pitchFamily="34" charset="0"/>
                <a:cs typeface="Arial" pitchFamily="34" charset="0"/>
              </a:rPr>
              <a:t>industries selling homogeneous products in which all parties compete. Conversely, </a:t>
            </a:r>
            <a:r>
              <a:rPr lang="en-US" dirty="0" smtClean="0">
                <a:latin typeface="Arial" pitchFamily="34" charset="0"/>
                <a:cs typeface="Arial" pitchFamily="34" charset="0"/>
              </a:rPr>
              <a:t>the absence </a:t>
            </a:r>
            <a:r>
              <a:rPr lang="en-US" dirty="0">
                <a:latin typeface="Arial" pitchFamily="34" charset="0"/>
                <a:cs typeface="Arial" pitchFamily="34" charset="0"/>
              </a:rPr>
              <a:t>of such evidence cannot be used to show that a cartel did not exist</a:t>
            </a:r>
            <a:r>
              <a:rPr lang="en-US" dirty="0" smtClean="0">
                <a:latin typeface="Arial" pitchFamily="34" charset="0"/>
                <a:cs typeface="Arial" pitchFamily="34" charset="0"/>
              </a:rPr>
              <a:t>.</a:t>
            </a:r>
          </a:p>
          <a:p>
            <a:pPr algn="just"/>
            <a:endParaRPr lang="en-US" dirty="0">
              <a:latin typeface="Arial" pitchFamily="34" charset="0"/>
              <a:cs typeface="Arial" pitchFamily="34" charset="0"/>
            </a:endParaRPr>
          </a:p>
          <a:p>
            <a:pPr algn="just"/>
            <a:r>
              <a:rPr lang="en-US" dirty="0" smtClean="0">
                <a:latin typeface="Arial" pitchFamily="34" charset="0"/>
                <a:cs typeface="Arial" pitchFamily="34" charset="0"/>
              </a:rPr>
              <a:t> </a:t>
            </a:r>
            <a:r>
              <a:rPr lang="en-US" dirty="0">
                <a:latin typeface="Arial" pitchFamily="34" charset="0"/>
                <a:cs typeface="Arial" pitchFamily="34" charset="0"/>
              </a:rPr>
              <a:t>Cartels are known to </a:t>
            </a:r>
            <a:r>
              <a:rPr lang="en-US" dirty="0" smtClean="0">
                <a:latin typeface="Arial" pitchFamily="34" charset="0"/>
                <a:cs typeface="Arial" pitchFamily="34" charset="0"/>
              </a:rPr>
              <a:t>have existed </a:t>
            </a:r>
            <a:r>
              <a:rPr lang="en-US" dirty="0">
                <a:latin typeface="Arial" pitchFamily="34" charset="0"/>
                <a:cs typeface="Arial" pitchFamily="34" charset="0"/>
              </a:rPr>
              <a:t>in industries with numerous competitors and differentiated products</a:t>
            </a:r>
            <a:r>
              <a:rPr lang="en-US" dirty="0" smtClean="0">
                <a:latin typeface="Arial" pitchFamily="34" charset="0"/>
                <a:cs typeface="Arial" pitchFamily="34" charset="0"/>
              </a:rPr>
              <a:t>.</a:t>
            </a:r>
          </a:p>
          <a:p>
            <a:pPr algn="just"/>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86E64AF1-B2DA-4863-ADC3-8EDCD797695C}" type="slidenum">
              <a:rPr lang="fr-FR" smtClean="0"/>
              <a:t>22</a:t>
            </a:fld>
            <a:endParaRPr lang="fr-FR"/>
          </a:p>
        </p:txBody>
      </p:sp>
    </p:spTree>
    <p:extLst>
      <p:ext uri="{BB962C8B-B14F-4D97-AF65-F5344CB8AC3E}">
        <p14:creationId xmlns:p14="http://schemas.microsoft.com/office/powerpoint/2010/main" val="38428560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213992"/>
            <a:ext cx="8229600" cy="1143000"/>
          </a:xfrm>
        </p:spPr>
        <p:txBody>
          <a:bodyPr>
            <a:normAutofit fontScale="90000"/>
          </a:bodyPr>
          <a:lstStyle/>
          <a:p>
            <a:r>
              <a:rPr lang="fr-FR" sz="3200" b="1" dirty="0" smtClean="0">
                <a:solidFill>
                  <a:srgbClr val="FF0000"/>
                </a:solidFill>
              </a:rPr>
              <a:t>IV)  </a:t>
            </a:r>
            <a:r>
              <a:rPr lang="fr-FR" sz="3200" b="1" dirty="0" err="1" smtClean="0">
                <a:solidFill>
                  <a:srgbClr val="FF0000"/>
                </a:solidFill>
              </a:rPr>
              <a:t>Economic</a:t>
            </a:r>
            <a:r>
              <a:rPr lang="fr-FR" sz="3200" b="1" dirty="0" smtClean="0">
                <a:solidFill>
                  <a:srgbClr val="FF0000"/>
                </a:solidFill>
              </a:rPr>
              <a:t> issues in Antitrust</a:t>
            </a:r>
            <a:br>
              <a:rPr lang="fr-FR" sz="3200" b="1" dirty="0" smtClean="0">
                <a:solidFill>
                  <a:srgbClr val="FF0000"/>
                </a:solidFill>
              </a:rPr>
            </a:br>
            <a:r>
              <a:rPr lang="fr-FR" sz="3200" b="1" dirty="0" smtClean="0">
                <a:solidFill>
                  <a:srgbClr val="FF0000"/>
                </a:solidFill>
              </a:rPr>
              <a:t/>
            </a:r>
            <a:br>
              <a:rPr lang="fr-FR" sz="3200" b="1" dirty="0" smtClean="0">
                <a:solidFill>
                  <a:srgbClr val="FF0000"/>
                </a:solidFill>
              </a:rPr>
            </a:br>
            <a:r>
              <a:rPr lang="fr-FR" sz="3200" b="1" dirty="0" smtClean="0">
                <a:solidFill>
                  <a:srgbClr val="FF0000"/>
                </a:solidFill>
              </a:rPr>
              <a:t>IV-b) Abuse of Dominance</a:t>
            </a:r>
            <a:endParaRPr lang="fr-FR" sz="3200" b="1" dirty="0">
              <a:solidFill>
                <a:srgbClr val="FF0000"/>
              </a:solidFill>
            </a:endParaRPr>
          </a:p>
        </p:txBody>
      </p:sp>
    </p:spTree>
    <p:extLst>
      <p:ext uri="{BB962C8B-B14F-4D97-AF65-F5344CB8AC3E}">
        <p14:creationId xmlns:p14="http://schemas.microsoft.com/office/powerpoint/2010/main" val="2150203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a:noFill/>
        </p:spPr>
        <p:txBody>
          <a:bodyPr/>
          <a:lstStyle/>
          <a:p>
            <a:fld id="{95C1B280-639B-4E3F-9F38-90A425E123FA}" type="slidenum">
              <a:rPr lang="fr-FR"/>
              <a:pPr/>
              <a:t>24</a:t>
            </a:fld>
            <a:endParaRPr lang="fr-FR"/>
          </a:p>
        </p:txBody>
      </p:sp>
      <p:sp>
        <p:nvSpPr>
          <p:cNvPr id="6147" name="Rectangle 2"/>
          <p:cNvSpPr>
            <a:spLocks noGrp="1" noChangeArrowheads="1"/>
          </p:cNvSpPr>
          <p:nvPr>
            <p:ph type="title"/>
          </p:nvPr>
        </p:nvSpPr>
        <p:spPr/>
        <p:txBody>
          <a:bodyPr>
            <a:normAutofit/>
          </a:bodyPr>
          <a:lstStyle/>
          <a:p>
            <a:pPr eaLnBrk="1" hangingPunct="1"/>
            <a:r>
              <a:rPr lang="fr-FR" sz="3200" b="1" dirty="0" err="1" smtClean="0">
                <a:solidFill>
                  <a:srgbClr val="C00000"/>
                </a:solidFill>
                <a:latin typeface="Arial" pitchFamily="34" charset="0"/>
                <a:cs typeface="Arial" pitchFamily="34" charset="0"/>
              </a:rPr>
              <a:t>Market</a:t>
            </a:r>
            <a:r>
              <a:rPr lang="fr-FR" sz="3200" b="1" dirty="0" smtClean="0">
                <a:solidFill>
                  <a:srgbClr val="C00000"/>
                </a:solidFill>
                <a:latin typeface="Arial" pitchFamily="34" charset="0"/>
                <a:cs typeface="Arial" pitchFamily="34" charset="0"/>
              </a:rPr>
              <a:t> </a:t>
            </a:r>
            <a:r>
              <a:rPr lang="fr-FR" sz="3200" b="1" dirty="0" err="1" smtClean="0">
                <a:solidFill>
                  <a:srgbClr val="C00000"/>
                </a:solidFill>
                <a:latin typeface="Arial" pitchFamily="34" charset="0"/>
                <a:cs typeface="Arial" pitchFamily="34" charset="0"/>
              </a:rPr>
              <a:t>definition</a:t>
            </a:r>
            <a:endParaRPr lang="fr-FR" sz="3200" b="1" dirty="0" smtClean="0">
              <a:solidFill>
                <a:srgbClr val="C00000"/>
              </a:solidFill>
              <a:latin typeface="Arial" pitchFamily="34" charset="0"/>
              <a:cs typeface="Arial" pitchFamily="34" charset="0"/>
            </a:endParaRPr>
          </a:p>
        </p:txBody>
      </p:sp>
      <p:sp>
        <p:nvSpPr>
          <p:cNvPr id="6148" name="Text Box 3"/>
          <p:cNvSpPr txBox="1">
            <a:spLocks noChangeArrowheads="1"/>
          </p:cNvSpPr>
          <p:nvPr/>
        </p:nvSpPr>
        <p:spPr bwMode="auto">
          <a:xfrm>
            <a:off x="214282" y="1504950"/>
            <a:ext cx="8659812" cy="3600986"/>
          </a:xfrm>
          <a:prstGeom prst="rect">
            <a:avLst/>
          </a:prstGeom>
          <a:noFill/>
          <a:ln w="9525">
            <a:noFill/>
            <a:miter lim="800000"/>
            <a:headEnd/>
            <a:tailEnd/>
          </a:ln>
        </p:spPr>
        <p:txBody>
          <a:bodyPr>
            <a:spAutoFit/>
          </a:bodyPr>
          <a:lstStyle/>
          <a:p>
            <a:pPr algn="just"/>
            <a:r>
              <a:rPr lang="en-GB" sz="2400" b="1" dirty="0">
                <a:latin typeface="Times New Roman" pitchFamily="18" charset="0"/>
              </a:rPr>
              <a:t>"</a:t>
            </a:r>
            <a:r>
              <a:rPr lang="en-GB" dirty="0">
                <a:latin typeface="Arial" pitchFamily="34" charset="0"/>
                <a:cs typeface="Arial" pitchFamily="34" charset="0"/>
              </a:rPr>
              <a:t>A </a:t>
            </a:r>
            <a:r>
              <a:rPr lang="en-GB" b="1" u="sng" dirty="0">
                <a:solidFill>
                  <a:srgbClr val="FF0000"/>
                </a:solidFill>
                <a:latin typeface="Arial" pitchFamily="34" charset="0"/>
                <a:cs typeface="Arial" pitchFamily="34" charset="0"/>
              </a:rPr>
              <a:t>relevant product market</a:t>
            </a:r>
            <a:r>
              <a:rPr lang="en-GB" b="1" dirty="0">
                <a:latin typeface="Arial" pitchFamily="34" charset="0"/>
                <a:cs typeface="Arial" pitchFamily="34" charset="0"/>
              </a:rPr>
              <a:t> </a:t>
            </a:r>
            <a:r>
              <a:rPr lang="en-GB" dirty="0">
                <a:latin typeface="Arial" pitchFamily="34" charset="0"/>
                <a:cs typeface="Arial" pitchFamily="34" charset="0"/>
              </a:rPr>
              <a:t>comprises</a:t>
            </a:r>
            <a:r>
              <a:rPr lang="en-GB" b="1" dirty="0">
                <a:latin typeface="Arial" pitchFamily="34" charset="0"/>
                <a:cs typeface="Arial" pitchFamily="34" charset="0"/>
              </a:rPr>
              <a:t> </a:t>
            </a:r>
            <a:r>
              <a:rPr lang="en-GB" b="1" dirty="0">
                <a:solidFill>
                  <a:srgbClr val="FF0000"/>
                </a:solidFill>
                <a:latin typeface="Arial" pitchFamily="34" charset="0"/>
                <a:cs typeface="Arial" pitchFamily="34" charset="0"/>
              </a:rPr>
              <a:t>all those products and/or services which are regarded as interchangeable or substitutable by the consumer, by reason of the products' characteristics, their prices and their intended use</a:t>
            </a:r>
            <a:r>
              <a:rPr lang="en-GB" dirty="0">
                <a:latin typeface="Arial" pitchFamily="34" charset="0"/>
                <a:cs typeface="Arial" pitchFamily="34" charset="0"/>
              </a:rPr>
              <a:t>." </a:t>
            </a:r>
          </a:p>
          <a:p>
            <a:pPr algn="just"/>
            <a:endParaRPr lang="en-GB" dirty="0">
              <a:latin typeface="Arial" pitchFamily="34" charset="0"/>
              <a:cs typeface="Arial" pitchFamily="34" charset="0"/>
            </a:endParaRPr>
          </a:p>
          <a:p>
            <a:pPr algn="just"/>
            <a:r>
              <a:rPr lang="en-GB" b="1" u="sng" dirty="0">
                <a:solidFill>
                  <a:srgbClr val="FF0000"/>
                </a:solidFill>
                <a:latin typeface="Arial" pitchFamily="34" charset="0"/>
                <a:cs typeface="Arial" pitchFamily="34" charset="0"/>
              </a:rPr>
              <a:t>Relevant geographic markets</a:t>
            </a:r>
            <a:r>
              <a:rPr lang="en-GB" b="1" dirty="0">
                <a:latin typeface="Arial" pitchFamily="34" charset="0"/>
                <a:cs typeface="Arial" pitchFamily="34" charset="0"/>
              </a:rPr>
              <a:t> </a:t>
            </a:r>
            <a:r>
              <a:rPr lang="en-GB" dirty="0">
                <a:latin typeface="Arial" pitchFamily="34" charset="0"/>
                <a:cs typeface="Arial" pitchFamily="34" charset="0"/>
              </a:rPr>
              <a:t>are defined as follows: </a:t>
            </a:r>
          </a:p>
          <a:p>
            <a:pPr algn="just"/>
            <a:endParaRPr lang="en-GB" dirty="0" smtClean="0">
              <a:latin typeface="Arial" pitchFamily="34" charset="0"/>
              <a:cs typeface="Arial" pitchFamily="34" charset="0"/>
            </a:endParaRPr>
          </a:p>
          <a:p>
            <a:pPr algn="just"/>
            <a:r>
              <a:rPr lang="en-GB" dirty="0" smtClean="0">
                <a:latin typeface="Arial" pitchFamily="34" charset="0"/>
                <a:cs typeface="Arial" pitchFamily="34" charset="0"/>
              </a:rPr>
              <a:t>“The </a:t>
            </a:r>
            <a:r>
              <a:rPr lang="en-GB" dirty="0">
                <a:latin typeface="Arial" pitchFamily="34" charset="0"/>
                <a:cs typeface="Arial" pitchFamily="34" charset="0"/>
              </a:rPr>
              <a:t>relevant </a:t>
            </a:r>
            <a:r>
              <a:rPr lang="en-GB" b="1" dirty="0">
                <a:solidFill>
                  <a:srgbClr val="FF0000"/>
                </a:solidFill>
                <a:latin typeface="Arial" pitchFamily="34" charset="0"/>
                <a:cs typeface="Arial" pitchFamily="34" charset="0"/>
              </a:rPr>
              <a:t>geographic market</a:t>
            </a:r>
            <a:r>
              <a:rPr lang="en-GB" b="1" dirty="0">
                <a:latin typeface="Arial" pitchFamily="34" charset="0"/>
                <a:cs typeface="Arial" pitchFamily="34" charset="0"/>
              </a:rPr>
              <a:t> </a:t>
            </a:r>
            <a:r>
              <a:rPr lang="en-GB" dirty="0">
                <a:latin typeface="Arial" pitchFamily="34" charset="0"/>
                <a:cs typeface="Arial" pitchFamily="34" charset="0"/>
              </a:rPr>
              <a:t>comprises the </a:t>
            </a:r>
            <a:r>
              <a:rPr lang="en-GB" b="1" dirty="0">
                <a:solidFill>
                  <a:srgbClr val="FF0000"/>
                </a:solidFill>
                <a:latin typeface="Arial" pitchFamily="34" charset="0"/>
                <a:cs typeface="Arial" pitchFamily="34" charset="0"/>
              </a:rPr>
              <a:t>area in which</a:t>
            </a:r>
            <a:r>
              <a:rPr lang="en-GB" b="1" dirty="0">
                <a:latin typeface="Arial" pitchFamily="34" charset="0"/>
                <a:cs typeface="Arial" pitchFamily="34" charset="0"/>
              </a:rPr>
              <a:t> </a:t>
            </a:r>
            <a:r>
              <a:rPr lang="en-GB" dirty="0">
                <a:latin typeface="Arial" pitchFamily="34" charset="0"/>
                <a:cs typeface="Arial" pitchFamily="34" charset="0"/>
              </a:rPr>
              <a:t>the undertakings concerned are involved in the supply and demand of products or services, in which </a:t>
            </a:r>
            <a:r>
              <a:rPr lang="en-GB" b="1" dirty="0">
                <a:solidFill>
                  <a:srgbClr val="FF0000"/>
                </a:solidFill>
                <a:latin typeface="Arial" pitchFamily="34" charset="0"/>
                <a:cs typeface="Arial" pitchFamily="34" charset="0"/>
              </a:rPr>
              <a:t>the conditions of competition are sufficiently homogeneous and which can be distinguished from neighbouring areas because the conditions of competition are appreciably different in those areas</a:t>
            </a:r>
            <a:r>
              <a:rPr lang="en-GB" dirty="0">
                <a:latin typeface="Arial" pitchFamily="34" charset="0"/>
                <a:cs typeface="Arial" pitchFamily="34" charset="0"/>
              </a:rPr>
              <a:t>". </a:t>
            </a:r>
            <a:endParaRPr lang="fr-FR" dirty="0">
              <a:latin typeface="Arial" pitchFamily="34" charset="0"/>
              <a:cs typeface="Arial" pitchFamily="34" charset="0"/>
            </a:endParaRPr>
          </a:p>
          <a:p>
            <a:endParaRPr lang="fr-FR" sz="2400" b="1" dirty="0">
              <a:latin typeface="Times New Roman" pitchFamily="18" charset="0"/>
            </a:endParaRPr>
          </a:p>
        </p:txBody>
      </p:sp>
      <p:sp>
        <p:nvSpPr>
          <p:cNvPr id="6149" name="Text Box 4"/>
          <p:cNvSpPr txBox="1">
            <a:spLocks noChangeArrowheads="1"/>
          </p:cNvSpPr>
          <p:nvPr/>
        </p:nvSpPr>
        <p:spPr bwMode="auto">
          <a:xfrm>
            <a:off x="376238" y="6184900"/>
            <a:ext cx="8767762" cy="611188"/>
          </a:xfrm>
          <a:prstGeom prst="rect">
            <a:avLst/>
          </a:prstGeom>
          <a:noFill/>
          <a:ln w="9525">
            <a:noFill/>
            <a:miter lim="800000"/>
            <a:headEnd/>
            <a:tailEnd/>
          </a:ln>
        </p:spPr>
        <p:txBody>
          <a:bodyPr>
            <a:spAutoFit/>
          </a:bodyPr>
          <a:lstStyle/>
          <a:p>
            <a:r>
              <a:rPr lang="en-GB" sz="1600" b="1">
                <a:latin typeface="Times New Roman" pitchFamily="18" charset="0"/>
              </a:rPr>
              <a:t>1) COMMISSION NOTICE on the definition of the relevant market for the purposes of Community competition law</a:t>
            </a:r>
            <a:r>
              <a:rPr lang="fr-FR"/>
              <a:t> </a:t>
            </a:r>
            <a:r>
              <a:rPr lang="fr-FR" sz="1600" b="1">
                <a:latin typeface="Times New Roman" pitchFamily="18" charset="0"/>
              </a:rPr>
              <a:t>(</a:t>
            </a:r>
            <a:r>
              <a:rPr lang="en-GB" sz="1600" b="1">
                <a:latin typeface="Times New Roman" pitchFamily="18" charset="0"/>
              </a:rPr>
              <a:t>OJ C 372 on 9/12/1997</a:t>
            </a:r>
            <a:r>
              <a:rPr lang="en-GB" sz="1600" b="1" i="1">
                <a:latin typeface="Times New Roman" pitchFamily="18" charset="0"/>
              </a:rPr>
              <a:t>)</a:t>
            </a:r>
            <a:endParaRPr lang="fr-FR" sz="1600" b="1" i="1">
              <a:latin typeface="Times New Roman" pitchFamily="18" charset="0"/>
            </a:endParaRPr>
          </a:p>
        </p:txBody>
      </p:sp>
    </p:spTree>
    <p:extLst>
      <p:ext uri="{BB962C8B-B14F-4D97-AF65-F5344CB8AC3E}">
        <p14:creationId xmlns:p14="http://schemas.microsoft.com/office/powerpoint/2010/main" val="30980647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a:noFill/>
        </p:spPr>
        <p:txBody>
          <a:bodyPr/>
          <a:lstStyle/>
          <a:p>
            <a:fld id="{AD5502EA-7BF9-4ACE-BD96-7191FB52FEEE}" type="slidenum">
              <a:rPr lang="fr-FR"/>
              <a:pPr/>
              <a:t>25</a:t>
            </a:fld>
            <a:endParaRPr lang="fr-FR"/>
          </a:p>
        </p:txBody>
      </p:sp>
      <p:sp>
        <p:nvSpPr>
          <p:cNvPr id="7171" name="Rectangle 2"/>
          <p:cNvSpPr>
            <a:spLocks noGrp="1" noChangeArrowheads="1"/>
          </p:cNvSpPr>
          <p:nvPr>
            <p:ph type="title"/>
          </p:nvPr>
        </p:nvSpPr>
        <p:spPr/>
        <p:txBody>
          <a:bodyPr>
            <a:normAutofit/>
          </a:bodyPr>
          <a:lstStyle/>
          <a:p>
            <a:pPr eaLnBrk="1" hangingPunct="1"/>
            <a:r>
              <a:rPr lang="fr-FR" sz="3200" b="1" dirty="0" smtClean="0">
                <a:solidFill>
                  <a:srgbClr val="C00000"/>
                </a:solidFill>
                <a:latin typeface="Arial" pitchFamily="34" charset="0"/>
                <a:cs typeface="Arial" pitchFamily="34" charset="0"/>
              </a:rPr>
              <a:t>Product </a:t>
            </a:r>
            <a:r>
              <a:rPr lang="fr-FR" sz="3200" b="1" dirty="0" err="1" smtClean="0">
                <a:solidFill>
                  <a:srgbClr val="C00000"/>
                </a:solidFill>
                <a:latin typeface="Arial" pitchFamily="34" charset="0"/>
                <a:cs typeface="Arial" pitchFamily="34" charset="0"/>
              </a:rPr>
              <a:t>market</a:t>
            </a:r>
            <a:endParaRPr lang="fr-FR" sz="3200" b="1" dirty="0" smtClean="0">
              <a:solidFill>
                <a:srgbClr val="C00000"/>
              </a:solidFill>
              <a:latin typeface="Arial" pitchFamily="34" charset="0"/>
              <a:cs typeface="Arial" pitchFamily="34" charset="0"/>
            </a:endParaRPr>
          </a:p>
        </p:txBody>
      </p:sp>
      <p:sp>
        <p:nvSpPr>
          <p:cNvPr id="7172" name="Text Box 3"/>
          <p:cNvSpPr txBox="1">
            <a:spLocks noChangeArrowheads="1"/>
          </p:cNvSpPr>
          <p:nvPr/>
        </p:nvSpPr>
        <p:spPr bwMode="auto">
          <a:xfrm>
            <a:off x="322264" y="1773238"/>
            <a:ext cx="8536016" cy="2862322"/>
          </a:xfrm>
          <a:prstGeom prst="rect">
            <a:avLst/>
          </a:prstGeom>
          <a:noFill/>
          <a:ln w="9525">
            <a:noFill/>
            <a:miter lim="800000"/>
            <a:headEnd/>
            <a:tailEnd/>
          </a:ln>
        </p:spPr>
        <p:txBody>
          <a:bodyPr wrap="square">
            <a:spAutoFit/>
          </a:bodyPr>
          <a:lstStyle/>
          <a:p>
            <a:pPr algn="just"/>
            <a:r>
              <a:rPr lang="fr-FR" b="1" dirty="0" err="1">
                <a:solidFill>
                  <a:srgbClr val="FF0000"/>
                </a:solidFill>
                <a:latin typeface="Arial" pitchFamily="34" charset="0"/>
                <a:cs typeface="Arial" pitchFamily="34" charset="0"/>
              </a:rPr>
              <a:t>Demand</a:t>
            </a:r>
            <a:r>
              <a:rPr lang="fr-FR" b="1" dirty="0">
                <a:solidFill>
                  <a:srgbClr val="FF0000"/>
                </a:solidFill>
                <a:latin typeface="Arial" pitchFamily="34" charset="0"/>
                <a:cs typeface="Arial" pitchFamily="34" charset="0"/>
              </a:rPr>
              <a:t>-</a:t>
            </a:r>
            <a:r>
              <a:rPr lang="fr-FR" b="1" dirty="0" err="1">
                <a:solidFill>
                  <a:srgbClr val="FF0000"/>
                </a:solidFill>
                <a:latin typeface="Arial" pitchFamily="34" charset="0"/>
                <a:cs typeface="Arial" pitchFamily="34" charset="0"/>
              </a:rPr>
              <a:t>side</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substitutability</a:t>
            </a:r>
            <a:r>
              <a:rPr lang="fr-FR" b="1" dirty="0">
                <a:latin typeface="Arial" pitchFamily="34" charset="0"/>
                <a:cs typeface="Arial" pitchFamily="34" charset="0"/>
              </a:rPr>
              <a:t> </a:t>
            </a:r>
            <a:r>
              <a:rPr lang="fr-FR" dirty="0">
                <a:latin typeface="Arial" pitchFamily="34" charset="0"/>
                <a:cs typeface="Arial" pitchFamily="34" charset="0"/>
              </a:rPr>
              <a:t>: the </a:t>
            </a:r>
            <a:r>
              <a:rPr lang="fr-FR" dirty="0" err="1">
                <a:latin typeface="Arial" pitchFamily="34" charset="0"/>
                <a:cs typeface="Arial" pitchFamily="34" charset="0"/>
              </a:rPr>
              <a:t>extent</a:t>
            </a:r>
            <a:r>
              <a:rPr lang="fr-FR" dirty="0">
                <a:latin typeface="Arial" pitchFamily="34" charset="0"/>
                <a:cs typeface="Arial" pitchFamily="34" charset="0"/>
              </a:rPr>
              <a:t> to </a:t>
            </a:r>
            <a:r>
              <a:rPr lang="fr-FR" dirty="0" err="1">
                <a:latin typeface="Arial" pitchFamily="34" charset="0"/>
                <a:cs typeface="Arial" pitchFamily="34" charset="0"/>
              </a:rPr>
              <a:t>which</a:t>
            </a:r>
            <a:r>
              <a:rPr lang="fr-FR" dirty="0">
                <a:latin typeface="Arial" pitchFamily="34" charset="0"/>
                <a:cs typeface="Arial" pitchFamily="34" charset="0"/>
              </a:rPr>
              <a:t> </a:t>
            </a:r>
            <a:r>
              <a:rPr lang="fr-FR" dirty="0" err="1">
                <a:latin typeface="Arial" pitchFamily="34" charset="0"/>
                <a:cs typeface="Arial" pitchFamily="34" charset="0"/>
              </a:rPr>
              <a:t>customers</a:t>
            </a:r>
            <a:r>
              <a:rPr lang="fr-FR" dirty="0">
                <a:latin typeface="Arial" pitchFamily="34" charset="0"/>
                <a:cs typeface="Arial" pitchFamily="34" charset="0"/>
              </a:rPr>
              <a:t> </a:t>
            </a:r>
            <a:r>
              <a:rPr lang="fr-FR" dirty="0" err="1">
                <a:latin typeface="Arial" pitchFamily="34" charset="0"/>
                <a:cs typeface="Arial" pitchFamily="34" charset="0"/>
              </a:rPr>
              <a:t>could</a:t>
            </a:r>
            <a:r>
              <a:rPr lang="fr-FR" dirty="0">
                <a:latin typeface="Arial" pitchFamily="34" charset="0"/>
                <a:cs typeface="Arial" pitchFamily="34" charset="0"/>
              </a:rPr>
              <a:t> and </a:t>
            </a:r>
            <a:r>
              <a:rPr lang="fr-FR" dirty="0" err="1">
                <a:latin typeface="Arial" pitchFamily="34" charset="0"/>
                <a:cs typeface="Arial" pitchFamily="34" charset="0"/>
              </a:rPr>
              <a:t>would</a:t>
            </a:r>
            <a:r>
              <a:rPr lang="fr-FR" dirty="0">
                <a:latin typeface="Arial" pitchFamily="34" charset="0"/>
                <a:cs typeface="Arial" pitchFamily="34" charset="0"/>
              </a:rPr>
              <a:t> </a:t>
            </a:r>
            <a:r>
              <a:rPr lang="fr-FR" dirty="0" err="1">
                <a:latin typeface="Arial" pitchFamily="34" charset="0"/>
                <a:cs typeface="Arial" pitchFamily="34" charset="0"/>
              </a:rPr>
              <a:t>switch</a:t>
            </a:r>
            <a:r>
              <a:rPr lang="fr-FR" dirty="0">
                <a:latin typeface="Arial" pitchFamily="34" charset="0"/>
                <a:cs typeface="Arial" pitchFamily="34" charset="0"/>
              </a:rPr>
              <a:t> </a:t>
            </a:r>
            <a:r>
              <a:rPr lang="fr-FR" dirty="0" err="1">
                <a:latin typeface="Arial" pitchFamily="34" charset="0"/>
                <a:cs typeface="Arial" pitchFamily="34" charset="0"/>
              </a:rPr>
              <a:t>among</a:t>
            </a:r>
            <a:r>
              <a:rPr lang="fr-FR" dirty="0">
                <a:latin typeface="Arial" pitchFamily="34" charset="0"/>
                <a:cs typeface="Arial" pitchFamily="34" charset="0"/>
              </a:rPr>
              <a:t> substitute </a:t>
            </a:r>
            <a:r>
              <a:rPr lang="fr-FR" dirty="0" err="1">
                <a:latin typeface="Arial" pitchFamily="34" charset="0"/>
                <a:cs typeface="Arial" pitchFamily="34" charset="0"/>
              </a:rPr>
              <a:t>products</a:t>
            </a:r>
            <a:r>
              <a:rPr lang="fr-FR" dirty="0">
                <a:latin typeface="Arial" pitchFamily="34" charset="0"/>
                <a:cs typeface="Arial" pitchFamily="34" charset="0"/>
              </a:rPr>
              <a:t> in </a:t>
            </a:r>
            <a:r>
              <a:rPr lang="fr-FR" dirty="0" err="1">
                <a:latin typeface="Arial" pitchFamily="34" charset="0"/>
                <a:cs typeface="Arial" pitchFamily="34" charset="0"/>
              </a:rPr>
              <a:t>response</a:t>
            </a:r>
            <a:r>
              <a:rPr lang="fr-FR" dirty="0">
                <a:latin typeface="Arial" pitchFamily="34" charset="0"/>
                <a:cs typeface="Arial" pitchFamily="34" charset="0"/>
              </a:rPr>
              <a:t> to a change in relative </a:t>
            </a:r>
            <a:r>
              <a:rPr lang="fr-FR" dirty="0" err="1">
                <a:latin typeface="Arial" pitchFamily="34" charset="0"/>
                <a:cs typeface="Arial" pitchFamily="34" charset="0"/>
              </a:rPr>
              <a:t>prices</a:t>
            </a:r>
            <a:r>
              <a:rPr lang="fr-FR" dirty="0">
                <a:latin typeface="Arial" pitchFamily="34" charset="0"/>
                <a:cs typeface="Arial" pitchFamily="34" charset="0"/>
              </a:rPr>
              <a:t> or </a:t>
            </a:r>
            <a:r>
              <a:rPr lang="fr-FR" dirty="0" err="1">
                <a:latin typeface="Arial" pitchFamily="34" charset="0"/>
                <a:cs typeface="Arial" pitchFamily="34" charset="0"/>
              </a:rPr>
              <a:t>quality</a:t>
            </a:r>
            <a:r>
              <a:rPr lang="fr-FR" dirty="0">
                <a:latin typeface="Arial" pitchFamily="34" charset="0"/>
                <a:cs typeface="Arial" pitchFamily="34" charset="0"/>
              </a:rPr>
              <a:t> or </a:t>
            </a:r>
            <a:r>
              <a:rPr lang="fr-FR" dirty="0" err="1">
                <a:latin typeface="Arial" pitchFamily="34" charset="0"/>
                <a:cs typeface="Arial" pitchFamily="34" charset="0"/>
              </a:rPr>
              <a:t>availability</a:t>
            </a:r>
            <a:r>
              <a:rPr lang="fr-FR" dirty="0">
                <a:latin typeface="Arial" pitchFamily="34" charset="0"/>
                <a:cs typeface="Arial" pitchFamily="34" charset="0"/>
              </a:rPr>
              <a:t> or </a:t>
            </a:r>
            <a:r>
              <a:rPr lang="fr-FR" dirty="0" err="1">
                <a:latin typeface="Arial" pitchFamily="34" charset="0"/>
                <a:cs typeface="Arial" pitchFamily="34" charset="0"/>
              </a:rPr>
              <a:t>other</a:t>
            </a:r>
            <a:r>
              <a:rPr lang="fr-FR" dirty="0">
                <a:latin typeface="Arial" pitchFamily="34" charset="0"/>
                <a:cs typeface="Arial" pitchFamily="34" charset="0"/>
              </a:rPr>
              <a:t> </a:t>
            </a:r>
            <a:r>
              <a:rPr lang="fr-FR" dirty="0" err="1">
                <a:latin typeface="Arial" pitchFamily="34" charset="0"/>
                <a:cs typeface="Arial" pitchFamily="34" charset="0"/>
              </a:rPr>
              <a:t>features</a:t>
            </a:r>
            <a:r>
              <a:rPr lang="fr-FR" dirty="0">
                <a:latin typeface="Arial" pitchFamily="34" charset="0"/>
                <a:cs typeface="Arial" pitchFamily="34" charset="0"/>
              </a:rPr>
              <a:t>.</a:t>
            </a:r>
          </a:p>
          <a:p>
            <a:pPr algn="just"/>
            <a:endParaRPr lang="fr-FR" dirty="0">
              <a:latin typeface="Arial" pitchFamily="34" charset="0"/>
              <a:cs typeface="Arial" pitchFamily="34" charset="0"/>
            </a:endParaRPr>
          </a:p>
          <a:p>
            <a:pPr algn="just"/>
            <a:endParaRPr lang="fr-FR" dirty="0">
              <a:latin typeface="Arial" pitchFamily="34" charset="0"/>
              <a:cs typeface="Arial" pitchFamily="34" charset="0"/>
            </a:endParaRPr>
          </a:p>
          <a:p>
            <a:pPr algn="just"/>
            <a:endParaRPr lang="fr-FR" dirty="0">
              <a:latin typeface="Arial" pitchFamily="34" charset="0"/>
              <a:cs typeface="Arial" pitchFamily="34" charset="0"/>
            </a:endParaRPr>
          </a:p>
          <a:p>
            <a:pPr algn="just"/>
            <a:r>
              <a:rPr lang="fr-FR" b="1" dirty="0" err="1">
                <a:solidFill>
                  <a:srgbClr val="FF0000"/>
                </a:solidFill>
                <a:latin typeface="Arial" pitchFamily="34" charset="0"/>
                <a:cs typeface="Arial" pitchFamily="34" charset="0"/>
              </a:rPr>
              <a:t>Supply</a:t>
            </a:r>
            <a:r>
              <a:rPr lang="fr-FR" b="1" dirty="0">
                <a:solidFill>
                  <a:srgbClr val="FF0000"/>
                </a:solidFill>
                <a:latin typeface="Arial" pitchFamily="34" charset="0"/>
                <a:cs typeface="Arial" pitchFamily="34" charset="0"/>
              </a:rPr>
              <a:t>-</a:t>
            </a:r>
            <a:r>
              <a:rPr lang="fr-FR" b="1" dirty="0" err="1">
                <a:solidFill>
                  <a:srgbClr val="FF0000"/>
                </a:solidFill>
                <a:latin typeface="Arial" pitchFamily="34" charset="0"/>
                <a:cs typeface="Arial" pitchFamily="34" charset="0"/>
              </a:rPr>
              <a:t>side</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substitutability</a:t>
            </a:r>
            <a:r>
              <a:rPr lang="fr-FR" dirty="0">
                <a:latin typeface="Arial" pitchFamily="34" charset="0"/>
                <a:cs typeface="Arial" pitchFamily="34" charset="0"/>
              </a:rPr>
              <a:t>:  the </a:t>
            </a:r>
            <a:r>
              <a:rPr lang="fr-FR" dirty="0" err="1">
                <a:latin typeface="Arial" pitchFamily="34" charset="0"/>
                <a:cs typeface="Arial" pitchFamily="34" charset="0"/>
              </a:rPr>
              <a:t>extent</a:t>
            </a:r>
            <a:r>
              <a:rPr lang="fr-FR" dirty="0">
                <a:latin typeface="Arial" pitchFamily="34" charset="0"/>
                <a:cs typeface="Arial" pitchFamily="34" charset="0"/>
              </a:rPr>
              <a:t> to </a:t>
            </a:r>
            <a:r>
              <a:rPr lang="fr-FR" dirty="0" err="1">
                <a:latin typeface="Arial" pitchFamily="34" charset="0"/>
                <a:cs typeface="Arial" pitchFamily="34" charset="0"/>
              </a:rPr>
              <a:t>which</a:t>
            </a:r>
            <a:r>
              <a:rPr lang="fr-FR" dirty="0">
                <a:latin typeface="Arial" pitchFamily="34" charset="0"/>
                <a:cs typeface="Arial" pitchFamily="34" charset="0"/>
              </a:rPr>
              <a:t> </a:t>
            </a:r>
            <a:r>
              <a:rPr lang="fr-FR" dirty="0" err="1">
                <a:latin typeface="Arial" pitchFamily="34" charset="0"/>
                <a:cs typeface="Arial" pitchFamily="34" charset="0"/>
              </a:rPr>
              <a:t>suppliers</a:t>
            </a:r>
            <a:r>
              <a:rPr lang="fr-FR" dirty="0">
                <a:latin typeface="Arial" pitchFamily="34" charset="0"/>
                <a:cs typeface="Arial" pitchFamily="34" charset="0"/>
              </a:rPr>
              <a:t> of alternative </a:t>
            </a:r>
            <a:r>
              <a:rPr lang="fr-FR" dirty="0" err="1">
                <a:latin typeface="Arial" pitchFamily="34" charset="0"/>
                <a:cs typeface="Arial" pitchFamily="34" charset="0"/>
              </a:rPr>
              <a:t>products</a:t>
            </a:r>
            <a:r>
              <a:rPr lang="fr-FR" dirty="0">
                <a:latin typeface="Arial" pitchFamily="34" charset="0"/>
                <a:cs typeface="Arial" pitchFamily="34" charset="0"/>
              </a:rPr>
              <a:t> </a:t>
            </a:r>
            <a:r>
              <a:rPr lang="fr-FR" dirty="0" err="1">
                <a:latin typeface="Arial" pitchFamily="34" charset="0"/>
                <a:cs typeface="Arial" pitchFamily="34" charset="0"/>
              </a:rPr>
              <a:t>could</a:t>
            </a:r>
            <a:r>
              <a:rPr lang="fr-FR" dirty="0">
                <a:latin typeface="Arial" pitchFamily="34" charset="0"/>
                <a:cs typeface="Arial" pitchFamily="34" charset="0"/>
              </a:rPr>
              <a:t> and </a:t>
            </a:r>
            <a:r>
              <a:rPr lang="fr-FR" dirty="0" err="1">
                <a:latin typeface="Arial" pitchFamily="34" charset="0"/>
                <a:cs typeface="Arial" pitchFamily="34" charset="0"/>
              </a:rPr>
              <a:t>would</a:t>
            </a:r>
            <a:r>
              <a:rPr lang="fr-FR" dirty="0">
                <a:latin typeface="Arial" pitchFamily="34" charset="0"/>
                <a:cs typeface="Arial" pitchFamily="34" charset="0"/>
              </a:rPr>
              <a:t> </a:t>
            </a:r>
            <a:r>
              <a:rPr lang="fr-FR" dirty="0" err="1">
                <a:latin typeface="Arial" pitchFamily="34" charset="0"/>
                <a:cs typeface="Arial" pitchFamily="34" charset="0"/>
              </a:rPr>
              <a:t>switch</a:t>
            </a:r>
            <a:r>
              <a:rPr lang="fr-FR" dirty="0">
                <a:latin typeface="Arial" pitchFamily="34" charset="0"/>
                <a:cs typeface="Arial" pitchFamily="34" charset="0"/>
              </a:rPr>
              <a:t> </a:t>
            </a:r>
            <a:r>
              <a:rPr lang="fr-FR" dirty="0" err="1">
                <a:latin typeface="Arial" pitchFamily="34" charset="0"/>
                <a:cs typeface="Arial" pitchFamily="34" charset="0"/>
              </a:rPr>
              <a:t>their</a:t>
            </a:r>
            <a:r>
              <a:rPr lang="fr-FR" dirty="0">
                <a:latin typeface="Arial" pitchFamily="34" charset="0"/>
                <a:cs typeface="Arial" pitchFamily="34" charset="0"/>
              </a:rPr>
              <a:t> </a:t>
            </a:r>
            <a:r>
              <a:rPr lang="fr-FR" dirty="0" err="1">
                <a:latin typeface="Arial" pitchFamily="34" charset="0"/>
                <a:cs typeface="Arial" pitchFamily="34" charset="0"/>
              </a:rPr>
              <a:t>existing</a:t>
            </a:r>
            <a:r>
              <a:rPr lang="fr-FR" dirty="0">
                <a:latin typeface="Arial" pitchFamily="34" charset="0"/>
                <a:cs typeface="Arial" pitchFamily="34" charset="0"/>
              </a:rPr>
              <a:t> production </a:t>
            </a:r>
            <a:r>
              <a:rPr lang="fr-FR" dirty="0" err="1">
                <a:latin typeface="Arial" pitchFamily="34" charset="0"/>
                <a:cs typeface="Arial" pitchFamily="34" charset="0"/>
              </a:rPr>
              <a:t>facilities</a:t>
            </a:r>
            <a:r>
              <a:rPr lang="fr-FR" dirty="0">
                <a:latin typeface="Arial" pitchFamily="34" charset="0"/>
                <a:cs typeface="Arial" pitchFamily="34" charset="0"/>
              </a:rPr>
              <a:t> to </a:t>
            </a:r>
            <a:r>
              <a:rPr lang="fr-FR" dirty="0" err="1">
                <a:latin typeface="Arial" pitchFamily="34" charset="0"/>
                <a:cs typeface="Arial" pitchFamily="34" charset="0"/>
              </a:rPr>
              <a:t>make</a:t>
            </a:r>
            <a:r>
              <a:rPr lang="fr-FR" dirty="0">
                <a:latin typeface="Arial" pitchFamily="34" charset="0"/>
                <a:cs typeface="Arial" pitchFamily="34" charset="0"/>
              </a:rPr>
              <a:t> alternative </a:t>
            </a:r>
            <a:r>
              <a:rPr lang="fr-FR" dirty="0" err="1">
                <a:latin typeface="Arial" pitchFamily="34" charset="0"/>
                <a:cs typeface="Arial" pitchFamily="34" charset="0"/>
              </a:rPr>
              <a:t>products</a:t>
            </a:r>
            <a:r>
              <a:rPr lang="fr-FR" dirty="0">
                <a:latin typeface="Arial" pitchFamily="34" charset="0"/>
                <a:cs typeface="Arial" pitchFamily="34" charset="0"/>
              </a:rPr>
              <a:t> in </a:t>
            </a:r>
            <a:r>
              <a:rPr lang="fr-FR" dirty="0" err="1">
                <a:latin typeface="Arial" pitchFamily="34" charset="0"/>
                <a:cs typeface="Arial" pitchFamily="34" charset="0"/>
              </a:rPr>
              <a:t>response</a:t>
            </a:r>
            <a:r>
              <a:rPr lang="fr-FR" dirty="0">
                <a:latin typeface="Arial" pitchFamily="34" charset="0"/>
                <a:cs typeface="Arial" pitchFamily="34" charset="0"/>
              </a:rPr>
              <a:t> to a change in relative </a:t>
            </a:r>
            <a:r>
              <a:rPr lang="fr-FR" dirty="0" err="1">
                <a:latin typeface="Arial" pitchFamily="34" charset="0"/>
                <a:cs typeface="Arial" pitchFamily="34" charset="0"/>
              </a:rPr>
              <a:t>prices</a:t>
            </a:r>
            <a:r>
              <a:rPr lang="fr-FR" dirty="0">
                <a:latin typeface="Arial" pitchFamily="34" charset="0"/>
                <a:cs typeface="Arial" pitchFamily="34" charset="0"/>
              </a:rPr>
              <a:t>, </a:t>
            </a:r>
            <a:r>
              <a:rPr lang="fr-FR" dirty="0" err="1">
                <a:latin typeface="Arial" pitchFamily="34" charset="0"/>
                <a:cs typeface="Arial" pitchFamily="34" charset="0"/>
              </a:rPr>
              <a:t>demand</a:t>
            </a:r>
            <a:r>
              <a:rPr lang="fr-FR" dirty="0">
                <a:latin typeface="Arial" pitchFamily="34" charset="0"/>
                <a:cs typeface="Arial" pitchFamily="34" charset="0"/>
              </a:rPr>
              <a:t> or </a:t>
            </a:r>
            <a:r>
              <a:rPr lang="fr-FR" dirty="0" err="1">
                <a:latin typeface="Arial" pitchFamily="34" charset="0"/>
                <a:cs typeface="Arial" pitchFamily="34" charset="0"/>
              </a:rPr>
              <a:t>other</a:t>
            </a:r>
            <a:r>
              <a:rPr lang="fr-FR" dirty="0">
                <a:latin typeface="Arial" pitchFamily="34" charset="0"/>
                <a:cs typeface="Arial" pitchFamily="34" charset="0"/>
              </a:rPr>
              <a:t> </a:t>
            </a:r>
            <a:r>
              <a:rPr lang="fr-FR" dirty="0" err="1">
                <a:latin typeface="Arial" pitchFamily="34" charset="0"/>
                <a:cs typeface="Arial" pitchFamily="34" charset="0"/>
              </a:rPr>
              <a:t>market</a:t>
            </a:r>
            <a:r>
              <a:rPr lang="fr-FR" dirty="0">
                <a:latin typeface="Arial" pitchFamily="34" charset="0"/>
                <a:cs typeface="Arial" pitchFamily="34" charset="0"/>
              </a:rPr>
              <a:t> conditions.</a:t>
            </a:r>
          </a:p>
        </p:txBody>
      </p:sp>
    </p:spTree>
    <p:extLst>
      <p:ext uri="{BB962C8B-B14F-4D97-AF65-F5344CB8AC3E}">
        <p14:creationId xmlns:p14="http://schemas.microsoft.com/office/powerpoint/2010/main" val="30304940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noAutofit/>
          </a:bodyPr>
          <a:lstStyle/>
          <a:p>
            <a:r>
              <a:rPr lang="en-US" sz="3200" b="1" dirty="0" smtClean="0">
                <a:solidFill>
                  <a:srgbClr val="C00000"/>
                </a:solidFill>
                <a:latin typeface="Arial" pitchFamily="34" charset="0"/>
                <a:cs typeface="Arial" pitchFamily="34" charset="0"/>
              </a:rPr>
              <a:t>Market definition ( demand side): The Hypothetical Monopolist Test</a:t>
            </a:r>
            <a:endParaRPr lang="fr-FR" sz="3200" dirty="0"/>
          </a:p>
        </p:txBody>
      </p:sp>
      <p:sp>
        <p:nvSpPr>
          <p:cNvPr id="3" name="ZoneTexte 2"/>
          <p:cNvSpPr txBox="1"/>
          <p:nvPr/>
        </p:nvSpPr>
        <p:spPr>
          <a:xfrm>
            <a:off x="179512" y="1359037"/>
            <a:ext cx="8784976" cy="16327547"/>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The idea: A market comprises all the close substitutes of a good or service A. Because they are close substitutes, those other products constrain the ability of the producer of good A to increase its price above the competitive level ( if he did his customer would shift their demand to the close substitutes). If a good C does not constrain the price of good A , then C is in a different  relevant market.</a:t>
            </a:r>
            <a:endParaRPr lang="en-US" dirty="0">
              <a:latin typeface="Arial" panose="020B0604020202020204" pitchFamily="34" charset="0"/>
              <a:cs typeface="Arial" panose="020B0604020202020204" pitchFamily="34" charset="0"/>
            </a:endParaRPr>
          </a:p>
          <a:p>
            <a:pPr algn="just"/>
            <a:endParaRPr lang="en-US" sz="1200"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The Hypothetical Monopoly Test:</a:t>
            </a:r>
          </a:p>
          <a:p>
            <a:pPr algn="just"/>
            <a:endParaRPr lang="en-US" sz="1100"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Suppose we ask ourselves  </a:t>
            </a:r>
            <a:r>
              <a:rPr lang="en-US" b="1" dirty="0" smtClean="0">
                <a:solidFill>
                  <a:srgbClr val="FF0000"/>
                </a:solidFill>
                <a:latin typeface="Arial" panose="020B0604020202020204" pitchFamily="34" charset="0"/>
                <a:cs typeface="Arial" panose="020B0604020202020204" pitchFamily="34" charset="0"/>
              </a:rPr>
              <a:t>on which market Coca cola operates</a:t>
            </a:r>
            <a:r>
              <a:rPr lang="en-US" dirty="0" smtClean="0">
                <a:latin typeface="Arial" panose="020B0604020202020204" pitchFamily="34" charset="0"/>
                <a:cs typeface="Arial" panose="020B0604020202020204" pitchFamily="34" charset="0"/>
              </a:rPr>
              <a:t>?</a:t>
            </a:r>
          </a:p>
          <a:p>
            <a:pPr algn="just"/>
            <a:endParaRPr lang="en-US" sz="1200"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Possible substitutable products: Coca cola (1), Pepsi Cola (2) and </a:t>
            </a:r>
            <a:r>
              <a:rPr lang="en-US" dirty="0" err="1" smtClean="0">
                <a:latin typeface="Arial" panose="020B0604020202020204" pitchFamily="34" charset="0"/>
                <a:cs typeface="Arial" panose="020B0604020202020204" pitchFamily="34" charset="0"/>
              </a:rPr>
              <a:t>Orangina</a:t>
            </a:r>
            <a:r>
              <a:rPr lang="en-US" dirty="0" smtClean="0">
                <a:latin typeface="Arial" panose="020B0604020202020204" pitchFamily="34" charset="0"/>
                <a:cs typeface="Arial" panose="020B0604020202020204" pitchFamily="34" charset="0"/>
              </a:rPr>
              <a:t>  and Fanta (3) Perrier (4) . </a:t>
            </a:r>
          </a:p>
          <a:p>
            <a:pPr algn="just"/>
            <a:endParaRPr lang="en-US" sz="1200" dirty="0" smtClean="0">
              <a:latin typeface="Arial" panose="020B0604020202020204" pitchFamily="34" charset="0"/>
              <a:cs typeface="Arial" panose="020B0604020202020204" pitchFamily="34" charset="0"/>
            </a:endParaRPr>
          </a:p>
          <a:p>
            <a:pPr algn="just"/>
            <a:r>
              <a:rPr lang="en-US" b="1" dirty="0" smtClean="0">
                <a:solidFill>
                  <a:srgbClr val="FF0000"/>
                </a:solidFill>
                <a:latin typeface="Arial" panose="020B0604020202020204" pitchFamily="34" charset="0"/>
                <a:cs typeface="Arial" panose="020B0604020202020204" pitchFamily="34" charset="0"/>
              </a:rPr>
              <a:t>Could a hypothetical monopolist (Coca cola) profitably</a:t>
            </a:r>
            <a:r>
              <a:rPr lang="en-US" b="1" dirty="0">
                <a:solidFill>
                  <a:srgbClr val="FF0000"/>
                </a:solidFill>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sustain a small but significant</a:t>
            </a:r>
            <a:r>
              <a:rPr lang="en-US" b="1" dirty="0">
                <a:solidFill>
                  <a:srgbClr val="FF0000"/>
                </a:solidFill>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and non- transitory increase in price compared to the competitive price? If yes, the market includes only Coca- Cola</a:t>
            </a:r>
            <a:r>
              <a:rPr lang="en-US" dirty="0" smtClean="0">
                <a:latin typeface="Arial" panose="020B0604020202020204" pitchFamily="34" charset="0"/>
                <a:cs typeface="Arial" panose="020B0604020202020204" pitchFamily="34" charset="0"/>
              </a:rPr>
              <a:t>.</a:t>
            </a:r>
          </a:p>
          <a:p>
            <a:pPr algn="just"/>
            <a:endParaRPr lang="en-US" sz="1200" dirty="0" smtClean="0">
              <a:latin typeface="Arial" panose="020B0604020202020204" pitchFamily="34" charset="0"/>
              <a:cs typeface="Arial" panose="020B0604020202020204" pitchFamily="34" charset="0"/>
            </a:endParaRPr>
          </a:p>
          <a:p>
            <a:pPr algn="just"/>
            <a:r>
              <a:rPr lang="en-US" dirty="0" smtClean="0">
                <a:solidFill>
                  <a:srgbClr val="FF0000"/>
                </a:solidFill>
                <a:latin typeface="Arial" panose="020B0604020202020204" pitchFamily="34" charset="0"/>
                <a:cs typeface="Arial" panose="020B0604020202020204" pitchFamily="34" charset="0"/>
              </a:rPr>
              <a:t>If no, </a:t>
            </a:r>
            <a:r>
              <a:rPr lang="en-US" dirty="0" smtClean="0">
                <a:latin typeface="Arial" panose="020B0604020202020204" pitchFamily="34" charset="0"/>
                <a:cs typeface="Arial" panose="020B0604020202020204" pitchFamily="34" charset="0"/>
              </a:rPr>
              <a:t>the relevant antitrust market must include also 2 or 3. Which one? The one with the highest cross price elasticity with respect to 1… Suppose it is  Pepsi-Cola.</a:t>
            </a:r>
          </a:p>
          <a:p>
            <a:pPr algn="just"/>
            <a:endParaRPr lang="en-US" sz="1000" dirty="0" smtClean="0">
              <a:latin typeface="Arial" panose="020B0604020202020204" pitchFamily="34" charset="0"/>
              <a:cs typeface="Arial" panose="020B0604020202020204" pitchFamily="34" charset="0"/>
            </a:endParaRPr>
          </a:p>
          <a:p>
            <a:pPr algn="just"/>
            <a:r>
              <a:rPr lang="en-US" b="1" dirty="0" smtClean="0">
                <a:solidFill>
                  <a:srgbClr val="FF0000"/>
                </a:solidFill>
                <a:latin typeface="Arial" panose="020B0604020202020204" pitchFamily="34" charset="0"/>
                <a:cs typeface="Arial" panose="020B0604020202020204" pitchFamily="34" charset="0"/>
              </a:rPr>
              <a:t>Could</a:t>
            </a:r>
            <a:r>
              <a:rPr lang="en-US" b="1" dirty="0">
                <a:solidFill>
                  <a:srgbClr val="FF0000"/>
                </a:solidFill>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an hypothetical monopolist of product 1 and 2 profitably</a:t>
            </a:r>
            <a:r>
              <a:rPr lang="en-US" b="1" dirty="0">
                <a:solidFill>
                  <a:srgbClr val="FF0000"/>
                </a:solidFill>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sustain a small but significant</a:t>
            </a:r>
            <a:r>
              <a:rPr lang="en-US" b="1" dirty="0">
                <a:solidFill>
                  <a:srgbClr val="FF0000"/>
                </a:solidFill>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and non- transitory increase in the price of both</a:t>
            </a:r>
            <a:r>
              <a:rPr lang="en-US" dirty="0" smtClean="0">
                <a:latin typeface="Arial" panose="020B0604020202020204" pitchFamily="34" charset="0"/>
                <a:cs typeface="Arial" panose="020B0604020202020204" pitchFamily="34" charset="0"/>
              </a:rPr>
              <a:t>? and so on…</a:t>
            </a:r>
          </a:p>
          <a:p>
            <a:pPr algn="just"/>
            <a:endParaRPr lang="en-US" dirty="0" smtClean="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5 Critical Loss Analysis</a:t>
            </a:r>
          </a:p>
          <a:p>
            <a:pPr algn="just"/>
            <a:r>
              <a:rPr lang="en-US" dirty="0" smtClean="0">
                <a:latin typeface="Arial" panose="020B0604020202020204" pitchFamily="34" charset="0"/>
                <a:cs typeface="Arial" panose="020B0604020202020204" pitchFamily="34" charset="0"/>
              </a:rPr>
              <a:t>The CLA in theory:</a:t>
            </a:r>
          </a:p>
          <a:p>
            <a:pPr algn="just"/>
            <a:r>
              <a:rPr lang="en-US" dirty="0" smtClean="0">
                <a:latin typeface="Arial" panose="020B0604020202020204" pitchFamily="34" charset="0"/>
                <a:cs typeface="Arial" panose="020B0604020202020204" pitchFamily="34" charset="0"/>
              </a:rPr>
              <a:t>Suppose three potential goods in a market: 1,2 and 3</a:t>
            </a:r>
          </a:p>
          <a:p>
            <a:pPr algn="just"/>
            <a:r>
              <a:rPr lang="en-US" dirty="0" smtClean="0">
                <a:latin typeface="Arial" panose="020B0604020202020204" pitchFamily="34" charset="0"/>
                <a:cs typeface="Arial" panose="020B0604020202020204" pitchFamily="34" charset="0"/>
              </a:rPr>
              <a:t>Consider an hypothetical monopolist of product 1</a:t>
            </a:r>
          </a:p>
          <a:p>
            <a:pPr algn="just"/>
            <a:r>
              <a:rPr lang="en-US" dirty="0" smtClean="0">
                <a:latin typeface="Arial" panose="020B0604020202020204" pitchFamily="34" charset="0"/>
                <a:cs typeface="Arial" panose="020B0604020202020204" pitchFamily="34" charset="0"/>
              </a:rPr>
              <a:t>Calculate for a given price increase the maximum quantity</a:t>
            </a:r>
          </a:p>
          <a:p>
            <a:pPr algn="just"/>
            <a:r>
              <a:rPr lang="en-US" dirty="0" smtClean="0">
                <a:latin typeface="Arial" panose="020B0604020202020204" pitchFamily="34" charset="0"/>
                <a:cs typeface="Arial" panose="020B0604020202020204" pitchFamily="34" charset="0"/>
              </a:rPr>
              <a:t>in sales that can be lost by the hypothetical monopolist before the price increase becomes </a:t>
            </a:r>
            <a:r>
              <a:rPr lang="en-US" dirty="0" err="1" smtClean="0">
                <a:latin typeface="Arial" panose="020B0604020202020204" pitchFamily="34" charset="0"/>
                <a:cs typeface="Arial" panose="020B0604020202020204" pitchFamily="34" charset="0"/>
              </a:rPr>
              <a:t>unprotable</a:t>
            </a:r>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Estimate loss in quantity for the hypothetical monopolist following the given price increase.</a:t>
            </a:r>
          </a:p>
          <a:p>
            <a:pPr algn="just"/>
            <a:r>
              <a:rPr lang="en-US" dirty="0" smtClean="0">
                <a:latin typeface="Arial" panose="020B0604020202020204" pitchFamily="34" charset="0"/>
                <a:cs typeface="Arial" panose="020B0604020202020204" pitchFamily="34" charset="0"/>
              </a:rPr>
              <a:t>If estimated loss</a:t>
            </a:r>
          </a:p>
          <a:p>
            <a:pPr algn="just"/>
            <a:r>
              <a:rPr lang="en-US" dirty="0" smtClean="0">
                <a:latin typeface="Arial" panose="020B0604020202020204" pitchFamily="34" charset="0"/>
                <a:cs typeface="Arial" panose="020B0604020202020204" pitchFamily="34" charset="0"/>
              </a:rPr>
              <a:t>is lower than the critical loss, the price increase would not be </a:t>
            </a:r>
            <a:r>
              <a:rPr lang="en-US" dirty="0" err="1" smtClean="0">
                <a:latin typeface="Arial" panose="020B0604020202020204" pitchFamily="34" charset="0"/>
                <a:cs typeface="Arial" panose="020B0604020202020204" pitchFamily="34" charset="0"/>
              </a:rPr>
              <a:t>unprotable</a:t>
            </a: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and the relevant market should</a:t>
            </a:r>
          </a:p>
          <a:p>
            <a:pPr algn="just"/>
            <a:r>
              <a:rPr lang="en-US" dirty="0" smtClean="0">
                <a:latin typeface="Arial" panose="020B0604020202020204" pitchFamily="34" charset="0"/>
                <a:cs typeface="Arial" panose="020B0604020202020204" pitchFamily="34" charset="0"/>
              </a:rPr>
              <a:t>include only product 1.</a:t>
            </a:r>
          </a:p>
          <a:p>
            <a:pPr algn="just"/>
            <a:r>
              <a:rPr lang="en-US" dirty="0" smtClean="0">
                <a:latin typeface="Arial" panose="020B0604020202020204" pitchFamily="34" charset="0"/>
                <a:cs typeface="Arial" panose="020B0604020202020204" pitchFamily="34" charset="0"/>
              </a:rPr>
              <a:t>If estimated loss is higher than the critical loss, the price increase would be</a:t>
            </a:r>
          </a:p>
          <a:p>
            <a:pPr algn="just"/>
            <a:r>
              <a:rPr lang="en-US" dirty="0" err="1" smtClean="0">
                <a:latin typeface="Arial" panose="020B0604020202020204" pitchFamily="34" charset="0"/>
                <a:cs typeface="Arial" panose="020B0604020202020204" pitchFamily="34" charset="0"/>
              </a:rPr>
              <a:t>unprotable</a:t>
            </a:r>
            <a:r>
              <a:rPr lang="en-US" dirty="0" smtClean="0">
                <a:latin typeface="Arial" panose="020B0604020202020204" pitchFamily="34" charset="0"/>
                <a:cs typeface="Arial" panose="020B0604020202020204" pitchFamily="34" charset="0"/>
              </a:rPr>
              <a:t>,</a:t>
            </a:r>
          </a:p>
          <a:p>
            <a:pPr algn="just"/>
            <a:r>
              <a:rPr lang="en-US" dirty="0" smtClean="0">
                <a:latin typeface="Arial" panose="020B0604020202020204" pitchFamily="34" charset="0"/>
                <a:cs typeface="Arial" panose="020B0604020202020204" pitchFamily="34" charset="0"/>
              </a:rPr>
              <a:t>so that the relevant market should include also product 2 or 3… and so on…</a:t>
            </a:r>
          </a:p>
          <a:p>
            <a:r>
              <a:rPr lang="en-US" dirty="0" smtClean="0">
                <a:latin typeface="Arial" panose="020B0604020202020204" pitchFamily="34" charset="0"/>
                <a:cs typeface="Arial" panose="020B0604020202020204" pitchFamily="34" charset="0"/>
              </a:rPr>
              <a:t>6 The SSNIP Test</a:t>
            </a:r>
          </a:p>
          <a:p>
            <a:r>
              <a:rPr lang="en-US" dirty="0" smtClean="0">
                <a:latin typeface="Arial" panose="020B0604020202020204" pitchFamily="34" charset="0"/>
                <a:cs typeface="Arial" panose="020B0604020202020204" pitchFamily="34" charset="0"/>
              </a:rPr>
              <a:t>So, empirically:</a:t>
            </a:r>
          </a:p>
          <a:p>
            <a:r>
              <a:rPr lang="en-US" dirty="0" smtClean="0">
                <a:latin typeface="Arial" panose="020B0604020202020204" pitchFamily="34" charset="0"/>
                <a:cs typeface="Arial" panose="020B0604020202020204" pitchFamily="34" charset="0"/>
              </a:rPr>
              <a:t>Estimate own and cross price elasticities of demand for all potential</a:t>
            </a:r>
          </a:p>
          <a:p>
            <a:r>
              <a:rPr lang="en-US" dirty="0" smtClean="0">
                <a:latin typeface="Arial" panose="020B0604020202020204" pitchFamily="34" charset="0"/>
                <a:cs typeface="Arial" panose="020B0604020202020204" pitchFamily="34" charset="0"/>
              </a:rPr>
              <a:t>products 1,2 and 3.</a:t>
            </a:r>
          </a:p>
          <a:p>
            <a:r>
              <a:rPr lang="en-US" dirty="0" smtClean="0">
                <a:latin typeface="Arial" panose="020B0604020202020204" pitchFamily="34" charset="0"/>
                <a:cs typeface="Arial" panose="020B0604020202020204" pitchFamily="34" charset="0"/>
              </a:rPr>
              <a:t>Simulate </a:t>
            </a:r>
            <a:r>
              <a:rPr lang="en-US" dirty="0" err="1" smtClean="0">
                <a:latin typeface="Arial" panose="020B0604020202020204" pitchFamily="34" charset="0"/>
                <a:cs typeface="Arial" panose="020B0604020202020204" pitchFamily="34" charset="0"/>
              </a:rPr>
              <a:t>prots</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of hypothetical monopolist (costs!)</a:t>
            </a:r>
          </a:p>
          <a:p>
            <a:r>
              <a:rPr lang="en-US" dirty="0" smtClean="0">
                <a:latin typeface="Arial" panose="020B0604020202020204" pitchFamily="34" charset="0"/>
                <a:cs typeface="Arial" panose="020B0604020202020204" pitchFamily="34" charset="0"/>
              </a:rPr>
              <a:t>Key question:</a:t>
            </a:r>
          </a:p>
          <a:p>
            <a:r>
              <a:rPr lang="en-US" dirty="0" smtClean="0">
                <a:latin typeface="Arial" panose="020B0604020202020204" pitchFamily="34" charset="0"/>
                <a:cs typeface="Arial" panose="020B0604020202020204" pitchFamily="34" charset="0"/>
              </a:rPr>
              <a:t>Which starting</a:t>
            </a:r>
          </a:p>
          <a:p>
            <a:r>
              <a:rPr lang="en-US" dirty="0" smtClean="0">
                <a:latin typeface="Arial" panose="020B0604020202020204" pitchFamily="34" charset="0"/>
                <a:cs typeface="Arial" panose="020B0604020202020204" pitchFamily="34" charset="0"/>
              </a:rPr>
              <a:t>value for increase in prices? (Cellophane fallacy- du Pont case)</a:t>
            </a:r>
          </a:p>
          <a:p>
            <a:r>
              <a:rPr lang="en-US" dirty="0" smtClean="0">
                <a:latin typeface="Arial" panose="020B0604020202020204" pitchFamily="34" charset="0"/>
                <a:cs typeface="Arial" panose="020B0604020202020204" pitchFamily="34" charset="0"/>
              </a:rPr>
              <a:t>7 The SSNIP Test in 2-Sided Markets</a:t>
            </a:r>
          </a:p>
          <a:p>
            <a:r>
              <a:rPr lang="en-US" dirty="0" smtClean="0">
                <a:latin typeface="Arial" panose="020B0604020202020204" pitchFamily="34" charset="0"/>
                <a:cs typeface="Arial" panose="020B0604020202020204" pitchFamily="34" charset="0"/>
              </a:rPr>
              <a:t>Key questions for 2-sided markets:</a:t>
            </a:r>
          </a:p>
          <a:p>
            <a:r>
              <a:rPr lang="en-US" dirty="0" smtClean="0">
                <a:latin typeface="Arial" panose="020B0604020202020204" pitchFamily="34" charset="0"/>
                <a:cs typeface="Arial" panose="020B0604020202020204" pitchFamily="34" charset="0"/>
              </a:rPr>
              <a:t>Which price should the</a:t>
            </a:r>
          </a:p>
          <a:p>
            <a:r>
              <a:rPr lang="en-US" dirty="0" smtClean="0">
                <a:latin typeface="Arial" panose="020B0604020202020204" pitchFamily="34" charset="0"/>
                <a:cs typeface="Arial" panose="020B0604020202020204" pitchFamily="34" charset="0"/>
              </a:rPr>
              <a:t>hypothetical monopolist be thought of as rising?</a:t>
            </a:r>
          </a:p>
          <a:p>
            <a:r>
              <a:rPr lang="en-US" dirty="0" smtClean="0">
                <a:latin typeface="Arial" panose="020B0604020202020204" pitchFamily="34" charset="0"/>
                <a:cs typeface="Arial" panose="020B0604020202020204" pitchFamily="34" charset="0"/>
              </a:rPr>
              <a:t>Which </a:t>
            </a:r>
            <a:r>
              <a:rPr lang="en-US" dirty="0" err="1" smtClean="0">
                <a:latin typeface="Arial" panose="020B0604020202020204" pitchFamily="34" charset="0"/>
                <a:cs typeface="Arial" panose="020B0604020202020204" pitchFamily="34" charset="0"/>
              </a:rPr>
              <a:t>prot</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changes and feedbacks should be taken into</a:t>
            </a:r>
          </a:p>
          <a:p>
            <a:r>
              <a:rPr lang="en-US" dirty="0" smtClean="0">
                <a:latin typeface="Arial" panose="020B0604020202020204" pitchFamily="34" charset="0"/>
                <a:cs typeface="Arial" panose="020B0604020202020204" pitchFamily="34" charset="0"/>
              </a:rPr>
              <a:t>account between the two-sides of the market?</a:t>
            </a:r>
          </a:p>
          <a:p>
            <a:r>
              <a:rPr lang="en-US" dirty="0" smtClean="0">
                <a:latin typeface="Arial" panose="020B0604020202020204" pitchFamily="34" charset="0"/>
                <a:cs typeface="Arial" panose="020B0604020202020204" pitchFamily="34" charset="0"/>
              </a:rPr>
              <a:t>Two types of two-</a:t>
            </a:r>
            <a:r>
              <a:rPr lang="en-US" dirty="0" err="1" smtClean="0">
                <a:latin typeface="Arial" panose="020B0604020202020204" pitchFamily="34" charset="0"/>
                <a:cs typeface="Arial" panose="020B0604020202020204" pitchFamily="34" charset="0"/>
              </a:rPr>
              <a:t>sid</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971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p:spPr>
        <p:txBody>
          <a:bodyPr/>
          <a:lstStyle/>
          <a:p>
            <a:fld id="{DBEDFEB5-A9B4-4533-A88B-B988AAA46BE6}" type="slidenum">
              <a:rPr lang="fr-FR"/>
              <a:pPr/>
              <a:t>27</a:t>
            </a:fld>
            <a:endParaRPr lang="fr-FR"/>
          </a:p>
        </p:txBody>
      </p:sp>
      <p:sp>
        <p:nvSpPr>
          <p:cNvPr id="9219" name="Rectangle 2"/>
          <p:cNvSpPr>
            <a:spLocks noGrp="1" noChangeArrowheads="1"/>
          </p:cNvSpPr>
          <p:nvPr>
            <p:ph type="title"/>
          </p:nvPr>
        </p:nvSpPr>
        <p:spPr>
          <a:xfrm>
            <a:off x="205680" y="-27384"/>
            <a:ext cx="8686800" cy="1143000"/>
          </a:xfrm>
        </p:spPr>
        <p:txBody>
          <a:bodyPr>
            <a:normAutofit fontScale="90000"/>
          </a:bodyPr>
          <a:lstStyle/>
          <a:p>
            <a:pPr eaLnBrk="1" hangingPunct="1"/>
            <a:r>
              <a:rPr lang="fr-FR" sz="3600" b="1" dirty="0" smtClean="0">
                <a:solidFill>
                  <a:srgbClr val="C00000"/>
                </a:solidFill>
                <a:latin typeface="Arial" pitchFamily="34" charset="0"/>
                <a:cs typeface="Arial" pitchFamily="34" charset="0"/>
              </a:rPr>
              <a:t>Sources of information for </a:t>
            </a:r>
            <a:r>
              <a:rPr lang="fr-FR" sz="3600" b="1" dirty="0" err="1" smtClean="0">
                <a:solidFill>
                  <a:srgbClr val="C00000"/>
                </a:solidFill>
                <a:latin typeface="Arial" pitchFamily="34" charset="0"/>
                <a:cs typeface="Arial" pitchFamily="34" charset="0"/>
              </a:rPr>
              <a:t>market</a:t>
            </a:r>
            <a:r>
              <a:rPr lang="fr-FR" sz="3600" b="1" dirty="0" smtClean="0">
                <a:solidFill>
                  <a:srgbClr val="C00000"/>
                </a:solidFill>
                <a:latin typeface="Arial" pitchFamily="34" charset="0"/>
                <a:cs typeface="Arial" pitchFamily="34" charset="0"/>
              </a:rPr>
              <a:t> </a:t>
            </a:r>
            <a:r>
              <a:rPr lang="fr-FR" sz="3600" b="1" dirty="0" err="1" smtClean="0">
                <a:solidFill>
                  <a:srgbClr val="C00000"/>
                </a:solidFill>
                <a:latin typeface="Arial" pitchFamily="34" charset="0"/>
                <a:cs typeface="Arial" pitchFamily="34" charset="0"/>
              </a:rPr>
              <a:t>definition</a:t>
            </a:r>
            <a:endParaRPr lang="fr-FR" sz="3600" b="1" dirty="0" smtClean="0">
              <a:solidFill>
                <a:srgbClr val="C00000"/>
              </a:solidFill>
              <a:latin typeface="Arial" pitchFamily="34" charset="0"/>
              <a:cs typeface="Arial" pitchFamily="34" charset="0"/>
            </a:endParaRPr>
          </a:p>
        </p:txBody>
      </p:sp>
      <p:sp>
        <p:nvSpPr>
          <p:cNvPr id="9220" name="Text Box 3"/>
          <p:cNvSpPr txBox="1">
            <a:spLocks noChangeArrowheads="1"/>
          </p:cNvSpPr>
          <p:nvPr/>
        </p:nvSpPr>
        <p:spPr bwMode="auto">
          <a:xfrm>
            <a:off x="250825" y="1341438"/>
            <a:ext cx="8785225" cy="4247317"/>
          </a:xfrm>
          <a:prstGeom prst="rect">
            <a:avLst/>
          </a:prstGeom>
          <a:noFill/>
          <a:ln w="9525">
            <a:noFill/>
            <a:miter lim="800000"/>
            <a:headEnd/>
            <a:tailEnd/>
          </a:ln>
        </p:spPr>
        <p:txBody>
          <a:bodyPr>
            <a:spAutoFit/>
          </a:bodyPr>
          <a:lstStyle/>
          <a:p>
            <a:pPr algn="just"/>
            <a:r>
              <a:rPr lang="fr-FR" b="1" dirty="0">
                <a:solidFill>
                  <a:srgbClr val="FF0000"/>
                </a:solidFill>
                <a:latin typeface="Arial" pitchFamily="34" charset="0"/>
                <a:cs typeface="Arial" pitchFamily="34" charset="0"/>
              </a:rPr>
              <a:t>Evidence on </a:t>
            </a:r>
            <a:r>
              <a:rPr lang="fr-FR" b="1" dirty="0" err="1">
                <a:solidFill>
                  <a:srgbClr val="FF0000"/>
                </a:solidFill>
                <a:latin typeface="Arial" pitchFamily="34" charset="0"/>
                <a:cs typeface="Arial" pitchFamily="34" charset="0"/>
              </a:rPr>
              <a:t>characteristics</a:t>
            </a:r>
            <a:r>
              <a:rPr lang="fr-FR" b="1" dirty="0">
                <a:solidFill>
                  <a:srgbClr val="FF0000"/>
                </a:solidFill>
                <a:latin typeface="Arial" pitchFamily="34" charset="0"/>
                <a:cs typeface="Arial" pitchFamily="34" charset="0"/>
              </a:rPr>
              <a:t> </a:t>
            </a:r>
            <a:r>
              <a:rPr lang="fr-FR" dirty="0">
                <a:latin typeface="Arial" pitchFamily="34" charset="0"/>
                <a:cs typeface="Arial" pitchFamily="34" charset="0"/>
              </a:rPr>
              <a:t>and usage of </a:t>
            </a:r>
            <a:r>
              <a:rPr lang="fr-FR" dirty="0" err="1">
                <a:latin typeface="Arial" pitchFamily="34" charset="0"/>
                <a:cs typeface="Arial" pitchFamily="34" charset="0"/>
              </a:rPr>
              <a:t>products</a:t>
            </a:r>
            <a:r>
              <a:rPr lang="fr-FR" dirty="0">
                <a:latin typeface="Arial" pitchFamily="34" charset="0"/>
                <a:cs typeface="Arial" pitchFamily="34" charset="0"/>
              </a:rPr>
              <a:t> and consumer </a:t>
            </a:r>
            <a:r>
              <a:rPr lang="fr-FR" dirty="0" err="1">
                <a:latin typeface="Arial" pitchFamily="34" charset="0"/>
                <a:cs typeface="Arial" pitchFamily="34" charset="0"/>
              </a:rPr>
              <a:t>preferences</a:t>
            </a:r>
            <a:endParaRPr lang="fr-FR" dirty="0">
              <a:latin typeface="Arial" pitchFamily="34" charset="0"/>
              <a:cs typeface="Arial" pitchFamily="34" charset="0"/>
            </a:endParaRPr>
          </a:p>
          <a:p>
            <a:pPr algn="just"/>
            <a:endParaRPr lang="fr-FR" dirty="0">
              <a:latin typeface="Arial" pitchFamily="34" charset="0"/>
              <a:cs typeface="Arial" pitchFamily="34" charset="0"/>
            </a:endParaRPr>
          </a:p>
          <a:p>
            <a:pPr algn="just"/>
            <a:r>
              <a:rPr lang="fr-FR" b="1" dirty="0" err="1">
                <a:solidFill>
                  <a:srgbClr val="FF0000"/>
                </a:solidFill>
                <a:latin typeface="Arial" pitchFamily="34" charset="0"/>
                <a:cs typeface="Arial" pitchFamily="34" charset="0"/>
              </a:rPr>
              <a:t>Internal</a:t>
            </a:r>
            <a:r>
              <a:rPr lang="fr-FR" b="1" dirty="0">
                <a:solidFill>
                  <a:srgbClr val="FF0000"/>
                </a:solidFill>
                <a:latin typeface="Arial" pitchFamily="34" charset="0"/>
                <a:cs typeface="Arial" pitchFamily="34" charset="0"/>
              </a:rPr>
              <a:t> documents</a:t>
            </a:r>
            <a:r>
              <a:rPr lang="fr-FR" b="1" dirty="0">
                <a:latin typeface="Arial" pitchFamily="34" charset="0"/>
                <a:cs typeface="Arial" pitchFamily="34" charset="0"/>
              </a:rPr>
              <a:t> </a:t>
            </a:r>
            <a:r>
              <a:rPr lang="fr-FR" dirty="0">
                <a:latin typeface="Arial" pitchFamily="34" charset="0"/>
                <a:cs typeface="Arial" pitchFamily="34" charset="0"/>
              </a:rPr>
              <a:t>on the commercial </a:t>
            </a:r>
            <a:r>
              <a:rPr lang="fr-FR" dirty="0" err="1">
                <a:latin typeface="Arial" pitchFamily="34" charset="0"/>
                <a:cs typeface="Arial" pitchFamily="34" charset="0"/>
              </a:rPr>
              <a:t>strategies</a:t>
            </a:r>
            <a:r>
              <a:rPr lang="fr-FR" dirty="0">
                <a:latin typeface="Arial" pitchFamily="34" charset="0"/>
                <a:cs typeface="Arial" pitchFamily="34" charset="0"/>
              </a:rPr>
              <a:t> of </a:t>
            </a:r>
            <a:r>
              <a:rPr lang="fr-FR" dirty="0" err="1">
                <a:latin typeface="Arial" pitchFamily="34" charset="0"/>
                <a:cs typeface="Arial" pitchFamily="34" charset="0"/>
              </a:rPr>
              <a:t>firms</a:t>
            </a:r>
            <a:r>
              <a:rPr lang="fr-FR" dirty="0">
                <a:latin typeface="Arial" pitchFamily="34" charset="0"/>
                <a:cs typeface="Arial" pitchFamily="34" charset="0"/>
              </a:rPr>
              <a:t> </a:t>
            </a:r>
            <a:r>
              <a:rPr lang="fr-FR" dirty="0" err="1">
                <a:latin typeface="Arial" pitchFamily="34" charset="0"/>
                <a:cs typeface="Arial" pitchFamily="34" charset="0"/>
              </a:rPr>
              <a:t>such</a:t>
            </a:r>
            <a:r>
              <a:rPr lang="fr-FR" dirty="0">
                <a:latin typeface="Arial" pitchFamily="34" charset="0"/>
                <a:cs typeface="Arial" pitchFamily="34" charset="0"/>
              </a:rPr>
              <a:t> as </a:t>
            </a:r>
            <a:r>
              <a:rPr lang="fr-FR" dirty="0" err="1">
                <a:latin typeface="Arial" pitchFamily="34" charset="0"/>
                <a:cs typeface="Arial" pitchFamily="34" charset="0"/>
              </a:rPr>
              <a:t>internal</a:t>
            </a:r>
            <a:r>
              <a:rPr lang="fr-FR" dirty="0">
                <a:latin typeface="Arial" pitchFamily="34" charset="0"/>
                <a:cs typeface="Arial" pitchFamily="34" charset="0"/>
              </a:rPr>
              <a:t> communications, public </a:t>
            </a:r>
            <a:r>
              <a:rPr lang="fr-FR" dirty="0" err="1">
                <a:latin typeface="Arial" pitchFamily="34" charset="0"/>
                <a:cs typeface="Arial" pitchFamily="34" charset="0"/>
              </a:rPr>
              <a:t>statements</a:t>
            </a:r>
            <a:r>
              <a:rPr lang="fr-FR" dirty="0">
                <a:latin typeface="Arial" pitchFamily="34" charset="0"/>
                <a:cs typeface="Arial" pitchFamily="34" charset="0"/>
              </a:rPr>
              <a:t>, and </a:t>
            </a:r>
            <a:r>
              <a:rPr lang="fr-FR" dirty="0" err="1">
                <a:latin typeface="Arial" pitchFamily="34" charset="0"/>
                <a:cs typeface="Arial" pitchFamily="34" charset="0"/>
              </a:rPr>
              <a:t>studies</a:t>
            </a:r>
            <a:r>
              <a:rPr lang="fr-FR" dirty="0">
                <a:latin typeface="Arial" pitchFamily="34" charset="0"/>
                <a:cs typeface="Arial" pitchFamily="34" charset="0"/>
              </a:rPr>
              <a:t> on consumer </a:t>
            </a:r>
            <a:r>
              <a:rPr lang="fr-FR" dirty="0" err="1">
                <a:latin typeface="Arial" pitchFamily="34" charset="0"/>
                <a:cs typeface="Arial" pitchFamily="34" charset="0"/>
              </a:rPr>
              <a:t>preferences</a:t>
            </a:r>
            <a:r>
              <a:rPr lang="fr-FR" dirty="0">
                <a:latin typeface="Arial" pitchFamily="34" charset="0"/>
                <a:cs typeface="Arial" pitchFamily="34" charset="0"/>
              </a:rPr>
              <a:t>, </a:t>
            </a:r>
            <a:r>
              <a:rPr lang="fr-FR" dirty="0" err="1">
                <a:latin typeface="Arial" pitchFamily="34" charset="0"/>
                <a:cs typeface="Arial" pitchFamily="34" charset="0"/>
              </a:rPr>
              <a:t>market</a:t>
            </a:r>
            <a:r>
              <a:rPr lang="fr-FR" dirty="0">
                <a:latin typeface="Arial" pitchFamily="34" charset="0"/>
                <a:cs typeface="Arial" pitchFamily="34" charset="0"/>
              </a:rPr>
              <a:t> </a:t>
            </a:r>
            <a:r>
              <a:rPr lang="fr-FR" dirty="0" err="1">
                <a:latin typeface="Arial" pitchFamily="34" charset="0"/>
                <a:cs typeface="Arial" pitchFamily="34" charset="0"/>
              </a:rPr>
              <a:t>research</a:t>
            </a:r>
            <a:r>
              <a:rPr lang="fr-FR" dirty="0">
                <a:latin typeface="Arial" pitchFamily="34" charset="0"/>
                <a:cs typeface="Arial" pitchFamily="34" charset="0"/>
              </a:rPr>
              <a:t>, </a:t>
            </a:r>
            <a:r>
              <a:rPr lang="fr-FR" dirty="0" err="1">
                <a:latin typeface="Arial" pitchFamily="34" charset="0"/>
                <a:cs typeface="Arial" pitchFamily="34" charset="0"/>
              </a:rPr>
              <a:t>advertising</a:t>
            </a:r>
            <a:r>
              <a:rPr lang="fr-FR" dirty="0">
                <a:latin typeface="Arial" pitchFamily="34" charset="0"/>
                <a:cs typeface="Arial" pitchFamily="34" charset="0"/>
              </a:rPr>
              <a:t> plans, </a:t>
            </a:r>
            <a:r>
              <a:rPr lang="fr-FR" dirty="0" err="1">
                <a:latin typeface="Arial" pitchFamily="34" charset="0"/>
                <a:cs typeface="Arial" pitchFamily="34" charset="0"/>
              </a:rPr>
              <a:t>general</a:t>
            </a:r>
            <a:r>
              <a:rPr lang="fr-FR" dirty="0">
                <a:latin typeface="Arial" pitchFamily="34" charset="0"/>
                <a:cs typeface="Arial" pitchFamily="34" charset="0"/>
              </a:rPr>
              <a:t> marketing plans or business plans </a:t>
            </a:r>
            <a:r>
              <a:rPr lang="fr-FR" dirty="0" err="1">
                <a:latin typeface="Arial" pitchFamily="34" charset="0"/>
                <a:cs typeface="Arial" pitchFamily="34" charset="0"/>
              </a:rPr>
              <a:t>from</a:t>
            </a:r>
            <a:r>
              <a:rPr lang="fr-FR" dirty="0">
                <a:latin typeface="Arial" pitchFamily="34" charset="0"/>
                <a:cs typeface="Arial" pitchFamily="34" charset="0"/>
              </a:rPr>
              <a:t> the</a:t>
            </a:r>
          </a:p>
          <a:p>
            <a:pPr algn="just"/>
            <a:r>
              <a:rPr lang="fr-FR" dirty="0" err="1">
                <a:latin typeface="Arial" pitchFamily="34" charset="0"/>
                <a:cs typeface="Arial" pitchFamily="34" charset="0"/>
              </a:rPr>
              <a:t>Customers</a:t>
            </a:r>
            <a:r>
              <a:rPr lang="fr-FR" dirty="0">
                <a:latin typeface="Arial" pitchFamily="34" charset="0"/>
                <a:cs typeface="Arial" pitchFamily="34" charset="0"/>
              </a:rPr>
              <a:t> and </a:t>
            </a:r>
            <a:r>
              <a:rPr lang="fr-FR" dirty="0" err="1">
                <a:latin typeface="Arial" pitchFamily="34" charset="0"/>
                <a:cs typeface="Arial" pitchFamily="34" charset="0"/>
              </a:rPr>
              <a:t>competitors</a:t>
            </a:r>
            <a:r>
              <a:rPr lang="fr-FR" dirty="0">
                <a:latin typeface="Arial" pitchFamily="34" charset="0"/>
                <a:cs typeface="Arial" pitchFamily="34" charset="0"/>
              </a:rPr>
              <a:t> </a:t>
            </a:r>
            <a:r>
              <a:rPr lang="fr-FR" dirty="0" err="1">
                <a:latin typeface="Arial" pitchFamily="34" charset="0"/>
                <a:cs typeface="Arial" pitchFamily="34" charset="0"/>
              </a:rPr>
              <a:t>can</a:t>
            </a:r>
            <a:r>
              <a:rPr lang="fr-FR" dirty="0">
                <a:latin typeface="Arial" pitchFamily="34" charset="0"/>
                <a:cs typeface="Arial" pitchFamily="34" charset="0"/>
              </a:rPr>
              <a:t> </a:t>
            </a:r>
            <a:r>
              <a:rPr lang="fr-FR" dirty="0" err="1">
                <a:latin typeface="Arial" pitchFamily="34" charset="0"/>
                <a:cs typeface="Arial" pitchFamily="34" charset="0"/>
              </a:rPr>
              <a:t>be</a:t>
            </a:r>
            <a:r>
              <a:rPr lang="fr-FR" dirty="0">
                <a:latin typeface="Arial" pitchFamily="34" charset="0"/>
                <a:cs typeface="Arial" pitchFamily="34" charset="0"/>
              </a:rPr>
              <a:t> </a:t>
            </a:r>
            <a:r>
              <a:rPr lang="fr-FR" dirty="0" err="1">
                <a:latin typeface="Arial" pitchFamily="34" charset="0"/>
                <a:cs typeface="Arial" pitchFamily="34" charset="0"/>
              </a:rPr>
              <a:t>interviewed</a:t>
            </a:r>
            <a:r>
              <a:rPr lang="fr-FR" dirty="0">
                <a:latin typeface="Arial" pitchFamily="34" charset="0"/>
                <a:cs typeface="Arial" pitchFamily="34" charset="0"/>
              </a:rPr>
              <a:t>. </a:t>
            </a:r>
          </a:p>
          <a:p>
            <a:pPr algn="just"/>
            <a:endParaRPr lang="fr-FR" dirty="0">
              <a:latin typeface="Arial" pitchFamily="34" charset="0"/>
              <a:cs typeface="Arial" pitchFamily="34" charset="0"/>
            </a:endParaRPr>
          </a:p>
          <a:p>
            <a:pPr algn="just"/>
            <a:r>
              <a:rPr lang="fr-FR" b="1" dirty="0">
                <a:solidFill>
                  <a:srgbClr val="FF0000"/>
                </a:solidFill>
                <a:latin typeface="Arial" pitchFamily="34" charset="0"/>
                <a:cs typeface="Arial" pitchFamily="34" charset="0"/>
              </a:rPr>
              <a:t>Information </a:t>
            </a:r>
            <a:r>
              <a:rPr lang="fr-FR" b="1" dirty="0" err="1">
                <a:solidFill>
                  <a:srgbClr val="FF0000"/>
                </a:solidFill>
                <a:latin typeface="Arial" pitchFamily="34" charset="0"/>
                <a:cs typeface="Arial" pitchFamily="34" charset="0"/>
              </a:rPr>
              <a:t>from</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customers</a:t>
            </a:r>
            <a:r>
              <a:rPr lang="fr-FR" b="1" dirty="0">
                <a:solidFill>
                  <a:srgbClr val="FF0000"/>
                </a:solidFill>
                <a:latin typeface="Arial" pitchFamily="34" charset="0"/>
                <a:cs typeface="Arial" pitchFamily="34" charset="0"/>
              </a:rPr>
              <a:t> </a:t>
            </a:r>
            <a:r>
              <a:rPr lang="fr-FR" dirty="0">
                <a:latin typeface="Arial" pitchFamily="34" charset="0"/>
                <a:cs typeface="Arial" pitchFamily="34" charset="0"/>
              </a:rPr>
              <a:t>about </a:t>
            </a:r>
            <a:r>
              <a:rPr lang="fr-FR" dirty="0" err="1">
                <a:latin typeface="Arial" pitchFamily="34" charset="0"/>
                <a:cs typeface="Arial" pitchFamily="34" charset="0"/>
              </a:rPr>
              <a:t>their</a:t>
            </a:r>
            <a:r>
              <a:rPr lang="fr-FR" dirty="0">
                <a:latin typeface="Arial" pitchFamily="34" charset="0"/>
                <a:cs typeface="Arial" pitchFamily="34" charset="0"/>
              </a:rPr>
              <a:t> </a:t>
            </a:r>
            <a:r>
              <a:rPr lang="fr-FR" dirty="0" err="1">
                <a:latin typeface="Arial" pitchFamily="34" charset="0"/>
                <a:cs typeface="Arial" pitchFamily="34" charset="0"/>
              </a:rPr>
              <a:t>buying</a:t>
            </a:r>
            <a:r>
              <a:rPr lang="fr-FR" dirty="0">
                <a:latin typeface="Arial" pitchFamily="34" charset="0"/>
                <a:cs typeface="Arial" pitchFamily="34" charset="0"/>
              </a:rPr>
              <a:t> patterns, how </a:t>
            </a:r>
            <a:r>
              <a:rPr lang="fr-FR" dirty="0" err="1">
                <a:latin typeface="Arial" pitchFamily="34" charset="0"/>
                <a:cs typeface="Arial" pitchFamily="34" charset="0"/>
              </a:rPr>
              <a:t>they</a:t>
            </a:r>
            <a:r>
              <a:rPr lang="fr-FR" dirty="0">
                <a:latin typeface="Arial" pitchFamily="34" charset="0"/>
                <a:cs typeface="Arial" pitchFamily="34" charset="0"/>
              </a:rPr>
              <a:t> have </a:t>
            </a:r>
            <a:r>
              <a:rPr lang="fr-FR" dirty="0" err="1" smtClean="0">
                <a:latin typeface="Arial" pitchFamily="34" charset="0"/>
                <a:cs typeface="Arial" pitchFamily="34" charset="0"/>
              </a:rPr>
              <a:t>responded</a:t>
            </a:r>
            <a:r>
              <a:rPr lang="fr-FR" dirty="0" smtClean="0">
                <a:latin typeface="Arial" pitchFamily="34" charset="0"/>
                <a:cs typeface="Arial" pitchFamily="34" charset="0"/>
              </a:rPr>
              <a:t> to </a:t>
            </a:r>
            <a:r>
              <a:rPr lang="fr-FR" dirty="0" err="1">
                <a:latin typeface="Arial" pitchFamily="34" charset="0"/>
                <a:cs typeface="Arial" pitchFamily="34" charset="0"/>
              </a:rPr>
              <a:t>previous</a:t>
            </a:r>
            <a:r>
              <a:rPr lang="fr-FR" dirty="0">
                <a:latin typeface="Arial" pitchFamily="34" charset="0"/>
                <a:cs typeface="Arial" pitchFamily="34" charset="0"/>
              </a:rPr>
              <a:t> </a:t>
            </a:r>
            <a:r>
              <a:rPr lang="fr-FR" dirty="0" err="1">
                <a:latin typeface="Arial" pitchFamily="34" charset="0"/>
                <a:cs typeface="Arial" pitchFamily="34" charset="0"/>
              </a:rPr>
              <a:t>price</a:t>
            </a:r>
            <a:r>
              <a:rPr lang="fr-FR" dirty="0">
                <a:latin typeface="Arial" pitchFamily="34" charset="0"/>
                <a:cs typeface="Arial" pitchFamily="34" charset="0"/>
              </a:rPr>
              <a:t> </a:t>
            </a:r>
            <a:r>
              <a:rPr lang="fr-FR" dirty="0" err="1">
                <a:latin typeface="Arial" pitchFamily="34" charset="0"/>
                <a:cs typeface="Arial" pitchFamily="34" charset="0"/>
              </a:rPr>
              <a:t>rises</a:t>
            </a:r>
            <a:r>
              <a:rPr lang="fr-FR" dirty="0">
                <a:latin typeface="Arial" pitchFamily="34" charset="0"/>
                <a:cs typeface="Arial" pitchFamily="34" charset="0"/>
              </a:rPr>
              <a:t> and how </a:t>
            </a:r>
            <a:r>
              <a:rPr lang="fr-FR" dirty="0" err="1">
                <a:latin typeface="Arial" pitchFamily="34" charset="0"/>
                <a:cs typeface="Arial" pitchFamily="34" charset="0"/>
              </a:rPr>
              <a:t>they</a:t>
            </a:r>
            <a:r>
              <a:rPr lang="fr-FR" dirty="0">
                <a:latin typeface="Arial" pitchFamily="34" charset="0"/>
                <a:cs typeface="Arial" pitchFamily="34" charset="0"/>
              </a:rPr>
              <a:t> are </a:t>
            </a:r>
            <a:r>
              <a:rPr lang="fr-FR" dirty="0" err="1">
                <a:latin typeface="Arial" pitchFamily="34" charset="0"/>
                <a:cs typeface="Arial" pitchFamily="34" charset="0"/>
              </a:rPr>
              <a:t>likely</a:t>
            </a:r>
            <a:r>
              <a:rPr lang="fr-FR" dirty="0">
                <a:latin typeface="Arial" pitchFamily="34" charset="0"/>
                <a:cs typeface="Arial" pitchFamily="34" charset="0"/>
              </a:rPr>
              <a:t> to </a:t>
            </a:r>
            <a:r>
              <a:rPr lang="fr-FR" dirty="0" err="1">
                <a:latin typeface="Arial" pitchFamily="34" charset="0"/>
                <a:cs typeface="Arial" pitchFamily="34" charset="0"/>
              </a:rPr>
              <a:t>react</a:t>
            </a:r>
            <a:r>
              <a:rPr lang="fr-FR" dirty="0">
                <a:latin typeface="Arial" pitchFamily="34" charset="0"/>
                <a:cs typeface="Arial" pitchFamily="34" charset="0"/>
              </a:rPr>
              <a:t> to a </a:t>
            </a:r>
            <a:r>
              <a:rPr lang="fr-FR" dirty="0" err="1">
                <a:latin typeface="Arial" pitchFamily="34" charset="0"/>
                <a:cs typeface="Arial" pitchFamily="34" charset="0"/>
              </a:rPr>
              <a:t>hypothetical</a:t>
            </a:r>
            <a:r>
              <a:rPr lang="fr-FR" dirty="0">
                <a:latin typeface="Arial" pitchFamily="34" charset="0"/>
                <a:cs typeface="Arial" pitchFamily="34" charset="0"/>
              </a:rPr>
              <a:t> </a:t>
            </a:r>
            <a:r>
              <a:rPr lang="fr-FR" dirty="0" err="1">
                <a:latin typeface="Arial" pitchFamily="34" charset="0"/>
                <a:cs typeface="Arial" pitchFamily="34" charset="0"/>
              </a:rPr>
              <a:t>price</a:t>
            </a:r>
            <a:r>
              <a:rPr lang="fr-FR" dirty="0">
                <a:latin typeface="Arial" pitchFamily="34" charset="0"/>
                <a:cs typeface="Arial" pitchFamily="34" charset="0"/>
              </a:rPr>
              <a:t> </a:t>
            </a:r>
            <a:r>
              <a:rPr lang="fr-FR" dirty="0" err="1">
                <a:latin typeface="Arial" pitchFamily="34" charset="0"/>
                <a:cs typeface="Arial" pitchFamily="34" charset="0"/>
              </a:rPr>
              <a:t>rise</a:t>
            </a:r>
            <a:r>
              <a:rPr lang="fr-FR" dirty="0">
                <a:latin typeface="Arial" pitchFamily="34" charset="0"/>
                <a:cs typeface="Arial" pitchFamily="34" charset="0"/>
              </a:rPr>
              <a:t>, </a:t>
            </a:r>
            <a:r>
              <a:rPr lang="fr-FR" dirty="0" err="1">
                <a:latin typeface="Arial" pitchFamily="34" charset="0"/>
                <a:cs typeface="Arial" pitchFamily="34" charset="0"/>
              </a:rPr>
              <a:t>whether</a:t>
            </a:r>
            <a:r>
              <a:rPr lang="fr-FR" dirty="0">
                <a:latin typeface="Arial" pitchFamily="34" charset="0"/>
                <a:cs typeface="Arial" pitchFamily="34" charset="0"/>
              </a:rPr>
              <a:t> </a:t>
            </a:r>
            <a:r>
              <a:rPr lang="fr-FR" dirty="0" err="1">
                <a:latin typeface="Arial" pitchFamily="34" charset="0"/>
                <a:cs typeface="Arial" pitchFamily="34" charset="0"/>
              </a:rPr>
              <a:t>there</a:t>
            </a:r>
            <a:r>
              <a:rPr lang="fr-FR" dirty="0">
                <a:latin typeface="Arial" pitchFamily="34" charset="0"/>
                <a:cs typeface="Arial" pitchFamily="34" charset="0"/>
              </a:rPr>
              <a:t> are </a:t>
            </a:r>
            <a:r>
              <a:rPr lang="fr-FR" dirty="0" err="1">
                <a:latin typeface="Arial" pitchFamily="34" charset="0"/>
                <a:cs typeface="Arial" pitchFamily="34" charset="0"/>
              </a:rPr>
              <a:t>switching</a:t>
            </a:r>
            <a:r>
              <a:rPr lang="fr-FR" dirty="0">
                <a:latin typeface="Arial" pitchFamily="34" charset="0"/>
                <a:cs typeface="Arial" pitchFamily="34" charset="0"/>
              </a:rPr>
              <a:t> </a:t>
            </a:r>
            <a:r>
              <a:rPr lang="fr-FR" dirty="0" err="1">
                <a:latin typeface="Arial" pitchFamily="34" charset="0"/>
                <a:cs typeface="Arial" pitchFamily="34" charset="0"/>
              </a:rPr>
              <a:t>costs</a:t>
            </a:r>
            <a:r>
              <a:rPr lang="fr-FR" dirty="0">
                <a:latin typeface="Arial" pitchFamily="34" charset="0"/>
                <a:cs typeface="Arial" pitchFamily="34" charset="0"/>
              </a:rPr>
              <a:t> ?</a:t>
            </a:r>
          </a:p>
          <a:p>
            <a:pPr algn="just"/>
            <a:endParaRPr lang="fr-FR" dirty="0">
              <a:latin typeface="Arial" pitchFamily="34" charset="0"/>
              <a:cs typeface="Arial" pitchFamily="34" charset="0"/>
            </a:endParaRPr>
          </a:p>
          <a:p>
            <a:pPr algn="just"/>
            <a:r>
              <a:rPr lang="fr-FR" b="1" dirty="0" err="1">
                <a:solidFill>
                  <a:srgbClr val="FF0000"/>
                </a:solidFill>
                <a:latin typeface="Arial" pitchFamily="34" charset="0"/>
                <a:cs typeface="Arial" pitchFamily="34" charset="0"/>
              </a:rPr>
              <a:t>Examination</a:t>
            </a:r>
            <a:r>
              <a:rPr lang="fr-FR" b="1" dirty="0">
                <a:solidFill>
                  <a:srgbClr val="FF0000"/>
                </a:solidFill>
                <a:latin typeface="Arial" pitchFamily="34" charset="0"/>
                <a:cs typeface="Arial" pitchFamily="34" charset="0"/>
              </a:rPr>
              <a:t> of patterns in </a:t>
            </a:r>
            <a:r>
              <a:rPr lang="fr-FR" b="1" dirty="0" err="1">
                <a:solidFill>
                  <a:srgbClr val="FF0000"/>
                </a:solidFill>
                <a:latin typeface="Arial" pitchFamily="34" charset="0"/>
                <a:cs typeface="Arial" pitchFamily="34" charset="0"/>
              </a:rPr>
              <a:t>price</a:t>
            </a:r>
            <a:r>
              <a:rPr lang="fr-FR" b="1" dirty="0">
                <a:solidFill>
                  <a:srgbClr val="FF0000"/>
                </a:solidFill>
                <a:latin typeface="Arial" pitchFamily="34" charset="0"/>
                <a:cs typeface="Arial" pitchFamily="34" charset="0"/>
              </a:rPr>
              <a:t> changes</a:t>
            </a:r>
            <a:r>
              <a:rPr lang="fr-FR" dirty="0">
                <a:latin typeface="Arial" pitchFamily="34" charset="0"/>
                <a:cs typeface="Arial" pitchFamily="34" charset="0"/>
              </a:rPr>
              <a:t>, for </a:t>
            </a:r>
            <a:r>
              <a:rPr lang="fr-FR" dirty="0" err="1">
                <a:latin typeface="Arial" pitchFamily="34" charset="0"/>
                <a:cs typeface="Arial" pitchFamily="34" charset="0"/>
              </a:rPr>
              <a:t>reasons</a:t>
            </a:r>
            <a:r>
              <a:rPr lang="fr-FR" dirty="0">
                <a:latin typeface="Arial" pitchFamily="34" charset="0"/>
                <a:cs typeface="Arial" pitchFamily="34" charset="0"/>
              </a:rPr>
              <a:t> not </a:t>
            </a:r>
            <a:r>
              <a:rPr lang="fr-FR" dirty="0" err="1">
                <a:latin typeface="Arial" pitchFamily="34" charset="0"/>
                <a:cs typeface="Arial" pitchFamily="34" charset="0"/>
              </a:rPr>
              <a:t>connected</a:t>
            </a:r>
            <a:r>
              <a:rPr lang="fr-FR" dirty="0">
                <a:latin typeface="Arial" pitchFamily="34" charset="0"/>
                <a:cs typeface="Arial" pitchFamily="34" charset="0"/>
              </a:rPr>
              <a:t> to </a:t>
            </a:r>
            <a:r>
              <a:rPr lang="fr-FR" dirty="0" err="1">
                <a:latin typeface="Arial" pitchFamily="34" charset="0"/>
                <a:cs typeface="Arial" pitchFamily="34" charset="0"/>
              </a:rPr>
              <a:t>costs</a:t>
            </a:r>
            <a:r>
              <a:rPr lang="fr-FR" dirty="0">
                <a:latin typeface="Arial" pitchFamily="34" charset="0"/>
                <a:cs typeface="Arial" pitchFamily="34" charset="0"/>
              </a:rPr>
              <a:t>. For </a:t>
            </a:r>
            <a:r>
              <a:rPr lang="fr-FR" dirty="0" err="1">
                <a:latin typeface="Arial" pitchFamily="34" charset="0"/>
                <a:cs typeface="Arial" pitchFamily="34" charset="0"/>
              </a:rPr>
              <a:t>example</a:t>
            </a:r>
            <a:r>
              <a:rPr lang="fr-FR" dirty="0">
                <a:latin typeface="Arial" pitchFamily="34" charset="0"/>
                <a:cs typeface="Arial" pitchFamily="34" charset="0"/>
              </a:rPr>
              <a:t>, </a:t>
            </a:r>
            <a:r>
              <a:rPr lang="fr-FR" dirty="0" err="1">
                <a:latin typeface="Arial" pitchFamily="34" charset="0"/>
                <a:cs typeface="Arial" pitchFamily="34" charset="0"/>
              </a:rPr>
              <a:t>two</a:t>
            </a:r>
            <a:r>
              <a:rPr lang="fr-FR" dirty="0">
                <a:latin typeface="Arial" pitchFamily="34" charset="0"/>
                <a:cs typeface="Arial" pitchFamily="34" charset="0"/>
              </a:rPr>
              <a:t> </a:t>
            </a:r>
            <a:r>
              <a:rPr lang="fr-FR" dirty="0" err="1">
                <a:latin typeface="Arial" pitchFamily="34" charset="0"/>
                <a:cs typeface="Arial" pitchFamily="34" charset="0"/>
              </a:rPr>
              <a:t>products</a:t>
            </a:r>
            <a:r>
              <a:rPr lang="fr-FR" dirty="0">
                <a:latin typeface="Arial" pitchFamily="34" charset="0"/>
                <a:cs typeface="Arial" pitchFamily="34" charset="0"/>
              </a:rPr>
              <a:t> </a:t>
            </a:r>
            <a:r>
              <a:rPr lang="fr-FR" dirty="0" err="1">
                <a:latin typeface="Arial" pitchFamily="34" charset="0"/>
                <a:cs typeface="Arial" pitchFamily="34" charset="0"/>
              </a:rPr>
              <a:t>showing</a:t>
            </a:r>
            <a:r>
              <a:rPr lang="fr-FR" dirty="0">
                <a:latin typeface="Arial" pitchFamily="34" charset="0"/>
                <a:cs typeface="Arial" pitchFamily="34" charset="0"/>
              </a:rPr>
              <a:t> the </a:t>
            </a:r>
            <a:r>
              <a:rPr lang="fr-FR" dirty="0" err="1">
                <a:latin typeface="Arial" pitchFamily="34" charset="0"/>
                <a:cs typeface="Arial" pitchFamily="34" charset="0"/>
              </a:rPr>
              <a:t>same</a:t>
            </a:r>
            <a:r>
              <a:rPr lang="fr-FR" dirty="0">
                <a:latin typeface="Arial" pitchFamily="34" charset="0"/>
                <a:cs typeface="Arial" pitchFamily="34" charset="0"/>
              </a:rPr>
              <a:t> pattern of </a:t>
            </a:r>
            <a:r>
              <a:rPr lang="fr-FR" dirty="0" err="1">
                <a:latin typeface="Arial" pitchFamily="34" charset="0"/>
                <a:cs typeface="Arial" pitchFamily="34" charset="0"/>
              </a:rPr>
              <a:t>price</a:t>
            </a:r>
            <a:r>
              <a:rPr lang="fr-FR" dirty="0">
                <a:latin typeface="Arial" pitchFamily="34" charset="0"/>
                <a:cs typeface="Arial" pitchFamily="34" charset="0"/>
              </a:rPr>
              <a:t> changes, for </a:t>
            </a:r>
            <a:r>
              <a:rPr lang="fr-FR" dirty="0" err="1">
                <a:latin typeface="Arial" pitchFamily="34" charset="0"/>
                <a:cs typeface="Arial" pitchFamily="34" charset="0"/>
              </a:rPr>
              <a:t>reasons</a:t>
            </a:r>
            <a:r>
              <a:rPr lang="fr-FR" dirty="0">
                <a:latin typeface="Arial" pitchFamily="34" charset="0"/>
                <a:cs typeface="Arial" pitchFamily="34" charset="0"/>
              </a:rPr>
              <a:t> not </a:t>
            </a:r>
            <a:r>
              <a:rPr lang="fr-FR" dirty="0" err="1">
                <a:latin typeface="Arial" pitchFamily="34" charset="0"/>
                <a:cs typeface="Arial" pitchFamily="34" charset="0"/>
              </a:rPr>
              <a:t>connected</a:t>
            </a:r>
            <a:r>
              <a:rPr lang="fr-FR" dirty="0">
                <a:latin typeface="Arial" pitchFamily="34" charset="0"/>
                <a:cs typeface="Arial" pitchFamily="34" charset="0"/>
              </a:rPr>
              <a:t> to </a:t>
            </a:r>
            <a:r>
              <a:rPr lang="fr-FR" dirty="0" err="1">
                <a:latin typeface="Arial" pitchFamily="34" charset="0"/>
                <a:cs typeface="Arial" pitchFamily="34" charset="0"/>
              </a:rPr>
              <a:t>costs</a:t>
            </a:r>
            <a:r>
              <a:rPr lang="fr-FR" dirty="0">
                <a:latin typeface="Arial" pitchFamily="34" charset="0"/>
                <a:cs typeface="Arial" pitchFamily="34" charset="0"/>
              </a:rPr>
              <a:t> or </a:t>
            </a:r>
            <a:r>
              <a:rPr lang="fr-FR" dirty="0" err="1">
                <a:latin typeface="Arial" pitchFamily="34" charset="0"/>
                <a:cs typeface="Arial" pitchFamily="34" charset="0"/>
              </a:rPr>
              <a:t>general</a:t>
            </a:r>
            <a:r>
              <a:rPr lang="fr-FR" dirty="0">
                <a:latin typeface="Arial" pitchFamily="34" charset="0"/>
                <a:cs typeface="Arial" pitchFamily="34" charset="0"/>
              </a:rPr>
              <a:t> </a:t>
            </a:r>
            <a:r>
              <a:rPr lang="fr-FR" dirty="0" err="1">
                <a:latin typeface="Arial" pitchFamily="34" charset="0"/>
                <a:cs typeface="Arial" pitchFamily="34" charset="0"/>
              </a:rPr>
              <a:t>price</a:t>
            </a:r>
            <a:r>
              <a:rPr lang="fr-FR" dirty="0">
                <a:latin typeface="Arial" pitchFamily="34" charset="0"/>
                <a:cs typeface="Arial" pitchFamily="34" charset="0"/>
              </a:rPr>
              <a:t> inflation, </a:t>
            </a:r>
            <a:r>
              <a:rPr lang="fr-FR" dirty="0" err="1">
                <a:latin typeface="Arial" pitchFamily="34" charset="0"/>
                <a:cs typeface="Arial" pitchFamily="34" charset="0"/>
              </a:rPr>
              <a:t>would</a:t>
            </a:r>
            <a:r>
              <a:rPr lang="fr-FR" dirty="0">
                <a:latin typeface="Arial" pitchFamily="34" charset="0"/>
                <a:cs typeface="Arial" pitchFamily="34" charset="0"/>
              </a:rPr>
              <a:t> </a:t>
            </a:r>
            <a:r>
              <a:rPr lang="fr-FR" dirty="0" err="1">
                <a:latin typeface="Arial" pitchFamily="34" charset="0"/>
                <a:cs typeface="Arial" pitchFamily="34" charset="0"/>
              </a:rPr>
              <a:t>be</a:t>
            </a:r>
            <a:r>
              <a:rPr lang="fr-FR" dirty="0">
                <a:latin typeface="Arial" pitchFamily="34" charset="0"/>
                <a:cs typeface="Arial" pitchFamily="34" charset="0"/>
              </a:rPr>
              <a:t> consistent </a:t>
            </a:r>
            <a:r>
              <a:rPr lang="fr-FR" dirty="0" err="1">
                <a:latin typeface="Arial" pitchFamily="34" charset="0"/>
                <a:cs typeface="Arial" pitchFamily="34" charset="0"/>
              </a:rPr>
              <a:t>with</a:t>
            </a:r>
            <a:r>
              <a:rPr lang="fr-FR" dirty="0">
                <a:latin typeface="Arial" pitchFamily="34" charset="0"/>
                <a:cs typeface="Arial" pitchFamily="34" charset="0"/>
              </a:rPr>
              <a:t> (</a:t>
            </a:r>
            <a:r>
              <a:rPr lang="fr-FR" dirty="0" err="1">
                <a:latin typeface="Arial" pitchFamily="34" charset="0"/>
                <a:cs typeface="Arial" pitchFamily="34" charset="0"/>
              </a:rPr>
              <a:t>although</a:t>
            </a:r>
            <a:r>
              <a:rPr lang="fr-FR" dirty="0">
                <a:latin typeface="Arial" pitchFamily="34" charset="0"/>
                <a:cs typeface="Arial" pitchFamily="34" charset="0"/>
              </a:rPr>
              <a:t> not proof of) </a:t>
            </a:r>
            <a:r>
              <a:rPr lang="fr-FR" dirty="0" err="1">
                <a:latin typeface="Arial" pitchFamily="34" charset="0"/>
                <a:cs typeface="Arial" pitchFamily="34" charset="0"/>
              </a:rPr>
              <a:t>these</a:t>
            </a:r>
            <a:r>
              <a:rPr lang="fr-FR" dirty="0">
                <a:latin typeface="Arial" pitchFamily="34" charset="0"/>
                <a:cs typeface="Arial" pitchFamily="34" charset="0"/>
              </a:rPr>
              <a:t> </a:t>
            </a:r>
            <a:r>
              <a:rPr lang="fr-FR" dirty="0" err="1">
                <a:latin typeface="Arial" pitchFamily="34" charset="0"/>
                <a:cs typeface="Arial" pitchFamily="34" charset="0"/>
              </a:rPr>
              <a:t>two</a:t>
            </a:r>
            <a:r>
              <a:rPr lang="fr-FR" dirty="0">
                <a:latin typeface="Arial" pitchFamily="34" charset="0"/>
                <a:cs typeface="Arial" pitchFamily="34" charset="0"/>
              </a:rPr>
              <a:t> </a:t>
            </a:r>
            <a:r>
              <a:rPr lang="fr-FR" dirty="0" err="1">
                <a:latin typeface="Arial" pitchFamily="34" charset="0"/>
                <a:cs typeface="Arial" pitchFamily="34" charset="0"/>
              </a:rPr>
              <a:t>products</a:t>
            </a:r>
            <a:r>
              <a:rPr lang="fr-FR" dirty="0">
                <a:latin typeface="Arial" pitchFamily="34" charset="0"/>
                <a:cs typeface="Arial" pitchFamily="34" charset="0"/>
              </a:rPr>
              <a:t> </a:t>
            </a:r>
            <a:r>
              <a:rPr lang="fr-FR" dirty="0" err="1">
                <a:latin typeface="Arial" pitchFamily="34" charset="0"/>
                <a:cs typeface="Arial" pitchFamily="34" charset="0"/>
              </a:rPr>
              <a:t>being</a:t>
            </a:r>
            <a:r>
              <a:rPr lang="fr-FR" dirty="0">
                <a:latin typeface="Arial" pitchFamily="34" charset="0"/>
                <a:cs typeface="Arial" pitchFamily="34" charset="0"/>
              </a:rPr>
              <a:t> close substitutes.</a:t>
            </a:r>
          </a:p>
        </p:txBody>
      </p:sp>
    </p:spTree>
    <p:extLst>
      <p:ext uri="{BB962C8B-B14F-4D97-AF65-F5344CB8AC3E}">
        <p14:creationId xmlns:p14="http://schemas.microsoft.com/office/powerpoint/2010/main" val="9130133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2"/>
          </p:nvPr>
        </p:nvSpPr>
        <p:spPr>
          <a:noFill/>
        </p:spPr>
        <p:txBody>
          <a:bodyPr/>
          <a:lstStyle/>
          <a:p>
            <a:fld id="{4577DF20-23E2-41E6-B898-B14584E1A52B}" type="slidenum">
              <a:rPr lang="fr-FR"/>
              <a:pPr/>
              <a:t>28</a:t>
            </a:fld>
            <a:endParaRPr lang="fr-FR"/>
          </a:p>
        </p:txBody>
      </p:sp>
      <p:sp>
        <p:nvSpPr>
          <p:cNvPr id="10243" name="Rectangle 2"/>
          <p:cNvSpPr>
            <a:spLocks noGrp="1" noChangeArrowheads="1"/>
          </p:cNvSpPr>
          <p:nvPr>
            <p:ph type="title"/>
          </p:nvPr>
        </p:nvSpPr>
        <p:spPr>
          <a:xfrm>
            <a:off x="242918" y="214290"/>
            <a:ext cx="8686800" cy="1143000"/>
          </a:xfrm>
        </p:spPr>
        <p:txBody>
          <a:bodyPr>
            <a:normAutofit fontScale="90000"/>
          </a:bodyPr>
          <a:lstStyle/>
          <a:p>
            <a:pPr eaLnBrk="1" hangingPunct="1"/>
            <a:r>
              <a:rPr lang="fr-FR" sz="3600" b="1" dirty="0" smtClean="0">
                <a:solidFill>
                  <a:srgbClr val="C00000"/>
                </a:solidFill>
                <a:latin typeface="Arial" pitchFamily="34" charset="0"/>
                <a:cs typeface="Arial" pitchFamily="34" charset="0"/>
              </a:rPr>
              <a:t>Sources of information for </a:t>
            </a:r>
            <a:r>
              <a:rPr lang="fr-FR" sz="3600" b="1" dirty="0" err="1" smtClean="0">
                <a:solidFill>
                  <a:srgbClr val="C00000"/>
                </a:solidFill>
                <a:latin typeface="Arial" pitchFamily="34" charset="0"/>
                <a:cs typeface="Arial" pitchFamily="34" charset="0"/>
              </a:rPr>
              <a:t>market</a:t>
            </a:r>
            <a:r>
              <a:rPr lang="fr-FR" sz="3600" b="1" dirty="0" smtClean="0">
                <a:solidFill>
                  <a:srgbClr val="C00000"/>
                </a:solidFill>
                <a:latin typeface="Arial" pitchFamily="34" charset="0"/>
                <a:cs typeface="Arial" pitchFamily="34" charset="0"/>
              </a:rPr>
              <a:t> </a:t>
            </a:r>
            <a:r>
              <a:rPr lang="fr-FR" sz="3600" b="1" dirty="0" err="1" smtClean="0">
                <a:solidFill>
                  <a:srgbClr val="C00000"/>
                </a:solidFill>
                <a:latin typeface="Arial" pitchFamily="34" charset="0"/>
                <a:cs typeface="Arial" pitchFamily="34" charset="0"/>
              </a:rPr>
              <a:t>definition</a:t>
            </a:r>
            <a:endParaRPr lang="fr-FR" sz="3600" b="1" dirty="0" smtClean="0">
              <a:solidFill>
                <a:srgbClr val="C00000"/>
              </a:solidFill>
              <a:latin typeface="Arial" pitchFamily="34" charset="0"/>
              <a:cs typeface="Arial" pitchFamily="34" charset="0"/>
            </a:endParaRPr>
          </a:p>
        </p:txBody>
      </p:sp>
      <p:sp>
        <p:nvSpPr>
          <p:cNvPr id="10244" name="Text Box 3"/>
          <p:cNvSpPr txBox="1">
            <a:spLocks noChangeArrowheads="1"/>
          </p:cNvSpPr>
          <p:nvPr/>
        </p:nvSpPr>
        <p:spPr bwMode="auto">
          <a:xfrm>
            <a:off x="179512" y="1484784"/>
            <a:ext cx="8678892" cy="4832092"/>
          </a:xfrm>
          <a:prstGeom prst="rect">
            <a:avLst/>
          </a:prstGeom>
          <a:noFill/>
          <a:ln w="9525">
            <a:noFill/>
            <a:miter lim="800000"/>
            <a:headEnd/>
            <a:tailEnd/>
          </a:ln>
        </p:spPr>
        <p:txBody>
          <a:bodyPr wrap="square">
            <a:spAutoFit/>
          </a:bodyPr>
          <a:lstStyle/>
          <a:p>
            <a:pPr algn="just"/>
            <a:r>
              <a:rPr lang="fr-FR" b="1" dirty="0">
                <a:solidFill>
                  <a:srgbClr val="FF0000"/>
                </a:solidFill>
                <a:latin typeface="Arial" pitchFamily="34" charset="0"/>
                <a:cs typeface="Arial" pitchFamily="34" charset="0"/>
              </a:rPr>
              <a:t>Evidence of </a:t>
            </a:r>
            <a:r>
              <a:rPr lang="fr-FR" b="1" dirty="0" err="1">
                <a:solidFill>
                  <a:srgbClr val="FF0000"/>
                </a:solidFill>
                <a:latin typeface="Arial" pitchFamily="34" charset="0"/>
                <a:cs typeface="Arial" pitchFamily="34" charset="0"/>
              </a:rPr>
              <a:t>product</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switching</a:t>
            </a:r>
            <a:r>
              <a:rPr lang="fr-FR" b="1" dirty="0">
                <a:latin typeface="Arial" pitchFamily="34" charset="0"/>
                <a:cs typeface="Arial" pitchFamily="34" charset="0"/>
              </a:rPr>
              <a:t> </a:t>
            </a:r>
            <a:r>
              <a:rPr lang="fr-FR" dirty="0">
                <a:latin typeface="Arial" pitchFamily="34" charset="0"/>
                <a:cs typeface="Arial" pitchFamily="34" charset="0"/>
              </a:rPr>
              <a:t>by a </a:t>
            </a:r>
            <a:r>
              <a:rPr lang="fr-FR" dirty="0" err="1">
                <a:latin typeface="Arial" pitchFamily="34" charset="0"/>
                <a:cs typeface="Arial" pitchFamily="34" charset="0"/>
              </a:rPr>
              <a:t>relatively</a:t>
            </a:r>
            <a:r>
              <a:rPr lang="fr-FR" dirty="0">
                <a:latin typeface="Arial" pitchFamily="34" charset="0"/>
                <a:cs typeface="Arial" pitchFamily="34" charset="0"/>
              </a:rPr>
              <a:t> large proportion of </a:t>
            </a:r>
            <a:r>
              <a:rPr lang="fr-FR" dirty="0" err="1">
                <a:latin typeface="Arial" pitchFamily="34" charset="0"/>
                <a:cs typeface="Arial" pitchFamily="34" charset="0"/>
              </a:rPr>
              <a:t>customers</a:t>
            </a:r>
            <a:r>
              <a:rPr lang="fr-FR" dirty="0">
                <a:latin typeface="Arial" pitchFamily="34" charset="0"/>
                <a:cs typeface="Arial" pitchFamily="34" charset="0"/>
              </a:rPr>
              <a:t> </a:t>
            </a:r>
            <a:r>
              <a:rPr lang="fr-FR" dirty="0" smtClean="0">
                <a:latin typeface="Arial" pitchFamily="34" charset="0"/>
                <a:cs typeface="Arial" pitchFamily="34" charset="0"/>
              </a:rPr>
              <a:t>to a </a:t>
            </a:r>
            <a:r>
              <a:rPr lang="fr-FR" dirty="0">
                <a:latin typeface="Arial" pitchFamily="34" charset="0"/>
                <a:cs typeface="Arial" pitchFamily="34" charset="0"/>
              </a:rPr>
              <a:t>rival </a:t>
            </a:r>
            <a:r>
              <a:rPr lang="fr-FR" dirty="0" err="1">
                <a:latin typeface="Arial" pitchFamily="34" charset="0"/>
                <a:cs typeface="Arial" pitchFamily="34" charset="0"/>
              </a:rPr>
              <a:t>product</a:t>
            </a:r>
            <a:r>
              <a:rPr lang="fr-FR" dirty="0">
                <a:latin typeface="Arial" pitchFamily="34" charset="0"/>
                <a:cs typeface="Arial" pitchFamily="34" charset="0"/>
              </a:rPr>
              <a:t> in </a:t>
            </a:r>
            <a:r>
              <a:rPr lang="fr-FR" dirty="0" err="1">
                <a:latin typeface="Arial" pitchFamily="34" charset="0"/>
                <a:cs typeface="Arial" pitchFamily="34" charset="0"/>
              </a:rPr>
              <a:t>response</a:t>
            </a:r>
            <a:r>
              <a:rPr lang="fr-FR" dirty="0">
                <a:latin typeface="Arial" pitchFamily="34" charset="0"/>
                <a:cs typeface="Arial" pitchFamily="34" charset="0"/>
              </a:rPr>
              <a:t> to a </a:t>
            </a:r>
            <a:r>
              <a:rPr lang="fr-FR" dirty="0" err="1">
                <a:latin typeface="Arial" pitchFamily="34" charset="0"/>
                <a:cs typeface="Arial" pitchFamily="34" charset="0"/>
              </a:rPr>
              <a:t>relatively</a:t>
            </a:r>
            <a:r>
              <a:rPr lang="fr-FR" dirty="0">
                <a:latin typeface="Arial" pitchFamily="34" charset="0"/>
                <a:cs typeface="Arial" pitchFamily="34" charset="0"/>
              </a:rPr>
              <a:t> </a:t>
            </a:r>
            <a:r>
              <a:rPr lang="fr-FR" dirty="0" err="1">
                <a:latin typeface="Arial" pitchFamily="34" charset="0"/>
                <a:cs typeface="Arial" pitchFamily="34" charset="0"/>
              </a:rPr>
              <a:t>small</a:t>
            </a:r>
            <a:r>
              <a:rPr lang="fr-FR" dirty="0">
                <a:latin typeface="Arial" pitchFamily="34" charset="0"/>
                <a:cs typeface="Arial" pitchFamily="34" charset="0"/>
              </a:rPr>
              <a:t> </a:t>
            </a:r>
            <a:r>
              <a:rPr lang="fr-FR" dirty="0" err="1">
                <a:latin typeface="Arial" pitchFamily="34" charset="0"/>
                <a:cs typeface="Arial" pitchFamily="34" charset="0"/>
              </a:rPr>
              <a:t>price</a:t>
            </a:r>
            <a:r>
              <a:rPr lang="fr-FR" dirty="0">
                <a:latin typeface="Arial" pitchFamily="34" charset="0"/>
                <a:cs typeface="Arial" pitchFamily="34" charset="0"/>
              </a:rPr>
              <a:t> </a:t>
            </a:r>
            <a:r>
              <a:rPr lang="fr-FR" dirty="0" err="1">
                <a:latin typeface="Arial" pitchFamily="34" charset="0"/>
                <a:cs typeface="Arial" pitchFamily="34" charset="0"/>
              </a:rPr>
              <a:t>rise</a:t>
            </a:r>
            <a:r>
              <a:rPr lang="fr-FR" dirty="0">
                <a:latin typeface="Arial" pitchFamily="34" charset="0"/>
                <a:cs typeface="Arial" pitchFamily="34" charset="0"/>
              </a:rPr>
              <a:t> in the </a:t>
            </a:r>
            <a:r>
              <a:rPr lang="fr-FR" dirty="0" err="1">
                <a:latin typeface="Arial" pitchFamily="34" charset="0"/>
                <a:cs typeface="Arial" pitchFamily="34" charset="0"/>
              </a:rPr>
              <a:t>product</a:t>
            </a:r>
            <a:r>
              <a:rPr lang="fr-FR" dirty="0">
                <a:latin typeface="Arial" pitchFamily="34" charset="0"/>
                <a:cs typeface="Arial" pitchFamily="34" charset="0"/>
              </a:rPr>
              <a:t> </a:t>
            </a:r>
            <a:r>
              <a:rPr lang="fr-FR" dirty="0" smtClean="0">
                <a:latin typeface="Arial" pitchFamily="34" charset="0"/>
                <a:cs typeface="Arial" pitchFamily="34" charset="0"/>
              </a:rPr>
              <a:t>in question </a:t>
            </a:r>
            <a:r>
              <a:rPr lang="fr-FR" dirty="0" err="1">
                <a:latin typeface="Arial" pitchFamily="34" charset="0"/>
                <a:cs typeface="Arial" pitchFamily="34" charset="0"/>
              </a:rPr>
              <a:t>would</a:t>
            </a:r>
            <a:r>
              <a:rPr lang="fr-FR" dirty="0">
                <a:latin typeface="Arial" pitchFamily="34" charset="0"/>
                <a:cs typeface="Arial" pitchFamily="34" charset="0"/>
              </a:rPr>
              <a:t> </a:t>
            </a:r>
            <a:r>
              <a:rPr lang="fr-FR" dirty="0" err="1">
                <a:latin typeface="Arial" pitchFamily="34" charset="0"/>
                <a:cs typeface="Arial" pitchFamily="34" charset="0"/>
              </a:rPr>
              <a:t>indicate</a:t>
            </a:r>
            <a:r>
              <a:rPr lang="fr-FR" dirty="0">
                <a:latin typeface="Arial" pitchFamily="34" charset="0"/>
                <a:cs typeface="Arial" pitchFamily="34" charset="0"/>
              </a:rPr>
              <a:t> </a:t>
            </a:r>
            <a:r>
              <a:rPr lang="fr-FR" dirty="0" err="1">
                <a:latin typeface="Arial" pitchFamily="34" charset="0"/>
                <a:cs typeface="Arial" pitchFamily="34" charset="0"/>
              </a:rPr>
              <a:t>that</a:t>
            </a:r>
            <a:r>
              <a:rPr lang="fr-FR" dirty="0">
                <a:latin typeface="Arial" pitchFamily="34" charset="0"/>
                <a:cs typeface="Arial" pitchFamily="34" charset="0"/>
              </a:rPr>
              <a:t> </a:t>
            </a:r>
            <a:r>
              <a:rPr lang="fr-FR" dirty="0" err="1">
                <a:latin typeface="Arial" pitchFamily="34" charset="0"/>
                <a:cs typeface="Arial" pitchFamily="34" charset="0"/>
              </a:rPr>
              <a:t>these</a:t>
            </a:r>
            <a:r>
              <a:rPr lang="fr-FR" dirty="0">
                <a:latin typeface="Arial" pitchFamily="34" charset="0"/>
                <a:cs typeface="Arial" pitchFamily="34" charset="0"/>
              </a:rPr>
              <a:t> </a:t>
            </a:r>
            <a:r>
              <a:rPr lang="fr-FR" dirty="0" err="1">
                <a:latin typeface="Arial" pitchFamily="34" charset="0"/>
                <a:cs typeface="Arial" pitchFamily="34" charset="0"/>
              </a:rPr>
              <a:t>two</a:t>
            </a:r>
            <a:r>
              <a:rPr lang="fr-FR" dirty="0">
                <a:latin typeface="Arial" pitchFamily="34" charset="0"/>
                <a:cs typeface="Arial" pitchFamily="34" charset="0"/>
              </a:rPr>
              <a:t> </a:t>
            </a:r>
            <a:r>
              <a:rPr lang="fr-FR" dirty="0" err="1">
                <a:latin typeface="Arial" pitchFamily="34" charset="0"/>
                <a:cs typeface="Arial" pitchFamily="34" charset="0"/>
              </a:rPr>
              <a:t>goods</a:t>
            </a:r>
            <a:r>
              <a:rPr lang="fr-FR" dirty="0">
                <a:latin typeface="Arial" pitchFamily="34" charset="0"/>
                <a:cs typeface="Arial" pitchFamily="34" charset="0"/>
              </a:rPr>
              <a:t> are close substitutes</a:t>
            </a:r>
          </a:p>
          <a:p>
            <a:pPr algn="just"/>
            <a:endParaRPr lang="fr-FR" dirty="0">
              <a:latin typeface="Arial" pitchFamily="34" charset="0"/>
              <a:cs typeface="Arial" pitchFamily="34" charset="0"/>
            </a:endParaRPr>
          </a:p>
          <a:p>
            <a:pPr algn="just"/>
            <a:r>
              <a:rPr lang="fr-FR" b="1" dirty="0">
                <a:solidFill>
                  <a:srgbClr val="FF0000"/>
                </a:solidFill>
                <a:latin typeface="Arial" pitchFamily="34" charset="0"/>
                <a:cs typeface="Arial" pitchFamily="34" charset="0"/>
              </a:rPr>
              <a:t>Evidence of </a:t>
            </a:r>
            <a:r>
              <a:rPr lang="fr-FR" b="1" dirty="0" err="1">
                <a:solidFill>
                  <a:srgbClr val="FF0000"/>
                </a:solidFill>
                <a:latin typeface="Arial" pitchFamily="34" charset="0"/>
                <a:cs typeface="Arial" pitchFamily="34" charset="0"/>
              </a:rPr>
              <a:t>price</a:t>
            </a:r>
            <a:r>
              <a:rPr lang="fr-FR" b="1" dirty="0">
                <a:solidFill>
                  <a:srgbClr val="FF0000"/>
                </a:solidFill>
                <a:latin typeface="Arial" pitchFamily="34" charset="0"/>
                <a:cs typeface="Arial" pitchFamily="34" charset="0"/>
              </a:rPr>
              <a:t> divergence</a:t>
            </a:r>
            <a:r>
              <a:rPr lang="fr-FR" b="1" dirty="0">
                <a:latin typeface="Arial" pitchFamily="34" charset="0"/>
                <a:cs typeface="Arial" pitchFamily="34" charset="0"/>
              </a:rPr>
              <a:t> </a:t>
            </a:r>
            <a:r>
              <a:rPr lang="fr-FR" dirty="0">
                <a:latin typeface="Arial" pitchFamily="34" charset="0"/>
                <a:cs typeface="Arial" pitchFamily="34" charset="0"/>
              </a:rPr>
              <a:t>over time, </a:t>
            </a:r>
            <a:r>
              <a:rPr lang="fr-FR" b="1" dirty="0" err="1">
                <a:solidFill>
                  <a:srgbClr val="FF0000"/>
                </a:solidFill>
                <a:latin typeface="Arial" pitchFamily="34" charset="0"/>
                <a:cs typeface="Arial" pitchFamily="34" charset="0"/>
              </a:rPr>
              <a:t>without</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significant</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levels</a:t>
            </a:r>
            <a:r>
              <a:rPr lang="fr-FR" b="1" dirty="0">
                <a:solidFill>
                  <a:srgbClr val="FF0000"/>
                </a:solidFill>
                <a:latin typeface="Arial" pitchFamily="34" charset="0"/>
                <a:cs typeface="Arial" pitchFamily="34" charset="0"/>
              </a:rPr>
              <a:t> of substitution</a:t>
            </a:r>
            <a:r>
              <a:rPr lang="fr-FR" dirty="0">
                <a:latin typeface="Arial" pitchFamily="34" charset="0"/>
                <a:cs typeface="Arial" pitchFamily="34" charset="0"/>
              </a:rPr>
              <a:t>, </a:t>
            </a:r>
            <a:r>
              <a:rPr lang="fr-FR" dirty="0" err="1">
                <a:latin typeface="Arial" pitchFamily="34" charset="0"/>
                <a:cs typeface="Arial" pitchFamily="34" charset="0"/>
              </a:rPr>
              <a:t>would</a:t>
            </a:r>
            <a:r>
              <a:rPr lang="fr-FR" dirty="0">
                <a:latin typeface="Arial" pitchFamily="34" charset="0"/>
                <a:cs typeface="Arial" pitchFamily="34" charset="0"/>
              </a:rPr>
              <a:t> </a:t>
            </a:r>
            <a:r>
              <a:rPr lang="fr-FR" dirty="0" err="1">
                <a:latin typeface="Arial" pitchFamily="34" charset="0"/>
                <a:cs typeface="Arial" pitchFamily="34" charset="0"/>
              </a:rPr>
              <a:t>be</a:t>
            </a:r>
            <a:r>
              <a:rPr lang="fr-FR" dirty="0">
                <a:latin typeface="Arial" pitchFamily="34" charset="0"/>
                <a:cs typeface="Arial" pitchFamily="34" charset="0"/>
              </a:rPr>
              <a:t> consistent </a:t>
            </a:r>
            <a:r>
              <a:rPr lang="fr-FR" dirty="0" err="1">
                <a:latin typeface="Arial" pitchFamily="34" charset="0"/>
                <a:cs typeface="Arial" pitchFamily="34" charset="0"/>
              </a:rPr>
              <a:t>with</a:t>
            </a:r>
            <a:r>
              <a:rPr lang="fr-FR" dirty="0">
                <a:latin typeface="Arial" pitchFamily="34" charset="0"/>
                <a:cs typeface="Arial" pitchFamily="34" charset="0"/>
              </a:rPr>
              <a:t> the </a:t>
            </a:r>
            <a:r>
              <a:rPr lang="fr-FR" dirty="0" err="1">
                <a:latin typeface="Arial" pitchFamily="34" charset="0"/>
                <a:cs typeface="Arial" pitchFamily="34" charset="0"/>
              </a:rPr>
              <a:t>two</a:t>
            </a:r>
            <a:r>
              <a:rPr lang="fr-FR" dirty="0">
                <a:latin typeface="Arial" pitchFamily="34" charset="0"/>
                <a:cs typeface="Arial" pitchFamily="34" charset="0"/>
              </a:rPr>
              <a:t> </a:t>
            </a:r>
            <a:r>
              <a:rPr lang="fr-FR" dirty="0" err="1">
                <a:latin typeface="Arial" pitchFamily="34" charset="0"/>
                <a:cs typeface="Arial" pitchFamily="34" charset="0"/>
              </a:rPr>
              <a:t>products</a:t>
            </a:r>
            <a:r>
              <a:rPr lang="fr-FR" dirty="0">
                <a:latin typeface="Arial" pitchFamily="34" charset="0"/>
                <a:cs typeface="Arial" pitchFamily="34" charset="0"/>
              </a:rPr>
              <a:t> </a:t>
            </a:r>
            <a:r>
              <a:rPr lang="fr-FR" dirty="0" err="1">
                <a:latin typeface="Arial" pitchFamily="34" charset="0"/>
                <a:cs typeface="Arial" pitchFamily="34" charset="0"/>
              </a:rPr>
              <a:t>being</a:t>
            </a:r>
            <a:r>
              <a:rPr lang="fr-FR" dirty="0">
                <a:latin typeface="Arial" pitchFamily="34" charset="0"/>
                <a:cs typeface="Arial" pitchFamily="34" charset="0"/>
              </a:rPr>
              <a:t> in </a:t>
            </a:r>
            <a:r>
              <a:rPr lang="fr-FR" dirty="0" err="1">
                <a:latin typeface="Arial" pitchFamily="34" charset="0"/>
                <a:cs typeface="Arial" pitchFamily="34" charset="0"/>
              </a:rPr>
              <a:t>separate</a:t>
            </a:r>
            <a:r>
              <a:rPr lang="fr-FR" dirty="0">
                <a:latin typeface="Arial" pitchFamily="34" charset="0"/>
                <a:cs typeface="Arial" pitchFamily="34" charset="0"/>
              </a:rPr>
              <a:t> </a:t>
            </a:r>
            <a:r>
              <a:rPr lang="fr-FR" dirty="0" err="1">
                <a:latin typeface="Arial" pitchFamily="34" charset="0"/>
                <a:cs typeface="Arial" pitchFamily="34" charset="0"/>
              </a:rPr>
              <a:t>markets</a:t>
            </a:r>
            <a:endParaRPr lang="fr-FR" dirty="0">
              <a:latin typeface="Arial" pitchFamily="34" charset="0"/>
              <a:cs typeface="Arial" pitchFamily="34" charset="0"/>
            </a:endParaRPr>
          </a:p>
          <a:p>
            <a:pPr algn="just"/>
            <a:endParaRPr lang="fr-FR" dirty="0">
              <a:latin typeface="Arial" pitchFamily="34" charset="0"/>
              <a:cs typeface="Arial" pitchFamily="34" charset="0"/>
            </a:endParaRPr>
          </a:p>
          <a:p>
            <a:pPr algn="just"/>
            <a:r>
              <a:rPr lang="fr-FR" b="1" dirty="0">
                <a:solidFill>
                  <a:srgbClr val="FF0000"/>
                </a:solidFill>
                <a:latin typeface="Arial" pitchFamily="34" charset="0"/>
                <a:cs typeface="Arial" pitchFamily="34" charset="0"/>
              </a:rPr>
              <a:t>Evidence on </a:t>
            </a:r>
            <a:r>
              <a:rPr lang="fr-FR" b="1" u="sng" dirty="0" err="1">
                <a:solidFill>
                  <a:srgbClr val="FF0000"/>
                </a:solidFill>
                <a:latin typeface="Arial" pitchFamily="34" charset="0"/>
                <a:cs typeface="Arial" pitchFamily="34" charset="0"/>
              </a:rPr>
              <a:t>own</a:t>
            </a:r>
            <a:r>
              <a:rPr lang="fr-FR" b="1" u="sng" dirty="0">
                <a:solidFill>
                  <a:srgbClr val="FF0000"/>
                </a:solidFill>
                <a:latin typeface="Arial" pitchFamily="34" charset="0"/>
                <a:cs typeface="Arial" pitchFamily="34" charset="0"/>
              </a:rPr>
              <a:t> or cross </a:t>
            </a:r>
            <a:r>
              <a:rPr lang="fr-FR" b="1" u="sng" dirty="0" err="1">
                <a:solidFill>
                  <a:srgbClr val="FF0000"/>
                </a:solidFill>
                <a:latin typeface="Arial" pitchFamily="34" charset="0"/>
                <a:cs typeface="Arial" pitchFamily="34" charset="0"/>
              </a:rPr>
              <a:t>price</a:t>
            </a:r>
            <a:r>
              <a:rPr lang="fr-FR" b="1" u="sng" dirty="0">
                <a:solidFill>
                  <a:srgbClr val="FF0000"/>
                </a:solidFill>
                <a:latin typeface="Arial" pitchFamily="34" charset="0"/>
                <a:cs typeface="Arial" pitchFamily="34" charset="0"/>
              </a:rPr>
              <a:t> </a:t>
            </a:r>
            <a:r>
              <a:rPr lang="fr-FR" b="1" u="sng" dirty="0" err="1">
                <a:solidFill>
                  <a:srgbClr val="FF0000"/>
                </a:solidFill>
                <a:latin typeface="Arial" pitchFamily="34" charset="0"/>
                <a:cs typeface="Arial" pitchFamily="34" charset="0"/>
              </a:rPr>
              <a:t>elasticities</a:t>
            </a:r>
            <a:r>
              <a:rPr lang="fr-FR" b="1" u="sng" dirty="0">
                <a:solidFill>
                  <a:srgbClr val="FF0000"/>
                </a:solidFill>
                <a:latin typeface="Arial" pitchFamily="34" charset="0"/>
                <a:cs typeface="Arial" pitchFamily="34" charset="0"/>
              </a:rPr>
              <a:t> of </a:t>
            </a:r>
            <a:r>
              <a:rPr lang="fr-FR" b="1" u="sng" dirty="0" err="1">
                <a:solidFill>
                  <a:srgbClr val="FF0000"/>
                </a:solidFill>
                <a:latin typeface="Arial" pitchFamily="34" charset="0"/>
                <a:cs typeface="Arial" pitchFamily="34" charset="0"/>
              </a:rPr>
              <a:t>demand</a:t>
            </a:r>
            <a:r>
              <a:rPr lang="fr-FR" dirty="0">
                <a:latin typeface="Arial" pitchFamily="34" charset="0"/>
                <a:cs typeface="Arial" pitchFamily="34" charset="0"/>
              </a:rPr>
              <a:t>. </a:t>
            </a:r>
          </a:p>
          <a:p>
            <a:pPr algn="just"/>
            <a:endParaRPr lang="fr-FR" dirty="0">
              <a:latin typeface="Arial" pitchFamily="34" charset="0"/>
              <a:cs typeface="Arial" pitchFamily="34" charset="0"/>
            </a:endParaRPr>
          </a:p>
          <a:p>
            <a:pPr algn="just"/>
            <a:r>
              <a:rPr lang="fr-FR" dirty="0" err="1">
                <a:latin typeface="Arial" pitchFamily="34" charset="0"/>
                <a:cs typeface="Arial" pitchFamily="34" charset="0"/>
              </a:rPr>
              <a:t>Own</a:t>
            </a:r>
            <a:r>
              <a:rPr lang="fr-FR" dirty="0">
                <a:latin typeface="Arial" pitchFamily="34" charset="0"/>
                <a:cs typeface="Arial" pitchFamily="34" charset="0"/>
              </a:rPr>
              <a:t> </a:t>
            </a:r>
            <a:r>
              <a:rPr lang="fr-FR" dirty="0" err="1">
                <a:latin typeface="Arial" pitchFamily="34" charset="0"/>
                <a:cs typeface="Arial" pitchFamily="34" charset="0"/>
              </a:rPr>
              <a:t>price</a:t>
            </a:r>
            <a:r>
              <a:rPr lang="fr-FR" dirty="0">
                <a:latin typeface="Arial" pitchFamily="34" charset="0"/>
                <a:cs typeface="Arial" pitchFamily="34" charset="0"/>
              </a:rPr>
              <a:t> </a:t>
            </a:r>
            <a:r>
              <a:rPr lang="fr-FR" dirty="0" err="1">
                <a:latin typeface="Arial" pitchFamily="34" charset="0"/>
                <a:cs typeface="Arial" pitchFamily="34" charset="0"/>
              </a:rPr>
              <a:t>elasticity</a:t>
            </a:r>
            <a:r>
              <a:rPr lang="fr-FR" dirty="0">
                <a:latin typeface="Arial" pitchFamily="34" charset="0"/>
                <a:cs typeface="Arial" pitchFamily="34" charset="0"/>
              </a:rPr>
              <a:t>: by </a:t>
            </a:r>
            <a:r>
              <a:rPr lang="fr-FR" dirty="0" err="1">
                <a:latin typeface="Arial" pitchFamily="34" charset="0"/>
                <a:cs typeface="Arial" pitchFamily="34" charset="0"/>
              </a:rPr>
              <a:t>which</a:t>
            </a:r>
            <a:r>
              <a:rPr lang="fr-FR" dirty="0">
                <a:latin typeface="Arial" pitchFamily="34" charset="0"/>
                <a:cs typeface="Arial" pitchFamily="34" charset="0"/>
              </a:rPr>
              <a:t> proportion </a:t>
            </a:r>
            <a:r>
              <a:rPr lang="fr-FR" dirty="0" err="1">
                <a:latin typeface="Arial" pitchFamily="34" charset="0"/>
                <a:cs typeface="Arial" pitchFamily="34" charset="0"/>
              </a:rPr>
              <a:t>does</a:t>
            </a:r>
            <a:r>
              <a:rPr lang="fr-FR" dirty="0">
                <a:latin typeface="Arial" pitchFamily="34" charset="0"/>
                <a:cs typeface="Arial" pitchFamily="34" charset="0"/>
              </a:rPr>
              <a:t> the </a:t>
            </a:r>
            <a:r>
              <a:rPr lang="fr-FR" u="sng" dirty="0" err="1">
                <a:solidFill>
                  <a:srgbClr val="FF0000"/>
                </a:solidFill>
                <a:latin typeface="Arial" pitchFamily="34" charset="0"/>
                <a:cs typeface="Arial" pitchFamily="34" charset="0"/>
              </a:rPr>
              <a:t>quantity</a:t>
            </a:r>
            <a:r>
              <a:rPr lang="fr-FR" u="sng" dirty="0">
                <a:solidFill>
                  <a:srgbClr val="FF0000"/>
                </a:solidFill>
                <a:latin typeface="Arial" pitchFamily="34" charset="0"/>
                <a:cs typeface="Arial" pitchFamily="34" charset="0"/>
              </a:rPr>
              <a:t> </a:t>
            </a:r>
            <a:r>
              <a:rPr lang="fr-FR" u="sng" dirty="0" err="1">
                <a:solidFill>
                  <a:srgbClr val="FF0000"/>
                </a:solidFill>
                <a:latin typeface="Arial" pitchFamily="34" charset="0"/>
                <a:cs typeface="Arial" pitchFamily="34" charset="0"/>
              </a:rPr>
              <a:t>demanded</a:t>
            </a:r>
            <a:r>
              <a:rPr lang="fr-FR" u="sng" dirty="0">
                <a:solidFill>
                  <a:srgbClr val="FF0000"/>
                </a:solidFill>
                <a:latin typeface="Arial" pitchFamily="34" charset="0"/>
                <a:cs typeface="Arial" pitchFamily="34" charset="0"/>
              </a:rPr>
              <a:t> for </a:t>
            </a:r>
            <a:r>
              <a:rPr lang="fr-FR" u="sng" dirty="0" err="1">
                <a:solidFill>
                  <a:srgbClr val="FF0000"/>
                </a:solidFill>
                <a:latin typeface="Arial" pitchFamily="34" charset="0"/>
                <a:cs typeface="Arial" pitchFamily="34" charset="0"/>
              </a:rPr>
              <a:t>product</a:t>
            </a:r>
            <a:r>
              <a:rPr lang="fr-FR" u="sng" dirty="0">
                <a:solidFill>
                  <a:srgbClr val="FF0000"/>
                </a:solidFill>
                <a:latin typeface="Arial" pitchFamily="34" charset="0"/>
                <a:cs typeface="Arial" pitchFamily="34" charset="0"/>
              </a:rPr>
              <a:t> A </a:t>
            </a:r>
            <a:r>
              <a:rPr lang="fr-FR" u="sng" dirty="0" err="1">
                <a:solidFill>
                  <a:srgbClr val="FF0000"/>
                </a:solidFill>
                <a:latin typeface="Arial" pitchFamily="34" charset="0"/>
                <a:cs typeface="Arial" pitchFamily="34" charset="0"/>
              </a:rPr>
              <a:t>vary</a:t>
            </a:r>
            <a:r>
              <a:rPr lang="fr-FR" dirty="0">
                <a:latin typeface="Arial" pitchFamily="34" charset="0"/>
                <a:cs typeface="Arial" pitchFamily="34" charset="0"/>
              </a:rPr>
              <a:t> ( </a:t>
            </a:r>
            <a:r>
              <a:rPr lang="fr-FR" dirty="0" err="1">
                <a:latin typeface="Arial" pitchFamily="34" charset="0"/>
                <a:cs typeface="Arial" pitchFamily="34" charset="0"/>
              </a:rPr>
              <a:t>decrease</a:t>
            </a:r>
            <a:r>
              <a:rPr lang="fr-FR" dirty="0">
                <a:latin typeface="Arial" pitchFamily="34" charset="0"/>
                <a:cs typeface="Arial" pitchFamily="34" charset="0"/>
              </a:rPr>
              <a:t> or </a:t>
            </a:r>
            <a:r>
              <a:rPr lang="fr-FR" dirty="0" err="1">
                <a:latin typeface="Arial" pitchFamily="34" charset="0"/>
                <a:cs typeface="Arial" pitchFamily="34" charset="0"/>
              </a:rPr>
              <a:t>increase</a:t>
            </a:r>
            <a:r>
              <a:rPr lang="fr-FR" dirty="0">
                <a:latin typeface="Arial" pitchFamily="34" charset="0"/>
                <a:cs typeface="Arial" pitchFamily="34" charset="0"/>
              </a:rPr>
              <a:t>)  </a:t>
            </a:r>
            <a:r>
              <a:rPr lang="fr-FR" dirty="0" err="1">
                <a:latin typeface="Arial" pitchFamily="34" charset="0"/>
                <a:cs typeface="Arial" pitchFamily="34" charset="0"/>
              </a:rPr>
              <a:t>when</a:t>
            </a:r>
            <a:r>
              <a:rPr lang="fr-FR" dirty="0">
                <a:latin typeface="Arial" pitchFamily="34" charset="0"/>
                <a:cs typeface="Arial" pitchFamily="34" charset="0"/>
              </a:rPr>
              <a:t> </a:t>
            </a:r>
            <a:r>
              <a:rPr lang="fr-FR" u="sng" dirty="0">
                <a:solidFill>
                  <a:srgbClr val="FF0000"/>
                </a:solidFill>
                <a:latin typeface="Arial" pitchFamily="34" charset="0"/>
                <a:cs typeface="Arial" pitchFamily="34" charset="0"/>
              </a:rPr>
              <a:t>the </a:t>
            </a:r>
            <a:r>
              <a:rPr lang="fr-FR" u="sng" dirty="0" err="1">
                <a:solidFill>
                  <a:srgbClr val="FF0000"/>
                </a:solidFill>
                <a:latin typeface="Arial" pitchFamily="34" charset="0"/>
                <a:cs typeface="Arial" pitchFamily="34" charset="0"/>
              </a:rPr>
              <a:t>price</a:t>
            </a:r>
            <a:r>
              <a:rPr lang="fr-FR" u="sng" dirty="0">
                <a:solidFill>
                  <a:srgbClr val="FF0000"/>
                </a:solidFill>
                <a:latin typeface="Arial" pitchFamily="34" charset="0"/>
                <a:cs typeface="Arial" pitchFamily="34" charset="0"/>
              </a:rPr>
              <a:t> of A</a:t>
            </a:r>
            <a:r>
              <a:rPr lang="fr-FR" dirty="0">
                <a:latin typeface="Arial" pitchFamily="34" charset="0"/>
                <a:cs typeface="Arial" pitchFamily="34" charset="0"/>
              </a:rPr>
              <a:t> varies by 10% ( </a:t>
            </a:r>
            <a:r>
              <a:rPr lang="fr-FR" dirty="0" err="1">
                <a:latin typeface="Arial" pitchFamily="34" charset="0"/>
                <a:cs typeface="Arial" pitchFamily="34" charset="0"/>
              </a:rPr>
              <a:t>increase</a:t>
            </a:r>
            <a:r>
              <a:rPr lang="fr-FR" dirty="0">
                <a:latin typeface="Arial" pitchFamily="34" charset="0"/>
                <a:cs typeface="Arial" pitchFamily="34" charset="0"/>
              </a:rPr>
              <a:t> or </a:t>
            </a:r>
            <a:r>
              <a:rPr lang="fr-FR" dirty="0" err="1">
                <a:latin typeface="Arial" pitchFamily="34" charset="0"/>
                <a:cs typeface="Arial" pitchFamily="34" charset="0"/>
              </a:rPr>
              <a:t>decrease</a:t>
            </a:r>
            <a:r>
              <a:rPr lang="fr-FR" dirty="0">
                <a:latin typeface="Arial" pitchFamily="34" charset="0"/>
                <a:cs typeface="Arial" pitchFamily="34" charset="0"/>
              </a:rPr>
              <a:t>) , holding </a:t>
            </a:r>
            <a:r>
              <a:rPr lang="fr-FR" dirty="0" err="1">
                <a:latin typeface="Arial" pitchFamily="34" charset="0"/>
                <a:cs typeface="Arial" pitchFamily="34" charset="0"/>
              </a:rPr>
              <a:t>everything</a:t>
            </a:r>
            <a:r>
              <a:rPr lang="fr-FR" dirty="0">
                <a:latin typeface="Arial" pitchFamily="34" charset="0"/>
                <a:cs typeface="Arial" pitchFamily="34" charset="0"/>
              </a:rPr>
              <a:t> </a:t>
            </a:r>
            <a:r>
              <a:rPr lang="fr-FR" dirty="0" err="1">
                <a:latin typeface="Arial" pitchFamily="34" charset="0"/>
                <a:cs typeface="Arial" pitchFamily="34" charset="0"/>
              </a:rPr>
              <a:t>else</a:t>
            </a:r>
            <a:r>
              <a:rPr lang="fr-FR" dirty="0">
                <a:latin typeface="Arial" pitchFamily="34" charset="0"/>
                <a:cs typeface="Arial" pitchFamily="34" charset="0"/>
              </a:rPr>
              <a:t> constant?</a:t>
            </a:r>
          </a:p>
          <a:p>
            <a:pPr algn="just"/>
            <a:endParaRPr lang="fr-FR" dirty="0">
              <a:latin typeface="Arial" pitchFamily="34" charset="0"/>
              <a:cs typeface="Arial" pitchFamily="34" charset="0"/>
            </a:endParaRPr>
          </a:p>
          <a:p>
            <a:pPr algn="just"/>
            <a:r>
              <a:rPr lang="fr-FR" dirty="0">
                <a:latin typeface="Arial" pitchFamily="34" charset="0"/>
                <a:cs typeface="Arial" pitchFamily="34" charset="0"/>
              </a:rPr>
              <a:t>Cross </a:t>
            </a:r>
            <a:r>
              <a:rPr lang="fr-FR" dirty="0" err="1">
                <a:latin typeface="Arial" pitchFamily="34" charset="0"/>
                <a:cs typeface="Arial" pitchFamily="34" charset="0"/>
              </a:rPr>
              <a:t>price</a:t>
            </a:r>
            <a:r>
              <a:rPr lang="fr-FR" dirty="0">
                <a:latin typeface="Arial" pitchFamily="34" charset="0"/>
                <a:cs typeface="Arial" pitchFamily="34" charset="0"/>
              </a:rPr>
              <a:t> </a:t>
            </a:r>
            <a:r>
              <a:rPr lang="fr-FR" dirty="0" err="1">
                <a:latin typeface="Arial" pitchFamily="34" charset="0"/>
                <a:cs typeface="Arial" pitchFamily="34" charset="0"/>
              </a:rPr>
              <a:t>elasticity</a:t>
            </a:r>
            <a:r>
              <a:rPr lang="fr-FR" dirty="0">
                <a:latin typeface="Arial" pitchFamily="34" charset="0"/>
                <a:cs typeface="Arial" pitchFamily="34" charset="0"/>
              </a:rPr>
              <a:t>: by </a:t>
            </a:r>
            <a:r>
              <a:rPr lang="fr-FR" dirty="0" err="1">
                <a:latin typeface="Arial" pitchFamily="34" charset="0"/>
                <a:cs typeface="Arial" pitchFamily="34" charset="0"/>
              </a:rPr>
              <a:t>which</a:t>
            </a:r>
            <a:r>
              <a:rPr lang="fr-FR" dirty="0">
                <a:latin typeface="Arial" pitchFamily="34" charset="0"/>
                <a:cs typeface="Arial" pitchFamily="34" charset="0"/>
              </a:rPr>
              <a:t> proportion </a:t>
            </a:r>
            <a:r>
              <a:rPr lang="fr-FR" dirty="0" err="1">
                <a:latin typeface="Arial" pitchFamily="34" charset="0"/>
                <a:cs typeface="Arial" pitchFamily="34" charset="0"/>
              </a:rPr>
              <a:t>does</a:t>
            </a:r>
            <a:r>
              <a:rPr lang="fr-FR" dirty="0">
                <a:latin typeface="Arial" pitchFamily="34" charset="0"/>
                <a:cs typeface="Arial" pitchFamily="34" charset="0"/>
              </a:rPr>
              <a:t> the </a:t>
            </a:r>
            <a:r>
              <a:rPr lang="fr-FR" dirty="0" err="1">
                <a:solidFill>
                  <a:srgbClr val="FF0000"/>
                </a:solidFill>
                <a:latin typeface="Arial" pitchFamily="34" charset="0"/>
                <a:cs typeface="Arial" pitchFamily="34" charset="0"/>
              </a:rPr>
              <a:t>quantity</a:t>
            </a:r>
            <a:r>
              <a:rPr lang="fr-FR" dirty="0">
                <a:solidFill>
                  <a:srgbClr val="FF0000"/>
                </a:solidFill>
                <a:latin typeface="Arial" pitchFamily="34" charset="0"/>
                <a:cs typeface="Arial" pitchFamily="34" charset="0"/>
              </a:rPr>
              <a:t> </a:t>
            </a:r>
            <a:r>
              <a:rPr lang="fr-FR" dirty="0" err="1">
                <a:solidFill>
                  <a:srgbClr val="FF0000"/>
                </a:solidFill>
                <a:latin typeface="Arial" pitchFamily="34" charset="0"/>
                <a:cs typeface="Arial" pitchFamily="34" charset="0"/>
              </a:rPr>
              <a:t>demanded</a:t>
            </a:r>
            <a:r>
              <a:rPr lang="fr-FR" dirty="0">
                <a:solidFill>
                  <a:srgbClr val="FF0000"/>
                </a:solidFill>
                <a:latin typeface="Arial" pitchFamily="34" charset="0"/>
                <a:cs typeface="Arial" pitchFamily="34" charset="0"/>
              </a:rPr>
              <a:t> for </a:t>
            </a:r>
            <a:r>
              <a:rPr lang="fr-FR" dirty="0" err="1">
                <a:solidFill>
                  <a:srgbClr val="FF0000"/>
                </a:solidFill>
                <a:latin typeface="Arial" pitchFamily="34" charset="0"/>
                <a:cs typeface="Arial" pitchFamily="34" charset="0"/>
              </a:rPr>
              <a:t>product</a:t>
            </a:r>
            <a:r>
              <a:rPr lang="fr-FR" dirty="0">
                <a:solidFill>
                  <a:srgbClr val="FF0000"/>
                </a:solidFill>
                <a:latin typeface="Arial" pitchFamily="34" charset="0"/>
                <a:cs typeface="Arial" pitchFamily="34" charset="0"/>
              </a:rPr>
              <a:t> A</a:t>
            </a:r>
            <a:r>
              <a:rPr lang="fr-FR" dirty="0">
                <a:latin typeface="Arial" pitchFamily="34" charset="0"/>
                <a:cs typeface="Arial" pitchFamily="34" charset="0"/>
              </a:rPr>
              <a:t> </a:t>
            </a:r>
            <a:r>
              <a:rPr lang="fr-FR" dirty="0" err="1">
                <a:latin typeface="Arial" pitchFamily="34" charset="0"/>
                <a:cs typeface="Arial" pitchFamily="34" charset="0"/>
              </a:rPr>
              <a:t>vary</a:t>
            </a:r>
            <a:r>
              <a:rPr lang="fr-FR" dirty="0">
                <a:latin typeface="Arial" pitchFamily="34" charset="0"/>
                <a:cs typeface="Arial" pitchFamily="34" charset="0"/>
              </a:rPr>
              <a:t> ( </a:t>
            </a:r>
            <a:r>
              <a:rPr lang="fr-FR" dirty="0" err="1">
                <a:latin typeface="Arial" pitchFamily="34" charset="0"/>
                <a:cs typeface="Arial" pitchFamily="34" charset="0"/>
              </a:rPr>
              <a:t>decrease</a:t>
            </a:r>
            <a:r>
              <a:rPr lang="fr-FR" dirty="0">
                <a:latin typeface="Arial" pitchFamily="34" charset="0"/>
                <a:cs typeface="Arial" pitchFamily="34" charset="0"/>
              </a:rPr>
              <a:t> or </a:t>
            </a:r>
            <a:r>
              <a:rPr lang="fr-FR" dirty="0" err="1">
                <a:latin typeface="Arial" pitchFamily="34" charset="0"/>
                <a:cs typeface="Arial" pitchFamily="34" charset="0"/>
              </a:rPr>
              <a:t>increase</a:t>
            </a:r>
            <a:r>
              <a:rPr lang="fr-FR" dirty="0">
                <a:latin typeface="Arial" pitchFamily="34" charset="0"/>
                <a:cs typeface="Arial" pitchFamily="34" charset="0"/>
              </a:rPr>
              <a:t>)  </a:t>
            </a:r>
            <a:r>
              <a:rPr lang="fr-FR" dirty="0" err="1">
                <a:latin typeface="Arial" pitchFamily="34" charset="0"/>
                <a:cs typeface="Arial" pitchFamily="34" charset="0"/>
              </a:rPr>
              <a:t>when</a:t>
            </a:r>
            <a:r>
              <a:rPr lang="fr-FR" dirty="0">
                <a:latin typeface="Arial" pitchFamily="34" charset="0"/>
                <a:cs typeface="Arial" pitchFamily="34" charset="0"/>
              </a:rPr>
              <a:t> </a:t>
            </a:r>
            <a:r>
              <a:rPr lang="fr-FR" u="sng" dirty="0">
                <a:solidFill>
                  <a:srgbClr val="0000FF"/>
                </a:solidFill>
                <a:latin typeface="Arial" pitchFamily="34" charset="0"/>
                <a:cs typeface="Arial" pitchFamily="34" charset="0"/>
              </a:rPr>
              <a:t>the </a:t>
            </a:r>
            <a:r>
              <a:rPr lang="fr-FR" u="sng" dirty="0" err="1">
                <a:solidFill>
                  <a:srgbClr val="0000FF"/>
                </a:solidFill>
                <a:latin typeface="Arial" pitchFamily="34" charset="0"/>
                <a:cs typeface="Arial" pitchFamily="34" charset="0"/>
              </a:rPr>
              <a:t>price</a:t>
            </a:r>
            <a:r>
              <a:rPr lang="fr-FR" u="sng" dirty="0">
                <a:solidFill>
                  <a:srgbClr val="0000FF"/>
                </a:solidFill>
                <a:latin typeface="Arial" pitchFamily="34" charset="0"/>
                <a:cs typeface="Arial" pitchFamily="34" charset="0"/>
              </a:rPr>
              <a:t> of B</a:t>
            </a:r>
            <a:r>
              <a:rPr lang="fr-FR" dirty="0">
                <a:latin typeface="Arial" pitchFamily="34" charset="0"/>
                <a:cs typeface="Arial" pitchFamily="34" charset="0"/>
              </a:rPr>
              <a:t> varies by 10% ( </a:t>
            </a:r>
            <a:r>
              <a:rPr lang="fr-FR" dirty="0" err="1">
                <a:latin typeface="Arial" pitchFamily="34" charset="0"/>
                <a:cs typeface="Arial" pitchFamily="34" charset="0"/>
              </a:rPr>
              <a:t>increase</a:t>
            </a:r>
            <a:r>
              <a:rPr lang="fr-FR" dirty="0">
                <a:latin typeface="Arial" pitchFamily="34" charset="0"/>
                <a:cs typeface="Arial" pitchFamily="34" charset="0"/>
              </a:rPr>
              <a:t> or </a:t>
            </a:r>
            <a:r>
              <a:rPr lang="fr-FR" dirty="0" err="1">
                <a:latin typeface="Arial" pitchFamily="34" charset="0"/>
                <a:cs typeface="Arial" pitchFamily="34" charset="0"/>
              </a:rPr>
              <a:t>decrease</a:t>
            </a:r>
            <a:r>
              <a:rPr lang="fr-FR" dirty="0">
                <a:latin typeface="Arial" pitchFamily="34" charset="0"/>
                <a:cs typeface="Arial" pitchFamily="34" charset="0"/>
              </a:rPr>
              <a:t>) holding </a:t>
            </a:r>
            <a:r>
              <a:rPr lang="fr-FR" dirty="0" err="1">
                <a:latin typeface="Arial" pitchFamily="34" charset="0"/>
                <a:cs typeface="Arial" pitchFamily="34" charset="0"/>
              </a:rPr>
              <a:t>everything</a:t>
            </a:r>
            <a:r>
              <a:rPr lang="fr-FR" dirty="0">
                <a:latin typeface="Arial" pitchFamily="34" charset="0"/>
                <a:cs typeface="Arial" pitchFamily="34" charset="0"/>
              </a:rPr>
              <a:t> </a:t>
            </a:r>
            <a:r>
              <a:rPr lang="fr-FR" dirty="0" err="1">
                <a:latin typeface="Arial" pitchFamily="34" charset="0"/>
                <a:cs typeface="Arial" pitchFamily="34" charset="0"/>
              </a:rPr>
              <a:t>else</a:t>
            </a:r>
            <a:r>
              <a:rPr lang="fr-FR" dirty="0">
                <a:latin typeface="Arial" pitchFamily="34" charset="0"/>
                <a:cs typeface="Arial" pitchFamily="34" charset="0"/>
              </a:rPr>
              <a:t> constant? </a:t>
            </a:r>
          </a:p>
          <a:p>
            <a:endParaRPr lang="fr-FR" sz="2000" b="1" dirty="0">
              <a:latin typeface="Times New Roman" pitchFamily="18" charset="0"/>
            </a:endParaRPr>
          </a:p>
        </p:txBody>
      </p:sp>
    </p:spTree>
    <p:extLst>
      <p:ext uri="{BB962C8B-B14F-4D97-AF65-F5344CB8AC3E}">
        <p14:creationId xmlns:p14="http://schemas.microsoft.com/office/powerpoint/2010/main" val="13057075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p:cNvSpPr>
            <a:spLocks noGrp="1"/>
          </p:cNvSpPr>
          <p:nvPr>
            <p:ph type="sldNum" sz="quarter" idx="12"/>
          </p:nvPr>
        </p:nvSpPr>
        <p:spPr>
          <a:noFill/>
        </p:spPr>
        <p:txBody>
          <a:bodyPr/>
          <a:lstStyle/>
          <a:p>
            <a:fld id="{2FAC9F74-121D-448A-88AE-022633FBCD5F}" type="slidenum">
              <a:rPr lang="fr-FR"/>
              <a:pPr/>
              <a:t>29</a:t>
            </a:fld>
            <a:endParaRPr lang="fr-FR"/>
          </a:p>
        </p:txBody>
      </p:sp>
      <p:sp>
        <p:nvSpPr>
          <p:cNvPr id="50179" name="Rectangle 2"/>
          <p:cNvSpPr>
            <a:spLocks noGrp="1" noChangeArrowheads="1"/>
          </p:cNvSpPr>
          <p:nvPr>
            <p:ph type="title"/>
          </p:nvPr>
        </p:nvSpPr>
        <p:spPr>
          <a:xfrm>
            <a:off x="539750" y="-171450"/>
            <a:ext cx="8229600" cy="1143000"/>
          </a:xfrm>
        </p:spPr>
        <p:txBody>
          <a:bodyPr>
            <a:normAutofit/>
          </a:bodyPr>
          <a:lstStyle/>
          <a:p>
            <a:pPr eaLnBrk="1" hangingPunct="1"/>
            <a:r>
              <a:rPr lang="fr-FR" sz="3200" b="1" dirty="0" err="1" smtClean="0">
                <a:solidFill>
                  <a:srgbClr val="C00000"/>
                </a:solidFill>
                <a:latin typeface="Arial" pitchFamily="34" charset="0"/>
                <a:cs typeface="Arial" pitchFamily="34" charset="0"/>
              </a:rPr>
              <a:t>Market</a:t>
            </a:r>
            <a:r>
              <a:rPr lang="fr-FR" sz="3200" b="1" dirty="0" smtClean="0">
                <a:solidFill>
                  <a:srgbClr val="C00000"/>
                </a:solidFill>
                <a:latin typeface="Arial" pitchFamily="34" charset="0"/>
                <a:cs typeface="Arial" pitchFamily="34" charset="0"/>
              </a:rPr>
              <a:t> </a:t>
            </a:r>
            <a:r>
              <a:rPr lang="fr-FR" sz="3200" b="1" dirty="0">
                <a:solidFill>
                  <a:srgbClr val="C00000"/>
                </a:solidFill>
                <a:latin typeface="Arial" pitchFamily="34" charset="0"/>
                <a:cs typeface="Arial" pitchFamily="34" charset="0"/>
              </a:rPr>
              <a:t>d</a:t>
            </a:r>
            <a:r>
              <a:rPr lang="fr-FR" sz="3200" b="1" dirty="0" smtClean="0">
                <a:solidFill>
                  <a:srgbClr val="C00000"/>
                </a:solidFill>
                <a:latin typeface="Arial" pitchFamily="34" charset="0"/>
                <a:cs typeface="Arial" pitchFamily="34" charset="0"/>
              </a:rPr>
              <a:t>ominance and </a:t>
            </a:r>
            <a:r>
              <a:rPr lang="fr-FR" sz="3200" b="1" dirty="0" err="1" smtClean="0">
                <a:solidFill>
                  <a:srgbClr val="C00000"/>
                </a:solidFill>
                <a:latin typeface="Arial" pitchFamily="34" charset="0"/>
                <a:cs typeface="Arial" pitchFamily="34" charset="0"/>
              </a:rPr>
              <a:t>market</a:t>
            </a:r>
            <a:r>
              <a:rPr lang="fr-FR" sz="3200" b="1" dirty="0" smtClean="0">
                <a:solidFill>
                  <a:srgbClr val="C00000"/>
                </a:solidFill>
                <a:latin typeface="Arial" pitchFamily="34" charset="0"/>
                <a:cs typeface="Arial" pitchFamily="34" charset="0"/>
              </a:rPr>
              <a:t> power</a:t>
            </a:r>
          </a:p>
        </p:txBody>
      </p:sp>
      <p:sp>
        <p:nvSpPr>
          <p:cNvPr id="50180" name="Text Box 3"/>
          <p:cNvSpPr txBox="1">
            <a:spLocks noChangeArrowheads="1"/>
          </p:cNvSpPr>
          <p:nvPr/>
        </p:nvSpPr>
        <p:spPr bwMode="auto">
          <a:xfrm>
            <a:off x="357190" y="1124744"/>
            <a:ext cx="8643966" cy="5078313"/>
          </a:xfrm>
          <a:prstGeom prst="rect">
            <a:avLst/>
          </a:prstGeom>
          <a:noFill/>
          <a:ln w="9525">
            <a:noFill/>
            <a:miter lim="800000"/>
            <a:headEnd/>
            <a:tailEnd/>
          </a:ln>
        </p:spPr>
        <p:txBody>
          <a:bodyPr wrap="square">
            <a:spAutoFit/>
          </a:bodyPr>
          <a:lstStyle/>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The </a:t>
            </a:r>
            <a:r>
              <a:rPr lang="en-US" dirty="0">
                <a:latin typeface="Arial" pitchFamily="34" charset="0"/>
                <a:cs typeface="Arial" pitchFamily="34" charset="0"/>
              </a:rPr>
              <a:t>definition of </a:t>
            </a:r>
            <a:r>
              <a:rPr lang="en-US" b="1" u="sng" dirty="0">
                <a:solidFill>
                  <a:srgbClr val="FF0000"/>
                </a:solidFill>
                <a:latin typeface="Arial" pitchFamily="34" charset="0"/>
                <a:cs typeface="Arial" pitchFamily="34" charset="0"/>
              </a:rPr>
              <a:t>dominant position </a:t>
            </a:r>
            <a:r>
              <a:rPr lang="en-US" dirty="0">
                <a:latin typeface="Arial" pitchFamily="34" charset="0"/>
                <a:cs typeface="Arial" pitchFamily="34" charset="0"/>
              </a:rPr>
              <a:t>provided by the European Court of Justice is the following </a:t>
            </a:r>
            <a:r>
              <a:rPr lang="en-US" b="1" dirty="0">
                <a:solidFill>
                  <a:srgbClr val="FF0000"/>
                </a:solidFill>
                <a:latin typeface="Arial" pitchFamily="34" charset="0"/>
                <a:cs typeface="Arial" pitchFamily="34" charset="0"/>
              </a:rPr>
              <a:t>:"a position of economic strength enjoyed by an undertaking which enables it to prevent effective competition being maintained on the relevant market by affording it the power to behave to an appreciable extent independently of its competitors, customers and ultimately of its consumers</a:t>
            </a:r>
            <a:r>
              <a:rPr lang="en-US" dirty="0">
                <a:latin typeface="Arial" pitchFamily="34" charset="0"/>
                <a:cs typeface="Arial" pitchFamily="34" charset="0"/>
              </a:rPr>
              <a:t>" (United Brands v Commission, Case 27/76 [1978] ECR 207, [1978] 1 CMLR 429). </a:t>
            </a:r>
          </a:p>
          <a:p>
            <a:pPr algn="just"/>
            <a:endParaRPr lang="en-US" dirty="0">
              <a:latin typeface="Arial" pitchFamily="34" charset="0"/>
              <a:cs typeface="Arial" pitchFamily="34" charset="0"/>
            </a:endParaRPr>
          </a:p>
          <a:p>
            <a:pPr algn="just"/>
            <a:r>
              <a:rPr lang="en-US" dirty="0">
                <a:latin typeface="Arial" pitchFamily="34" charset="0"/>
                <a:cs typeface="Arial" pitchFamily="34" charset="0"/>
              </a:rPr>
              <a:t>This definition requires the presence of two elements :</a:t>
            </a:r>
          </a:p>
          <a:p>
            <a:pPr algn="just"/>
            <a:r>
              <a:rPr lang="en-US" dirty="0">
                <a:latin typeface="Arial" pitchFamily="34" charset="0"/>
                <a:cs typeface="Arial" pitchFamily="34" charset="0"/>
              </a:rPr>
              <a:t>-- an ability to prevent effective competition and </a:t>
            </a:r>
          </a:p>
          <a:p>
            <a:pPr algn="just"/>
            <a:r>
              <a:rPr lang="en-US" dirty="0">
                <a:latin typeface="Arial" pitchFamily="34" charset="0"/>
                <a:cs typeface="Arial" pitchFamily="34" charset="0"/>
              </a:rPr>
              <a:t>-- an ability to behave independently of three sets of market actors. </a:t>
            </a:r>
            <a:endParaRPr lang="en-US" dirty="0" smtClean="0">
              <a:latin typeface="Arial" pitchFamily="34" charset="0"/>
              <a:cs typeface="Arial" pitchFamily="34" charset="0"/>
            </a:endParaRPr>
          </a:p>
          <a:p>
            <a:pPr algn="just"/>
            <a:endParaRPr lang="en-US" dirty="0">
              <a:latin typeface="Arial" pitchFamily="34" charset="0"/>
              <a:cs typeface="Arial" pitchFamily="34" charset="0"/>
            </a:endParaRPr>
          </a:p>
          <a:p>
            <a:pPr algn="just"/>
            <a:r>
              <a:rPr lang="en-US" dirty="0" smtClean="0">
                <a:latin typeface="Arial" pitchFamily="34" charset="0"/>
                <a:cs typeface="Arial" pitchFamily="34" charset="0"/>
              </a:rPr>
              <a:t>In economics, </a:t>
            </a:r>
            <a:r>
              <a:rPr lang="en-US" b="1" u="sng" dirty="0" smtClean="0">
                <a:solidFill>
                  <a:srgbClr val="FF0000"/>
                </a:solidFill>
                <a:latin typeface="Arial" pitchFamily="34" charset="0"/>
                <a:cs typeface="Arial" pitchFamily="34" charset="0"/>
              </a:rPr>
              <a:t>market power </a:t>
            </a:r>
            <a:r>
              <a:rPr lang="en-US" dirty="0" smtClean="0">
                <a:latin typeface="Arial" pitchFamily="34" charset="0"/>
                <a:cs typeface="Arial" pitchFamily="34" charset="0"/>
              </a:rPr>
              <a:t>is usually defined as the </a:t>
            </a:r>
            <a:r>
              <a:rPr lang="en-US" b="1" dirty="0" smtClean="0">
                <a:solidFill>
                  <a:srgbClr val="FF0000"/>
                </a:solidFill>
                <a:latin typeface="Arial" pitchFamily="34" charset="0"/>
                <a:cs typeface="Arial" pitchFamily="34" charset="0"/>
              </a:rPr>
              <a:t>ability of a firm to keep the price of its product (or products) profitably above the competitive price for an extended period of time. </a:t>
            </a:r>
          </a:p>
          <a:p>
            <a:pPr algn="just"/>
            <a:endParaRPr lang="en-US" dirty="0">
              <a:latin typeface="Arial" pitchFamily="34" charset="0"/>
              <a:cs typeface="Arial" pitchFamily="34" charset="0"/>
            </a:endParaRPr>
          </a:p>
          <a:p>
            <a:pPr algn="just"/>
            <a:endParaRPr lang="en-US" dirty="0">
              <a:latin typeface="Arial" pitchFamily="34" charset="0"/>
              <a:cs typeface="Arial" pitchFamily="34" charset="0"/>
            </a:endParaRPr>
          </a:p>
          <a:p>
            <a:pPr algn="just"/>
            <a:r>
              <a:rPr lang="en-US" dirty="0" smtClean="0">
                <a:latin typeface="Arial" pitchFamily="34" charset="0"/>
                <a:cs typeface="Arial" pitchFamily="34" charset="0"/>
              </a:rPr>
              <a:t>"</a:t>
            </a:r>
            <a:endParaRPr lang="fr-FR" dirty="0">
              <a:latin typeface="Arial" pitchFamily="34" charset="0"/>
              <a:cs typeface="Arial" pitchFamily="34" charset="0"/>
            </a:endParaRPr>
          </a:p>
        </p:txBody>
      </p:sp>
    </p:spTree>
    <p:extLst>
      <p:ext uri="{BB962C8B-B14F-4D97-AF65-F5344CB8AC3E}">
        <p14:creationId xmlns:p14="http://schemas.microsoft.com/office/powerpoint/2010/main" val="1503268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marL="742950" indent="-285750"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fld id="{75D61C5F-3198-4705-B784-68605A10D1AD}" type="slidenum">
              <a:rPr lang="fr-FR" altLang="fr-FR" sz="1400" smtClean="0"/>
              <a:pPr eaLnBrk="1" hangingPunct="1">
                <a:spcBef>
                  <a:spcPct val="0"/>
                </a:spcBef>
                <a:buFontTx/>
                <a:buNone/>
              </a:pPr>
              <a:t>3</a:t>
            </a:fld>
            <a:endParaRPr lang="fr-FR" altLang="fr-FR" sz="1400" smtClean="0"/>
          </a:p>
        </p:txBody>
      </p:sp>
      <p:sp>
        <p:nvSpPr>
          <p:cNvPr id="30723" name="Espace réservé du numéro de diapositive 4"/>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8" rIns="91397" bIns="45698"/>
          <a:lstStyle>
            <a:lvl1pPr eaLnBrk="0" hangingPunct="0">
              <a:spcBef>
                <a:spcPct val="20000"/>
              </a:spcBef>
              <a:buChar char="•"/>
              <a:defRPr sz="3200">
                <a:solidFill>
                  <a:schemeClr val="tx1"/>
                </a:solidFill>
                <a:latin typeface="Arial" pitchFamily="34" charset="0"/>
                <a:ea typeface="ＭＳ Ｐゴシック" pitchFamily="34" charset="-128"/>
              </a:defRPr>
            </a:lvl1pPr>
            <a:lvl2pPr marL="742950" indent="-285750"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algn="r" eaLnBrk="1" hangingPunct="1">
              <a:spcBef>
                <a:spcPct val="0"/>
              </a:spcBef>
              <a:buFontTx/>
              <a:buNone/>
            </a:pPr>
            <a:fld id="{45E702BD-18A4-468B-AEB9-1AFF7C8309AB}" type="slidenum">
              <a:rPr lang="fr-FR" altLang="fr-FR" sz="1400" u="none"/>
              <a:pPr algn="r" eaLnBrk="1" hangingPunct="1">
                <a:spcBef>
                  <a:spcPct val="0"/>
                </a:spcBef>
                <a:buFontTx/>
                <a:buNone/>
              </a:pPr>
              <a:t>3</a:t>
            </a:fld>
            <a:endParaRPr lang="fr-FR" altLang="fr-FR" sz="1400" u="none"/>
          </a:p>
        </p:txBody>
      </p:sp>
      <p:sp>
        <p:nvSpPr>
          <p:cNvPr id="30724" name="Rectangle 2"/>
          <p:cNvSpPr>
            <a:spLocks noGrp="1" noChangeArrowheads="1"/>
          </p:cNvSpPr>
          <p:nvPr>
            <p:ph type="title" idx="4294967295"/>
          </p:nvPr>
        </p:nvSpPr>
        <p:spPr>
          <a:xfrm>
            <a:off x="108520" y="0"/>
            <a:ext cx="9144000" cy="1143000"/>
          </a:xfrm>
        </p:spPr>
        <p:txBody>
          <a:bodyPr>
            <a:normAutofit/>
          </a:bodyPr>
          <a:lstStyle/>
          <a:p>
            <a:pPr eaLnBrk="1" hangingPunct="1"/>
            <a:r>
              <a:rPr lang="fr-FR" altLang="fr-FR" sz="3200" b="1" dirty="0" smtClean="0">
                <a:solidFill>
                  <a:srgbClr val="C12719"/>
                </a:solidFill>
              </a:rPr>
              <a:t/>
            </a:r>
            <a:br>
              <a:rPr lang="fr-FR" altLang="fr-FR" sz="3200" b="1" dirty="0" smtClean="0">
                <a:solidFill>
                  <a:srgbClr val="C12719"/>
                </a:solidFill>
              </a:rPr>
            </a:br>
            <a:r>
              <a:rPr lang="fr-FR" altLang="fr-FR" sz="3200" b="1" dirty="0" smtClean="0">
                <a:solidFill>
                  <a:srgbClr val="C12719"/>
                </a:solidFill>
              </a:rPr>
              <a:t> </a:t>
            </a:r>
            <a:r>
              <a:rPr lang="fr-FR" altLang="fr-FR" sz="3200" b="1" dirty="0" err="1">
                <a:solidFill>
                  <a:srgbClr val="C12719"/>
                </a:solidFill>
                <a:latin typeface="Arial" panose="020B0604020202020204" pitchFamily="34" charset="0"/>
                <a:cs typeface="Arial" panose="020B0604020202020204" pitchFamily="34" charset="0"/>
              </a:rPr>
              <a:t>C</a:t>
            </a:r>
            <a:r>
              <a:rPr lang="fr-FR" altLang="fr-FR" sz="3200" b="1" dirty="0" err="1" smtClean="0">
                <a:solidFill>
                  <a:srgbClr val="C12719"/>
                </a:solidFill>
                <a:latin typeface="Arial" panose="020B0604020202020204" pitchFamily="34" charset="0"/>
                <a:cs typeface="Arial" panose="020B0604020202020204" pitchFamily="34" charset="0"/>
              </a:rPr>
              <a:t>ompetition</a:t>
            </a:r>
            <a:r>
              <a:rPr lang="fr-FR" altLang="fr-FR" sz="3200" b="1" dirty="0" smtClean="0">
                <a:solidFill>
                  <a:srgbClr val="C12719"/>
                </a:solidFill>
                <a:latin typeface="Arial" panose="020B0604020202020204" pitchFamily="34" charset="0"/>
                <a:cs typeface="Arial" panose="020B0604020202020204" pitchFamily="34" charset="0"/>
              </a:rPr>
              <a:t> </a:t>
            </a:r>
            <a:r>
              <a:rPr lang="fr-FR" altLang="fr-FR" sz="3200" b="1" dirty="0" err="1" smtClean="0">
                <a:solidFill>
                  <a:srgbClr val="C12719"/>
                </a:solidFill>
                <a:latin typeface="Arial" panose="020B0604020202020204" pitchFamily="34" charset="0"/>
                <a:cs typeface="Arial" panose="020B0604020202020204" pitchFamily="34" charset="0"/>
              </a:rPr>
              <a:t>law</a:t>
            </a:r>
            <a:r>
              <a:rPr lang="fr-FR" altLang="fr-FR" sz="3200" b="1" dirty="0" smtClean="0">
                <a:solidFill>
                  <a:srgbClr val="C12719"/>
                </a:solidFill>
                <a:latin typeface="Arial" panose="020B0604020202020204" pitchFamily="34" charset="0"/>
                <a:cs typeface="Arial" panose="020B0604020202020204" pitchFamily="34" charset="0"/>
              </a:rPr>
              <a:t> and </a:t>
            </a:r>
            <a:r>
              <a:rPr lang="fr-FR" altLang="fr-FR" sz="3200" b="1" dirty="0" err="1">
                <a:solidFill>
                  <a:srgbClr val="C12719"/>
                </a:solidFill>
                <a:latin typeface="Arial" panose="020B0604020202020204" pitchFamily="34" charset="0"/>
                <a:cs typeface="Arial" panose="020B0604020202020204" pitchFamily="34" charset="0"/>
              </a:rPr>
              <a:t>C</a:t>
            </a:r>
            <a:r>
              <a:rPr lang="fr-FR" altLang="fr-FR" sz="3200" b="1" dirty="0" err="1" smtClean="0">
                <a:solidFill>
                  <a:srgbClr val="C12719"/>
                </a:solidFill>
                <a:latin typeface="Arial" panose="020B0604020202020204" pitchFamily="34" charset="0"/>
                <a:cs typeface="Arial" panose="020B0604020202020204" pitchFamily="34" charset="0"/>
              </a:rPr>
              <a:t>ompetition</a:t>
            </a:r>
            <a:r>
              <a:rPr lang="fr-FR" altLang="fr-FR" sz="3200" b="1" dirty="0" smtClean="0">
                <a:solidFill>
                  <a:srgbClr val="C12719"/>
                </a:solidFill>
                <a:latin typeface="Arial" panose="020B0604020202020204" pitchFamily="34" charset="0"/>
                <a:cs typeface="Arial" panose="020B0604020202020204" pitchFamily="34" charset="0"/>
              </a:rPr>
              <a:t> </a:t>
            </a:r>
            <a:r>
              <a:rPr lang="fr-FR" altLang="fr-FR" sz="3200" b="1" dirty="0" err="1" smtClean="0">
                <a:solidFill>
                  <a:srgbClr val="C12719"/>
                </a:solidFill>
                <a:latin typeface="Arial" panose="020B0604020202020204" pitchFamily="34" charset="0"/>
                <a:cs typeface="Arial" panose="020B0604020202020204" pitchFamily="34" charset="0"/>
              </a:rPr>
              <a:t>policy</a:t>
            </a:r>
            <a:endParaRPr lang="fr-FR" altLang="fr-FR" sz="3200" b="1" dirty="0" smtClean="0">
              <a:solidFill>
                <a:srgbClr val="C12719"/>
              </a:solidFill>
              <a:latin typeface="Arial" panose="020B0604020202020204" pitchFamily="34" charset="0"/>
              <a:cs typeface="Arial" panose="020B0604020202020204" pitchFamily="34" charset="0"/>
            </a:endParaRPr>
          </a:p>
        </p:txBody>
      </p:sp>
      <p:sp>
        <p:nvSpPr>
          <p:cNvPr id="30725" name="Text Box 3"/>
          <p:cNvSpPr txBox="1">
            <a:spLocks noChangeArrowheads="1"/>
          </p:cNvSpPr>
          <p:nvPr/>
        </p:nvSpPr>
        <p:spPr bwMode="auto">
          <a:xfrm>
            <a:off x="2266950" y="3211513"/>
            <a:ext cx="4098925"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97" tIns="45698" rIns="91397" bIns="45698">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marL="742950" indent="-285750"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algn="ctr" eaLnBrk="1" hangingPunct="1">
              <a:spcBef>
                <a:spcPct val="0"/>
              </a:spcBef>
              <a:buFontTx/>
              <a:buNone/>
            </a:pPr>
            <a:r>
              <a:rPr lang="fr-FR" altLang="fr-FR" sz="1800" b="1" u="none">
                <a:solidFill>
                  <a:srgbClr val="FF0000"/>
                </a:solidFill>
              </a:rPr>
              <a:t>Competition Law Enforcement</a:t>
            </a:r>
          </a:p>
          <a:p>
            <a:pPr algn="ctr" eaLnBrk="1" hangingPunct="1">
              <a:spcBef>
                <a:spcPct val="0"/>
              </a:spcBef>
              <a:buFontTx/>
              <a:buNone/>
            </a:pPr>
            <a:r>
              <a:rPr lang="fr-FR" altLang="fr-FR" sz="1800" b="1" u="none"/>
              <a:t>Institutional Design of the Authority</a:t>
            </a:r>
          </a:p>
          <a:p>
            <a:pPr algn="ctr" eaLnBrk="1" hangingPunct="1">
              <a:spcBef>
                <a:spcPct val="0"/>
              </a:spcBef>
              <a:buFontTx/>
              <a:buNone/>
            </a:pPr>
            <a:r>
              <a:rPr lang="fr-FR" altLang="fr-FR" sz="1800" b="1" u="none"/>
              <a:t>Relationship with Courts</a:t>
            </a:r>
          </a:p>
          <a:p>
            <a:pPr algn="ctr" eaLnBrk="1" hangingPunct="1">
              <a:spcBef>
                <a:spcPct val="0"/>
              </a:spcBef>
              <a:buFontTx/>
              <a:buNone/>
            </a:pPr>
            <a:r>
              <a:rPr lang="fr-FR" altLang="fr-FR" sz="1800" b="1" u="none"/>
              <a:t>Competition Advocacy</a:t>
            </a:r>
          </a:p>
          <a:p>
            <a:pPr algn="ctr" eaLnBrk="1" hangingPunct="1">
              <a:spcBef>
                <a:spcPct val="0"/>
              </a:spcBef>
              <a:buFontTx/>
              <a:buNone/>
            </a:pPr>
            <a:r>
              <a:rPr lang="fr-FR" altLang="fr-FR" sz="1800" u="none"/>
              <a:t>                                                  </a:t>
            </a:r>
          </a:p>
        </p:txBody>
      </p:sp>
      <p:sp>
        <p:nvSpPr>
          <p:cNvPr id="30726" name="Text Box 4"/>
          <p:cNvSpPr txBox="1">
            <a:spLocks noChangeArrowheads="1"/>
          </p:cNvSpPr>
          <p:nvPr/>
        </p:nvSpPr>
        <p:spPr bwMode="auto">
          <a:xfrm>
            <a:off x="160338" y="3519488"/>
            <a:ext cx="19478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97" tIns="45698" rIns="91397" bIns="45698">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marL="742950" indent="-285750"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algn="ctr" eaLnBrk="1" hangingPunct="1">
              <a:spcBef>
                <a:spcPct val="0"/>
              </a:spcBef>
              <a:buFontTx/>
              <a:buNone/>
            </a:pPr>
            <a:r>
              <a:rPr lang="fr-FR" altLang="fr-FR" sz="2000" b="1" u="none">
                <a:solidFill>
                  <a:srgbClr val="0000FF"/>
                </a:solidFill>
              </a:rPr>
              <a:t>Rule of Law</a:t>
            </a:r>
          </a:p>
          <a:p>
            <a:pPr algn="ctr" eaLnBrk="1" hangingPunct="1">
              <a:spcBef>
                <a:spcPct val="0"/>
              </a:spcBef>
              <a:buFontTx/>
              <a:buNone/>
            </a:pPr>
            <a:r>
              <a:rPr lang="fr-FR" altLang="fr-FR" sz="2000" b="1" u="none">
                <a:solidFill>
                  <a:srgbClr val="0000FF"/>
                </a:solidFill>
              </a:rPr>
              <a:t>Elimination of </a:t>
            </a:r>
          </a:p>
          <a:p>
            <a:pPr algn="ctr" eaLnBrk="1" hangingPunct="1">
              <a:spcBef>
                <a:spcPct val="0"/>
              </a:spcBef>
              <a:buFontTx/>
              <a:buNone/>
            </a:pPr>
            <a:r>
              <a:rPr lang="fr-FR" altLang="fr-FR" sz="2000" b="1" u="none">
                <a:solidFill>
                  <a:srgbClr val="0000FF"/>
                </a:solidFill>
              </a:rPr>
              <a:t>Corruption</a:t>
            </a:r>
          </a:p>
        </p:txBody>
      </p:sp>
      <p:sp>
        <p:nvSpPr>
          <p:cNvPr id="30727" name="Text Box 5"/>
          <p:cNvSpPr txBox="1">
            <a:spLocks noChangeArrowheads="1"/>
          </p:cNvSpPr>
          <p:nvPr/>
        </p:nvSpPr>
        <p:spPr bwMode="auto">
          <a:xfrm>
            <a:off x="4303713" y="1916113"/>
            <a:ext cx="32893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97" tIns="45698" rIns="91397" bIns="45698">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marL="742950" indent="-285750"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algn="ctr" eaLnBrk="1" hangingPunct="1">
              <a:spcBef>
                <a:spcPct val="0"/>
              </a:spcBef>
              <a:buFontTx/>
              <a:buNone/>
            </a:pPr>
            <a:r>
              <a:rPr lang="fr-FR" altLang="fr-FR" sz="2000" b="1" u="none" dirty="0" err="1">
                <a:solidFill>
                  <a:srgbClr val="0070C0"/>
                </a:solidFill>
              </a:rPr>
              <a:t>Liberalization</a:t>
            </a:r>
            <a:r>
              <a:rPr lang="fr-FR" altLang="fr-FR" sz="2000" b="1" u="none" dirty="0">
                <a:solidFill>
                  <a:srgbClr val="0070C0"/>
                </a:solidFill>
              </a:rPr>
              <a:t> of</a:t>
            </a:r>
          </a:p>
          <a:p>
            <a:pPr algn="ctr" eaLnBrk="1" hangingPunct="1">
              <a:spcBef>
                <a:spcPct val="0"/>
              </a:spcBef>
              <a:buFontTx/>
              <a:buNone/>
            </a:pPr>
            <a:r>
              <a:rPr lang="fr-FR" altLang="fr-FR" sz="2000" b="1" u="none" dirty="0">
                <a:solidFill>
                  <a:srgbClr val="0070C0"/>
                </a:solidFill>
              </a:rPr>
              <a:t> International Trade</a:t>
            </a:r>
          </a:p>
          <a:p>
            <a:pPr algn="ctr" eaLnBrk="1" hangingPunct="1">
              <a:spcBef>
                <a:spcPct val="0"/>
              </a:spcBef>
              <a:buFontTx/>
              <a:buNone/>
            </a:pPr>
            <a:r>
              <a:rPr lang="fr-FR" altLang="fr-FR" sz="2000" b="1" u="none" dirty="0"/>
              <a:t>International </a:t>
            </a:r>
            <a:r>
              <a:rPr lang="fr-FR" altLang="fr-FR" sz="2000" b="1" u="none" dirty="0" err="1"/>
              <a:t>Competition</a:t>
            </a:r>
            <a:endParaRPr lang="fr-FR" altLang="fr-FR" sz="2000" b="1" u="none" dirty="0"/>
          </a:p>
        </p:txBody>
      </p:sp>
      <p:sp>
        <p:nvSpPr>
          <p:cNvPr id="30728" name="Text Box 6"/>
          <p:cNvSpPr txBox="1">
            <a:spLocks noChangeArrowheads="1"/>
          </p:cNvSpPr>
          <p:nvPr/>
        </p:nvSpPr>
        <p:spPr bwMode="auto">
          <a:xfrm>
            <a:off x="1063625" y="5018088"/>
            <a:ext cx="13271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97" tIns="45698" rIns="91397" bIns="45698">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marL="742950" indent="-285750"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algn="ctr" eaLnBrk="1" hangingPunct="1">
              <a:spcBef>
                <a:spcPct val="0"/>
              </a:spcBef>
              <a:buFontTx/>
              <a:buNone/>
            </a:pPr>
            <a:r>
              <a:rPr lang="fr-FR" altLang="fr-FR" sz="1800" b="1" u="none" dirty="0">
                <a:solidFill>
                  <a:srgbClr val="0070C0"/>
                </a:solidFill>
              </a:rPr>
              <a:t>Consumer</a:t>
            </a:r>
          </a:p>
          <a:p>
            <a:pPr algn="ctr" eaLnBrk="1" hangingPunct="1">
              <a:spcBef>
                <a:spcPct val="0"/>
              </a:spcBef>
              <a:buFontTx/>
              <a:buNone/>
            </a:pPr>
            <a:r>
              <a:rPr lang="fr-FR" altLang="fr-FR" sz="1800" b="1" u="none" dirty="0">
                <a:solidFill>
                  <a:srgbClr val="0070C0"/>
                </a:solidFill>
              </a:rPr>
              <a:t>Policy</a:t>
            </a:r>
          </a:p>
        </p:txBody>
      </p:sp>
      <p:sp>
        <p:nvSpPr>
          <p:cNvPr id="30729" name="Text Box 7"/>
          <p:cNvSpPr txBox="1">
            <a:spLocks noChangeArrowheads="1"/>
          </p:cNvSpPr>
          <p:nvPr/>
        </p:nvSpPr>
        <p:spPr bwMode="auto">
          <a:xfrm>
            <a:off x="6497638" y="4940300"/>
            <a:ext cx="1390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97" tIns="45698" rIns="91397" bIns="45698">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marL="742950" indent="-285750"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algn="ctr" eaLnBrk="1" hangingPunct="1">
              <a:spcBef>
                <a:spcPct val="0"/>
              </a:spcBef>
              <a:buFontTx/>
              <a:buNone/>
            </a:pPr>
            <a:r>
              <a:rPr lang="fr-FR" altLang="fr-FR" sz="1800" b="1" u="none" dirty="0" err="1">
                <a:solidFill>
                  <a:srgbClr val="0070C0"/>
                </a:solidFill>
              </a:rPr>
              <a:t>Regulatory</a:t>
            </a:r>
            <a:endParaRPr lang="fr-FR" altLang="fr-FR" sz="1800" b="1" u="none" dirty="0">
              <a:solidFill>
                <a:srgbClr val="0070C0"/>
              </a:solidFill>
            </a:endParaRPr>
          </a:p>
          <a:p>
            <a:pPr algn="ctr" eaLnBrk="1" hangingPunct="1">
              <a:spcBef>
                <a:spcPct val="0"/>
              </a:spcBef>
              <a:buFontTx/>
              <a:buNone/>
            </a:pPr>
            <a:r>
              <a:rPr lang="fr-FR" altLang="fr-FR" sz="1800" b="1" u="none" dirty="0" err="1">
                <a:solidFill>
                  <a:srgbClr val="0070C0"/>
                </a:solidFill>
              </a:rPr>
              <a:t>reform</a:t>
            </a:r>
            <a:endParaRPr lang="fr-FR" altLang="fr-FR" sz="1800" b="1" u="none" dirty="0">
              <a:solidFill>
                <a:srgbClr val="0070C0"/>
              </a:solidFill>
            </a:endParaRPr>
          </a:p>
        </p:txBody>
      </p:sp>
      <p:sp>
        <p:nvSpPr>
          <p:cNvPr id="30730" name="Line 8"/>
          <p:cNvSpPr>
            <a:spLocks noChangeShapeType="1"/>
          </p:cNvSpPr>
          <p:nvPr/>
        </p:nvSpPr>
        <p:spPr bwMode="auto">
          <a:xfrm flipH="1">
            <a:off x="2195513" y="4222750"/>
            <a:ext cx="720725" cy="719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91397" tIns="45698" rIns="91397" bIns="45698"/>
          <a:lstStyle/>
          <a:p>
            <a:endParaRPr lang="fr-FR"/>
          </a:p>
        </p:txBody>
      </p:sp>
      <p:sp>
        <p:nvSpPr>
          <p:cNvPr id="30731" name="Line 9"/>
          <p:cNvSpPr>
            <a:spLocks noChangeShapeType="1"/>
          </p:cNvSpPr>
          <p:nvPr/>
        </p:nvSpPr>
        <p:spPr bwMode="auto">
          <a:xfrm>
            <a:off x="5651500" y="4222750"/>
            <a:ext cx="936625" cy="7905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91397" tIns="45698" rIns="91397" bIns="45698"/>
          <a:lstStyle/>
          <a:p>
            <a:endParaRPr lang="fr-FR"/>
          </a:p>
        </p:txBody>
      </p:sp>
      <p:sp>
        <p:nvSpPr>
          <p:cNvPr id="30732" name="Line 10"/>
          <p:cNvSpPr>
            <a:spLocks noChangeShapeType="1"/>
          </p:cNvSpPr>
          <p:nvPr/>
        </p:nvSpPr>
        <p:spPr bwMode="auto">
          <a:xfrm flipV="1">
            <a:off x="4284663" y="2852738"/>
            <a:ext cx="1223962"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91397" tIns="45698" rIns="91397" bIns="45698"/>
          <a:lstStyle/>
          <a:p>
            <a:endParaRPr lang="fr-FR"/>
          </a:p>
        </p:txBody>
      </p:sp>
      <p:sp>
        <p:nvSpPr>
          <p:cNvPr id="30733" name="Line 11"/>
          <p:cNvSpPr>
            <a:spLocks noChangeShapeType="1"/>
          </p:cNvSpPr>
          <p:nvPr/>
        </p:nvSpPr>
        <p:spPr bwMode="auto">
          <a:xfrm>
            <a:off x="4356100" y="4366617"/>
            <a:ext cx="0" cy="7905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91397" tIns="45698" rIns="91397" bIns="45698"/>
          <a:lstStyle/>
          <a:p>
            <a:endParaRPr lang="fr-FR"/>
          </a:p>
        </p:txBody>
      </p:sp>
      <p:sp>
        <p:nvSpPr>
          <p:cNvPr id="30734" name="Text Box 12"/>
          <p:cNvSpPr txBox="1">
            <a:spLocks noChangeArrowheads="1"/>
          </p:cNvSpPr>
          <p:nvPr/>
        </p:nvSpPr>
        <p:spPr bwMode="auto">
          <a:xfrm>
            <a:off x="3214982" y="5086970"/>
            <a:ext cx="2377487" cy="646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97" tIns="45698" rIns="91397" bIns="45698">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marL="742950" indent="-285750"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algn="ctr" eaLnBrk="1" hangingPunct="1">
              <a:spcBef>
                <a:spcPct val="0"/>
              </a:spcBef>
              <a:buFontTx/>
              <a:buNone/>
            </a:pPr>
            <a:r>
              <a:rPr lang="fr-FR" altLang="fr-FR" sz="1800" b="1" u="none" dirty="0" err="1">
                <a:solidFill>
                  <a:srgbClr val="0070C0"/>
                </a:solidFill>
              </a:rPr>
              <a:t>Industrial</a:t>
            </a:r>
            <a:r>
              <a:rPr lang="fr-FR" altLang="fr-FR" sz="1800" b="1" u="none" dirty="0">
                <a:solidFill>
                  <a:srgbClr val="0070C0"/>
                </a:solidFill>
              </a:rPr>
              <a:t> Policy </a:t>
            </a:r>
          </a:p>
          <a:p>
            <a:pPr algn="ctr" eaLnBrk="1" hangingPunct="1">
              <a:spcBef>
                <a:spcPct val="0"/>
              </a:spcBef>
              <a:buFontTx/>
              <a:buNone/>
            </a:pPr>
            <a:r>
              <a:rPr lang="fr-FR" altLang="fr-FR" sz="1800" b="1" u="none" dirty="0">
                <a:solidFill>
                  <a:srgbClr val="0070C0"/>
                </a:solidFill>
              </a:rPr>
              <a:t>National </a:t>
            </a:r>
            <a:r>
              <a:rPr lang="fr-FR" altLang="fr-FR" sz="1800" b="1" u="none" dirty="0" smtClean="0">
                <a:solidFill>
                  <a:srgbClr val="0070C0"/>
                </a:solidFill>
              </a:rPr>
              <a:t>champions</a:t>
            </a:r>
            <a:endParaRPr lang="fr-FR" altLang="fr-FR" sz="1800" b="1" u="none" dirty="0">
              <a:solidFill>
                <a:srgbClr val="0070C0"/>
              </a:solidFill>
            </a:endParaRPr>
          </a:p>
        </p:txBody>
      </p:sp>
      <p:sp>
        <p:nvSpPr>
          <p:cNvPr id="30735" name="Text Box 13"/>
          <p:cNvSpPr txBox="1">
            <a:spLocks noChangeArrowheads="1"/>
          </p:cNvSpPr>
          <p:nvPr/>
        </p:nvSpPr>
        <p:spPr bwMode="auto">
          <a:xfrm>
            <a:off x="6778625" y="3571875"/>
            <a:ext cx="17494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97" tIns="45698" rIns="91397" bIns="45698">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marL="742950" indent="-285750"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algn="ctr" eaLnBrk="1" hangingPunct="1">
              <a:spcBef>
                <a:spcPct val="0"/>
              </a:spcBef>
              <a:buFontTx/>
              <a:buNone/>
            </a:pPr>
            <a:r>
              <a:rPr lang="fr-FR" altLang="fr-FR" sz="1800" b="1" u="none">
                <a:solidFill>
                  <a:srgbClr val="0000FF"/>
                </a:solidFill>
              </a:rPr>
              <a:t>Promotion of </a:t>
            </a:r>
          </a:p>
          <a:p>
            <a:pPr algn="ctr" eaLnBrk="1" hangingPunct="1">
              <a:spcBef>
                <a:spcPct val="0"/>
              </a:spcBef>
              <a:buFontTx/>
              <a:buNone/>
            </a:pPr>
            <a:r>
              <a:rPr lang="fr-FR" altLang="fr-FR" sz="1800" b="1" u="none">
                <a:solidFill>
                  <a:srgbClr val="0000FF"/>
                </a:solidFill>
              </a:rPr>
              <a:t>a competition </a:t>
            </a:r>
          </a:p>
          <a:p>
            <a:pPr algn="ctr" eaLnBrk="1" hangingPunct="1">
              <a:spcBef>
                <a:spcPct val="0"/>
              </a:spcBef>
              <a:buFontTx/>
              <a:buNone/>
            </a:pPr>
            <a:r>
              <a:rPr lang="fr-FR" altLang="fr-FR" sz="1800" b="1" u="none">
                <a:solidFill>
                  <a:srgbClr val="0000FF"/>
                </a:solidFill>
              </a:rPr>
              <a:t>culture</a:t>
            </a:r>
          </a:p>
        </p:txBody>
      </p:sp>
      <p:sp>
        <p:nvSpPr>
          <p:cNvPr id="30736" name="Oval 14"/>
          <p:cNvSpPr>
            <a:spLocks noChangeArrowheads="1"/>
          </p:cNvSpPr>
          <p:nvPr/>
        </p:nvSpPr>
        <p:spPr bwMode="auto">
          <a:xfrm>
            <a:off x="0" y="1628775"/>
            <a:ext cx="9144000" cy="5229225"/>
          </a:xfrm>
          <a:prstGeom prst="ellipse">
            <a:avLst/>
          </a:prstGeom>
          <a:noFill/>
          <a:ln w="38100">
            <a:solidFill>
              <a:srgbClr val="0033CC"/>
            </a:solidFill>
            <a:round/>
            <a:headEnd/>
            <a:tailEnd/>
          </a:ln>
          <a:extLst>
            <a:ext uri="{909E8E84-426E-40DD-AFC4-6F175D3DCCD1}">
              <a14:hiddenFill xmlns:a14="http://schemas.microsoft.com/office/drawing/2010/main">
                <a:solidFill>
                  <a:srgbClr val="FFFFFF"/>
                </a:solidFill>
              </a14:hiddenFill>
            </a:ext>
          </a:extLst>
        </p:spPr>
        <p:txBody>
          <a:bodyPr wrap="none" lIns="91397" tIns="45698" rIns="91397" bIns="45698" anchor="ctr"/>
          <a:lstStyle>
            <a:lvl1pPr eaLnBrk="0" hangingPunct="0">
              <a:spcBef>
                <a:spcPct val="20000"/>
              </a:spcBef>
              <a:buChar char="•"/>
              <a:defRPr sz="3200">
                <a:solidFill>
                  <a:schemeClr val="tx1"/>
                </a:solidFill>
                <a:latin typeface="Arial" pitchFamily="34" charset="0"/>
                <a:ea typeface="ＭＳ Ｐゴシック" pitchFamily="34" charset="-128"/>
              </a:defRPr>
            </a:lvl1pPr>
            <a:lvl2pPr marL="742950" indent="-285750"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endParaRPr lang="fr-FR" altLang="fr-FR" sz="1800" b="1" u="none"/>
          </a:p>
        </p:txBody>
      </p:sp>
      <p:sp>
        <p:nvSpPr>
          <p:cNvPr id="30737" name="Line 15"/>
          <p:cNvSpPr>
            <a:spLocks noChangeShapeType="1"/>
          </p:cNvSpPr>
          <p:nvPr/>
        </p:nvSpPr>
        <p:spPr bwMode="auto">
          <a:xfrm flipH="1" flipV="1">
            <a:off x="3276600" y="2852738"/>
            <a:ext cx="8636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91397" tIns="45698" rIns="91397" bIns="45698"/>
          <a:lstStyle/>
          <a:p>
            <a:endParaRPr lang="fr-FR"/>
          </a:p>
        </p:txBody>
      </p:sp>
      <p:sp>
        <p:nvSpPr>
          <p:cNvPr id="30738" name="Text Box 17"/>
          <p:cNvSpPr txBox="1">
            <a:spLocks noChangeArrowheads="1"/>
          </p:cNvSpPr>
          <p:nvPr/>
        </p:nvSpPr>
        <p:spPr bwMode="auto">
          <a:xfrm>
            <a:off x="2082800" y="2079625"/>
            <a:ext cx="21383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97" tIns="45698" rIns="91397" bIns="45698">
            <a:spAutoFit/>
          </a:bodyPr>
          <a:lstStyle>
            <a:lvl1pPr eaLnBrk="0" hangingPunct="0">
              <a:spcBef>
                <a:spcPct val="20000"/>
              </a:spcBef>
              <a:buChar char="•"/>
              <a:defRPr sz="3200">
                <a:solidFill>
                  <a:schemeClr val="tx1"/>
                </a:solidFill>
                <a:latin typeface="Arial" pitchFamily="34" charset="0"/>
                <a:ea typeface="ＭＳ Ｐゴシック" pitchFamily="34" charset="-128"/>
              </a:defRPr>
            </a:lvl1pPr>
            <a:lvl2pPr marL="742950" indent="-285750" eaLnBrk="0" hangingPunct="0">
              <a:spcBef>
                <a:spcPct val="20000"/>
              </a:spcBef>
              <a:buChar char="–"/>
              <a:defRPr sz="2800">
                <a:solidFill>
                  <a:schemeClr val="tx1"/>
                </a:solidFill>
                <a:latin typeface="Arial" pitchFamily="34" charset="0"/>
                <a:ea typeface="ＭＳ Ｐゴシック" pitchFamily="34" charset="-128"/>
              </a:defRPr>
            </a:lvl2pPr>
            <a:lvl3pPr marL="1143000" indent="-228600" eaLnBrk="0" hangingPunct="0">
              <a:spcBef>
                <a:spcPct val="20000"/>
              </a:spcBef>
              <a:buChar char="•"/>
              <a:defRPr sz="24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algn="ctr" eaLnBrk="1" hangingPunct="1">
              <a:spcBef>
                <a:spcPct val="0"/>
              </a:spcBef>
              <a:buFontTx/>
              <a:buNone/>
            </a:pPr>
            <a:r>
              <a:rPr lang="fr-FR" altLang="fr-FR" sz="2000" b="1" u="none" dirty="0" err="1">
                <a:solidFill>
                  <a:srgbClr val="0070C0"/>
                </a:solidFill>
              </a:rPr>
              <a:t>Macroeconomic</a:t>
            </a:r>
            <a:endParaRPr lang="fr-FR" altLang="fr-FR" sz="2000" b="1" u="none" dirty="0">
              <a:solidFill>
                <a:srgbClr val="0070C0"/>
              </a:solidFill>
            </a:endParaRPr>
          </a:p>
          <a:p>
            <a:pPr algn="ctr" eaLnBrk="1" hangingPunct="1">
              <a:spcBef>
                <a:spcPct val="0"/>
              </a:spcBef>
              <a:buFontTx/>
              <a:buNone/>
            </a:pPr>
            <a:r>
              <a:rPr lang="fr-FR" altLang="fr-FR" sz="2000" b="1" u="none" dirty="0" err="1">
                <a:solidFill>
                  <a:srgbClr val="0070C0"/>
                </a:solidFill>
              </a:rPr>
              <a:t>policy</a:t>
            </a:r>
            <a:endParaRPr lang="fr-FR" altLang="fr-FR" sz="2000" b="1" u="none" dirty="0">
              <a:solidFill>
                <a:srgbClr val="0070C0"/>
              </a:solidFill>
            </a:endParaRPr>
          </a:p>
        </p:txBody>
      </p:sp>
    </p:spTree>
    <p:extLst>
      <p:ext uri="{BB962C8B-B14F-4D97-AF65-F5344CB8AC3E}">
        <p14:creationId xmlns:p14="http://schemas.microsoft.com/office/powerpoint/2010/main" val="16847596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2"/>
          </p:nvPr>
        </p:nvSpPr>
        <p:spPr>
          <a:noFill/>
        </p:spPr>
        <p:txBody>
          <a:bodyPr/>
          <a:lstStyle/>
          <a:p>
            <a:fld id="{6E1D9B36-358B-4444-9787-376D1A170A2A}" type="slidenum">
              <a:rPr lang="fr-FR"/>
              <a:pPr/>
              <a:t>30</a:t>
            </a:fld>
            <a:endParaRPr lang="fr-FR" dirty="0"/>
          </a:p>
        </p:txBody>
      </p:sp>
      <p:sp>
        <p:nvSpPr>
          <p:cNvPr id="14339" name="Rectangle 2"/>
          <p:cNvSpPr>
            <a:spLocks noGrp="1" noChangeArrowheads="1"/>
          </p:cNvSpPr>
          <p:nvPr>
            <p:ph type="title"/>
          </p:nvPr>
        </p:nvSpPr>
        <p:spPr>
          <a:xfrm>
            <a:off x="0" y="0"/>
            <a:ext cx="9144000" cy="1143000"/>
          </a:xfrm>
        </p:spPr>
        <p:txBody>
          <a:bodyPr>
            <a:normAutofit/>
          </a:bodyPr>
          <a:lstStyle/>
          <a:p>
            <a:pPr eaLnBrk="1" hangingPunct="1"/>
            <a:r>
              <a:rPr lang="fr-FR" sz="3200" b="1" dirty="0" smtClean="0">
                <a:solidFill>
                  <a:srgbClr val="C00000"/>
                </a:solidFill>
                <a:latin typeface="Arial" pitchFamily="34" charset="0"/>
                <a:cs typeface="Arial" pitchFamily="34" charset="0"/>
              </a:rPr>
              <a:t>Alternative  </a:t>
            </a:r>
            <a:r>
              <a:rPr lang="fr-FR" sz="3200" b="1" dirty="0" err="1" smtClean="0">
                <a:solidFill>
                  <a:srgbClr val="C00000"/>
                </a:solidFill>
                <a:latin typeface="Arial" pitchFamily="34" charset="0"/>
                <a:cs typeface="Arial" pitchFamily="34" charset="0"/>
              </a:rPr>
              <a:t>ways</a:t>
            </a:r>
            <a:r>
              <a:rPr lang="fr-FR" sz="3200" b="1" dirty="0" smtClean="0">
                <a:solidFill>
                  <a:srgbClr val="C00000"/>
                </a:solidFill>
                <a:latin typeface="Arial" pitchFamily="34" charset="0"/>
                <a:cs typeface="Arial" pitchFamily="34" charset="0"/>
              </a:rPr>
              <a:t> to </a:t>
            </a:r>
            <a:r>
              <a:rPr lang="fr-FR" sz="3200" b="1" dirty="0" err="1" smtClean="0">
                <a:solidFill>
                  <a:srgbClr val="C00000"/>
                </a:solidFill>
                <a:latin typeface="Arial" pitchFamily="34" charset="0"/>
                <a:cs typeface="Arial" pitchFamily="34" charset="0"/>
              </a:rPr>
              <a:t>establish</a:t>
            </a:r>
            <a:r>
              <a:rPr lang="fr-FR" sz="3200" b="1" dirty="0" smtClean="0">
                <a:solidFill>
                  <a:srgbClr val="C00000"/>
                </a:solidFill>
                <a:latin typeface="Arial" pitchFamily="34" charset="0"/>
                <a:cs typeface="Arial" pitchFamily="34" charset="0"/>
              </a:rPr>
              <a:t> </a:t>
            </a:r>
            <a:r>
              <a:rPr lang="fr-FR" sz="3200" b="1" dirty="0" err="1" smtClean="0">
                <a:solidFill>
                  <a:srgbClr val="C00000"/>
                </a:solidFill>
                <a:latin typeface="Arial" pitchFamily="34" charset="0"/>
                <a:cs typeface="Arial" pitchFamily="34" charset="0"/>
              </a:rPr>
              <a:t>market</a:t>
            </a:r>
            <a:r>
              <a:rPr lang="fr-FR" sz="3200" b="1" dirty="0" smtClean="0">
                <a:solidFill>
                  <a:srgbClr val="C00000"/>
                </a:solidFill>
                <a:latin typeface="Arial" pitchFamily="34" charset="0"/>
                <a:cs typeface="Arial" pitchFamily="34" charset="0"/>
              </a:rPr>
              <a:t> power</a:t>
            </a:r>
          </a:p>
        </p:txBody>
      </p:sp>
      <p:sp>
        <p:nvSpPr>
          <p:cNvPr id="14340" name="Text Box 3"/>
          <p:cNvSpPr txBox="1">
            <a:spLocks noChangeArrowheads="1"/>
          </p:cNvSpPr>
          <p:nvPr/>
        </p:nvSpPr>
        <p:spPr bwMode="auto">
          <a:xfrm>
            <a:off x="158750" y="1268760"/>
            <a:ext cx="8985250" cy="7201972"/>
          </a:xfrm>
          <a:prstGeom prst="rect">
            <a:avLst/>
          </a:prstGeom>
          <a:noFill/>
          <a:ln w="9525">
            <a:noFill/>
            <a:miter lim="800000"/>
            <a:headEnd/>
            <a:tailEnd/>
          </a:ln>
        </p:spPr>
        <p:txBody>
          <a:bodyPr>
            <a:spAutoFit/>
          </a:bodyPr>
          <a:lstStyle/>
          <a:p>
            <a:pPr algn="just"/>
            <a:r>
              <a:rPr lang="fr-FR" b="1" dirty="0" smtClean="0">
                <a:solidFill>
                  <a:srgbClr val="FF0000"/>
                </a:solidFill>
                <a:latin typeface="Arial" pitchFamily="34" charset="0"/>
                <a:cs typeface="Arial" pitchFamily="34" charset="0"/>
              </a:rPr>
              <a:t>1) If </a:t>
            </a:r>
            <a:r>
              <a:rPr lang="fr-FR" b="1" dirty="0">
                <a:solidFill>
                  <a:srgbClr val="FF0000"/>
                </a:solidFill>
                <a:latin typeface="Arial" pitchFamily="34" charset="0"/>
                <a:cs typeface="Arial" pitchFamily="34" charset="0"/>
              </a:rPr>
              <a:t>the </a:t>
            </a:r>
            <a:r>
              <a:rPr lang="fr-FR" b="1" dirty="0" err="1">
                <a:solidFill>
                  <a:srgbClr val="FF0000"/>
                </a:solidFill>
                <a:latin typeface="Arial" pitchFamily="34" charset="0"/>
                <a:cs typeface="Arial" pitchFamily="34" charset="0"/>
              </a:rPr>
              <a:t>competitive</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price</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were</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known</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it</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could</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be</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used</a:t>
            </a:r>
            <a:r>
              <a:rPr lang="fr-FR" b="1" dirty="0">
                <a:solidFill>
                  <a:srgbClr val="FF0000"/>
                </a:solidFill>
                <a:latin typeface="Arial" pitchFamily="34" charset="0"/>
                <a:cs typeface="Arial" pitchFamily="34" charset="0"/>
              </a:rPr>
              <a:t> as a benchmark for </a:t>
            </a:r>
            <a:r>
              <a:rPr lang="fr-FR" b="1" dirty="0" err="1">
                <a:solidFill>
                  <a:srgbClr val="FF0000"/>
                </a:solidFill>
                <a:latin typeface="Arial" pitchFamily="34" charset="0"/>
                <a:cs typeface="Arial" pitchFamily="34" charset="0"/>
              </a:rPr>
              <a:t>judging</a:t>
            </a:r>
            <a:r>
              <a:rPr lang="fr-FR" b="1" dirty="0">
                <a:solidFill>
                  <a:srgbClr val="FF0000"/>
                </a:solidFill>
                <a:latin typeface="Arial" pitchFamily="34" charset="0"/>
                <a:cs typeface="Arial" pitchFamily="34" charset="0"/>
              </a:rPr>
              <a:t> </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whether</a:t>
            </a:r>
            <a:r>
              <a:rPr lang="fr-FR" b="1" dirty="0" smtClean="0">
                <a:solidFill>
                  <a:srgbClr val="FF0000"/>
                </a:solidFill>
                <a:latin typeface="Arial" pitchFamily="34" charset="0"/>
                <a:cs typeface="Arial" pitchFamily="34" charset="0"/>
              </a:rPr>
              <a:t> </a:t>
            </a:r>
            <a:r>
              <a:rPr lang="fr-FR" b="1" dirty="0">
                <a:solidFill>
                  <a:srgbClr val="FF0000"/>
                </a:solidFill>
                <a:latin typeface="Arial" pitchFamily="34" charset="0"/>
                <a:cs typeface="Arial" pitchFamily="34" charset="0"/>
              </a:rPr>
              <a:t>an </a:t>
            </a:r>
            <a:r>
              <a:rPr lang="fr-FR" b="1" dirty="0" err="1">
                <a:solidFill>
                  <a:srgbClr val="FF0000"/>
                </a:solidFill>
                <a:latin typeface="Arial" pitchFamily="34" charset="0"/>
                <a:cs typeface="Arial" pitchFamily="34" charset="0"/>
              </a:rPr>
              <a:t>alleged</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monopolist</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is</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exercising</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market</a:t>
            </a:r>
            <a:r>
              <a:rPr lang="fr-FR" b="1" dirty="0">
                <a:solidFill>
                  <a:srgbClr val="FF0000"/>
                </a:solidFill>
                <a:latin typeface="Arial" pitchFamily="34" charset="0"/>
                <a:cs typeface="Arial" pitchFamily="34" charset="0"/>
              </a:rPr>
              <a:t> power</a:t>
            </a:r>
            <a:r>
              <a:rPr lang="fr-FR" dirty="0">
                <a:solidFill>
                  <a:srgbClr val="FF0000"/>
                </a:solidFill>
                <a:latin typeface="Arial" pitchFamily="34" charset="0"/>
                <a:cs typeface="Arial" pitchFamily="34" charset="0"/>
              </a:rPr>
              <a:t>. </a:t>
            </a:r>
            <a:endParaRPr lang="fr-FR" dirty="0" smtClean="0">
              <a:solidFill>
                <a:srgbClr val="FF0000"/>
              </a:solidFill>
              <a:latin typeface="Arial" pitchFamily="34" charset="0"/>
              <a:cs typeface="Arial" pitchFamily="34" charset="0"/>
            </a:endParaRPr>
          </a:p>
          <a:p>
            <a:pPr algn="just"/>
            <a:endParaRPr lang="fr-FR" dirty="0">
              <a:solidFill>
                <a:srgbClr val="FF0000"/>
              </a:solidFill>
              <a:latin typeface="Arial" pitchFamily="34" charset="0"/>
              <a:cs typeface="Arial" pitchFamily="34" charset="0"/>
            </a:endParaRPr>
          </a:p>
          <a:p>
            <a:pPr algn="just"/>
            <a:endParaRPr lang="fr-FR" dirty="0" smtClean="0">
              <a:latin typeface="Arial" pitchFamily="34" charset="0"/>
              <a:cs typeface="Arial" pitchFamily="34" charset="0"/>
            </a:endParaRPr>
          </a:p>
          <a:p>
            <a:pPr algn="just"/>
            <a:r>
              <a:rPr lang="fr-FR" b="1" dirty="0" smtClean="0">
                <a:solidFill>
                  <a:srgbClr val="FF0000"/>
                </a:solidFill>
                <a:latin typeface="Arial" pitchFamily="34" charset="0"/>
                <a:cs typeface="Arial" pitchFamily="34" charset="0"/>
              </a:rPr>
              <a:t>2) One of the </a:t>
            </a:r>
            <a:r>
              <a:rPr lang="fr-FR" b="1" dirty="0" err="1" smtClean="0">
                <a:solidFill>
                  <a:srgbClr val="FF0000"/>
                </a:solidFill>
                <a:latin typeface="Arial" pitchFamily="34" charset="0"/>
                <a:cs typeface="Arial" pitchFamily="34" charset="0"/>
              </a:rPr>
              <a:t>distinguishing</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characteristics</a:t>
            </a:r>
            <a:r>
              <a:rPr lang="fr-FR" b="1" dirty="0" smtClean="0">
                <a:solidFill>
                  <a:srgbClr val="FF0000"/>
                </a:solidFill>
                <a:latin typeface="Arial" pitchFamily="34" charset="0"/>
                <a:cs typeface="Arial" pitchFamily="34" charset="0"/>
              </a:rPr>
              <a:t> of the </a:t>
            </a:r>
            <a:r>
              <a:rPr lang="fr-FR" b="1" dirty="0" err="1" smtClean="0">
                <a:solidFill>
                  <a:srgbClr val="FF0000"/>
                </a:solidFill>
                <a:latin typeface="Arial" pitchFamily="34" charset="0"/>
                <a:cs typeface="Arial" pitchFamily="34" charset="0"/>
              </a:rPr>
              <a:t>monopoly</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outcome</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is</a:t>
            </a:r>
            <a:r>
              <a:rPr lang="fr-FR" b="1" dirty="0" smtClean="0">
                <a:solidFill>
                  <a:srgbClr val="FF0000"/>
                </a:solidFill>
                <a:latin typeface="Arial" pitchFamily="34" charset="0"/>
                <a:cs typeface="Arial" pitchFamily="34" charset="0"/>
              </a:rPr>
              <a:t> the </a:t>
            </a:r>
            <a:r>
              <a:rPr lang="fr-FR" b="1" dirty="0" err="1" smtClean="0">
                <a:solidFill>
                  <a:srgbClr val="FF0000"/>
                </a:solidFill>
                <a:latin typeface="Arial" pitchFamily="34" charset="0"/>
                <a:cs typeface="Arial" pitchFamily="34" charset="0"/>
              </a:rPr>
              <a:t>higher</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above</a:t>
            </a:r>
            <a:r>
              <a:rPr lang="fr-FR" b="1" dirty="0" smtClean="0">
                <a:solidFill>
                  <a:srgbClr val="FF0000"/>
                </a:solidFill>
                <a:latin typeface="Arial" pitchFamily="34" charset="0"/>
                <a:cs typeface="Arial" pitchFamily="34" charset="0"/>
              </a:rPr>
              <a:t> "normal") profits </a:t>
            </a:r>
            <a:r>
              <a:rPr lang="fr-FR" b="1" dirty="0" err="1" smtClean="0">
                <a:solidFill>
                  <a:srgbClr val="FF0000"/>
                </a:solidFill>
                <a:latin typeface="Arial" pitchFamily="34" charset="0"/>
                <a:cs typeface="Arial" pitchFamily="34" charset="0"/>
              </a:rPr>
              <a:t>that</a:t>
            </a:r>
            <a:r>
              <a:rPr lang="fr-FR" b="1" dirty="0" smtClean="0">
                <a:solidFill>
                  <a:srgbClr val="FF0000"/>
                </a:solidFill>
                <a:latin typeface="Arial" pitchFamily="34" charset="0"/>
                <a:cs typeface="Arial" pitchFamily="34" charset="0"/>
              </a:rPr>
              <a:t> are </a:t>
            </a:r>
            <a:r>
              <a:rPr lang="fr-FR" b="1" dirty="0" err="1" smtClean="0">
                <a:solidFill>
                  <a:srgbClr val="FF0000"/>
                </a:solidFill>
                <a:latin typeface="Arial" pitchFamily="34" charset="0"/>
                <a:cs typeface="Arial" pitchFamily="34" charset="0"/>
              </a:rPr>
              <a:t>earned</a:t>
            </a:r>
            <a:r>
              <a:rPr lang="fr-FR" b="1" dirty="0" smtClean="0">
                <a:solidFill>
                  <a:srgbClr val="FF0000"/>
                </a:solidFill>
                <a:latin typeface="Arial" pitchFamily="34" charset="0"/>
                <a:cs typeface="Arial" pitchFamily="34" charset="0"/>
              </a:rPr>
              <a:t> by the </a:t>
            </a:r>
            <a:r>
              <a:rPr lang="fr-FR" b="1" dirty="0" err="1" smtClean="0">
                <a:solidFill>
                  <a:srgbClr val="FF0000"/>
                </a:solidFill>
                <a:latin typeface="Arial" pitchFamily="34" charset="0"/>
                <a:cs typeface="Arial" pitchFamily="34" charset="0"/>
              </a:rPr>
              <a:t>monopolist</a:t>
            </a:r>
            <a:r>
              <a:rPr lang="fr-FR" dirty="0" smtClean="0">
                <a:latin typeface="Arial" pitchFamily="34" charset="0"/>
                <a:cs typeface="Arial" pitchFamily="34" charset="0"/>
              </a:rPr>
              <a:t>. </a:t>
            </a:r>
            <a:r>
              <a:rPr lang="fr-FR" dirty="0" err="1" smtClean="0">
                <a:latin typeface="Arial" pitchFamily="34" charset="0"/>
                <a:cs typeface="Arial" pitchFamily="34" charset="0"/>
              </a:rPr>
              <a:t>Through</a:t>
            </a:r>
            <a:r>
              <a:rPr lang="fr-FR" dirty="0" smtClean="0">
                <a:latin typeface="Arial" pitchFamily="34" charset="0"/>
                <a:cs typeface="Arial" pitchFamily="34" charset="0"/>
              </a:rPr>
              <a:t> the 1970s the </a:t>
            </a:r>
            <a:r>
              <a:rPr lang="fr-FR" dirty="0" err="1" smtClean="0">
                <a:latin typeface="Arial" pitchFamily="34" charset="0"/>
                <a:cs typeface="Arial" pitchFamily="34" charset="0"/>
              </a:rPr>
              <a:t>examination</a:t>
            </a:r>
            <a:r>
              <a:rPr lang="fr-FR" dirty="0" smtClean="0">
                <a:latin typeface="Arial" pitchFamily="34" charset="0"/>
                <a:cs typeface="Arial" pitchFamily="34" charset="0"/>
              </a:rPr>
              <a:t> of profit rates </a:t>
            </a:r>
            <a:r>
              <a:rPr lang="fr-FR" dirty="0" err="1" smtClean="0">
                <a:latin typeface="Arial" pitchFamily="34" charset="0"/>
                <a:cs typeface="Arial" pitchFamily="34" charset="0"/>
              </a:rPr>
              <a:t>was</a:t>
            </a:r>
            <a:r>
              <a:rPr lang="fr-FR" dirty="0" smtClean="0">
                <a:latin typeface="Arial" pitchFamily="34" charset="0"/>
                <a:cs typeface="Arial" pitchFamily="34" charset="0"/>
              </a:rPr>
              <a:t> the </a:t>
            </a:r>
            <a:r>
              <a:rPr lang="fr-FR" dirty="0" err="1" smtClean="0">
                <a:latin typeface="Arial" pitchFamily="34" charset="0"/>
                <a:cs typeface="Arial" pitchFamily="34" charset="0"/>
              </a:rPr>
              <a:t>paradigm</a:t>
            </a:r>
            <a:r>
              <a:rPr lang="fr-FR" dirty="0" smtClean="0">
                <a:latin typeface="Arial" pitchFamily="34" charset="0"/>
                <a:cs typeface="Arial" pitchFamily="34" charset="0"/>
              </a:rPr>
              <a:t> </a:t>
            </a:r>
            <a:r>
              <a:rPr lang="fr-FR" dirty="0" err="1" smtClean="0">
                <a:latin typeface="Arial" pitchFamily="34" charset="0"/>
                <a:cs typeface="Arial" pitchFamily="34" charset="0"/>
              </a:rPr>
              <a:t>used</a:t>
            </a:r>
            <a:r>
              <a:rPr lang="fr-FR" dirty="0" smtClean="0">
                <a:latin typeface="Arial" pitchFamily="34" charset="0"/>
                <a:cs typeface="Arial" pitchFamily="34" charset="0"/>
              </a:rPr>
              <a:t> for the </a:t>
            </a:r>
            <a:r>
              <a:rPr lang="fr-FR" dirty="0" err="1" smtClean="0">
                <a:latin typeface="Arial" pitchFamily="34" charset="0"/>
                <a:cs typeface="Arial" pitchFamily="34" charset="0"/>
              </a:rPr>
              <a:t>determination</a:t>
            </a:r>
            <a:r>
              <a:rPr lang="fr-FR" dirty="0" smtClean="0">
                <a:latin typeface="Arial" pitchFamily="34" charset="0"/>
                <a:cs typeface="Arial" pitchFamily="34" charset="0"/>
              </a:rPr>
              <a:t> of </a:t>
            </a:r>
            <a:r>
              <a:rPr lang="fr-FR" dirty="0" err="1" smtClean="0">
                <a:latin typeface="Arial" pitchFamily="34" charset="0"/>
                <a:cs typeface="Arial" pitchFamily="34" charset="0"/>
              </a:rPr>
              <a:t>market</a:t>
            </a:r>
            <a:r>
              <a:rPr lang="fr-FR" dirty="0" smtClean="0">
                <a:latin typeface="Arial" pitchFamily="34" charset="0"/>
                <a:cs typeface="Arial" pitchFamily="34" charset="0"/>
              </a:rPr>
              <a:t> power (and </a:t>
            </a:r>
            <a:r>
              <a:rPr lang="fr-FR" dirty="0" err="1" smtClean="0">
                <a:latin typeface="Arial" pitchFamily="34" charset="0"/>
                <a:cs typeface="Arial" pitchFamily="34" charset="0"/>
              </a:rPr>
              <a:t>thus</a:t>
            </a:r>
            <a:r>
              <a:rPr lang="fr-FR" dirty="0" smtClean="0">
                <a:latin typeface="Arial" pitchFamily="34" charset="0"/>
                <a:cs typeface="Arial" pitchFamily="34" charset="0"/>
              </a:rPr>
              <a:t>, </a:t>
            </a:r>
            <a:r>
              <a:rPr lang="fr-FR" dirty="0" err="1" smtClean="0">
                <a:latin typeface="Arial" pitchFamily="34" charset="0"/>
                <a:cs typeface="Arial" pitchFamily="34" charset="0"/>
              </a:rPr>
              <a:t>implicitly</a:t>
            </a:r>
            <a:r>
              <a:rPr lang="fr-FR" dirty="0" smtClean="0">
                <a:latin typeface="Arial" pitchFamily="34" charset="0"/>
                <a:cs typeface="Arial" pitchFamily="34" charset="0"/>
              </a:rPr>
              <a:t>, for </a:t>
            </a:r>
            <a:r>
              <a:rPr lang="fr-FR" dirty="0" err="1" smtClean="0">
                <a:latin typeface="Arial" pitchFamily="34" charset="0"/>
                <a:cs typeface="Arial" pitchFamily="34" charset="0"/>
              </a:rPr>
              <a:t>market</a:t>
            </a:r>
            <a:r>
              <a:rPr lang="fr-FR" dirty="0" smtClean="0">
                <a:latin typeface="Arial" pitchFamily="34" charset="0"/>
                <a:cs typeface="Arial" pitchFamily="34" charset="0"/>
              </a:rPr>
              <a:t> </a:t>
            </a:r>
            <a:r>
              <a:rPr lang="fr-FR" dirty="0" err="1" smtClean="0">
                <a:latin typeface="Arial" pitchFamily="34" charset="0"/>
                <a:cs typeface="Arial" pitchFamily="34" charset="0"/>
              </a:rPr>
              <a:t>definition</a:t>
            </a:r>
            <a:r>
              <a:rPr lang="fr-FR" dirty="0" smtClean="0">
                <a:latin typeface="Arial" pitchFamily="34" charset="0"/>
                <a:cs typeface="Arial" pitchFamily="34" charset="0"/>
              </a:rPr>
              <a:t>) </a:t>
            </a:r>
            <a:r>
              <a:rPr lang="fr-FR" dirty="0" err="1" smtClean="0">
                <a:latin typeface="Arial" pitchFamily="34" charset="0"/>
                <a:cs typeface="Arial" pitchFamily="34" charset="0"/>
              </a:rPr>
              <a:t>prior</a:t>
            </a:r>
            <a:r>
              <a:rPr lang="fr-FR" dirty="0" smtClean="0">
                <a:latin typeface="Arial" pitchFamily="34" charset="0"/>
                <a:cs typeface="Arial" pitchFamily="34" charset="0"/>
              </a:rPr>
              <a:t> to the 1980s. The </a:t>
            </a:r>
            <a:r>
              <a:rPr lang="fr-FR" dirty="0" err="1" smtClean="0">
                <a:latin typeface="Arial" pitchFamily="34" charset="0"/>
                <a:cs typeface="Arial" pitchFamily="34" charset="0"/>
              </a:rPr>
              <a:t>evidence</a:t>
            </a:r>
            <a:r>
              <a:rPr lang="fr-FR" dirty="0" smtClean="0">
                <a:latin typeface="Arial" pitchFamily="34" charset="0"/>
                <a:cs typeface="Arial" pitchFamily="34" charset="0"/>
              </a:rPr>
              <a:t> of profits </a:t>
            </a:r>
            <a:r>
              <a:rPr lang="fr-FR" dirty="0" err="1" smtClean="0">
                <a:latin typeface="Arial" pitchFamily="34" charset="0"/>
                <a:cs typeface="Arial" pitchFamily="34" charset="0"/>
              </a:rPr>
              <a:t>that</a:t>
            </a:r>
            <a:r>
              <a:rPr lang="fr-FR" dirty="0" smtClean="0">
                <a:latin typeface="Arial" pitchFamily="34" charset="0"/>
                <a:cs typeface="Arial" pitchFamily="34" charset="0"/>
              </a:rPr>
              <a:t> </a:t>
            </a:r>
            <a:r>
              <a:rPr lang="fr-FR" dirty="0" err="1" smtClean="0">
                <a:latin typeface="Arial" pitchFamily="34" charset="0"/>
                <a:cs typeface="Arial" pitchFamily="34" charset="0"/>
              </a:rPr>
              <a:t>were</a:t>
            </a:r>
            <a:r>
              <a:rPr lang="fr-FR" dirty="0" smtClean="0">
                <a:latin typeface="Arial" pitchFamily="34" charset="0"/>
                <a:cs typeface="Arial" pitchFamily="34" charset="0"/>
              </a:rPr>
              <a:t> </a:t>
            </a:r>
            <a:r>
              <a:rPr lang="fr-FR" dirty="0" err="1" smtClean="0">
                <a:latin typeface="Arial" pitchFamily="34" charset="0"/>
                <a:cs typeface="Arial" pitchFamily="34" charset="0"/>
              </a:rPr>
              <a:t>persistently</a:t>
            </a:r>
            <a:r>
              <a:rPr lang="fr-FR" dirty="0" smtClean="0">
                <a:latin typeface="Arial" pitchFamily="34" charset="0"/>
                <a:cs typeface="Arial" pitchFamily="34" charset="0"/>
              </a:rPr>
              <a:t> </a:t>
            </a:r>
            <a:r>
              <a:rPr lang="fr-FR" dirty="0" err="1" smtClean="0">
                <a:latin typeface="Arial" pitchFamily="34" charset="0"/>
                <a:cs typeface="Arial" pitchFamily="34" charset="0"/>
              </a:rPr>
              <a:t>above</a:t>
            </a:r>
            <a:r>
              <a:rPr lang="fr-FR" dirty="0" smtClean="0">
                <a:latin typeface="Arial" pitchFamily="34" charset="0"/>
                <a:cs typeface="Arial" pitchFamily="34" charset="0"/>
              </a:rPr>
              <a:t> "normal" or "</a:t>
            </a:r>
            <a:r>
              <a:rPr lang="fr-FR" dirty="0" err="1" smtClean="0">
                <a:latin typeface="Arial" pitchFamily="34" charset="0"/>
                <a:cs typeface="Arial" pitchFamily="34" charset="0"/>
              </a:rPr>
              <a:t>competitive</a:t>
            </a:r>
            <a:r>
              <a:rPr lang="fr-FR" dirty="0" smtClean="0">
                <a:latin typeface="Arial" pitchFamily="34" charset="0"/>
                <a:cs typeface="Arial" pitchFamily="34" charset="0"/>
              </a:rPr>
              <a:t>" </a:t>
            </a:r>
            <a:r>
              <a:rPr lang="fr-FR" dirty="0" err="1" smtClean="0">
                <a:latin typeface="Arial" pitchFamily="34" charset="0"/>
                <a:cs typeface="Arial" pitchFamily="34" charset="0"/>
              </a:rPr>
              <a:t>levels</a:t>
            </a:r>
            <a:r>
              <a:rPr lang="fr-FR" dirty="0" smtClean="0">
                <a:latin typeface="Arial" pitchFamily="34" charset="0"/>
                <a:cs typeface="Arial" pitchFamily="34" charset="0"/>
              </a:rPr>
              <a:t> </a:t>
            </a:r>
            <a:r>
              <a:rPr lang="fr-FR" dirty="0" err="1" smtClean="0">
                <a:latin typeface="Arial" pitchFamily="34" charset="0"/>
                <a:cs typeface="Arial" pitchFamily="34" charset="0"/>
              </a:rPr>
              <a:t>was</a:t>
            </a:r>
            <a:r>
              <a:rPr lang="fr-FR" dirty="0" smtClean="0">
                <a:latin typeface="Arial" pitchFamily="34" charset="0"/>
                <a:cs typeface="Arial" pitchFamily="34" charset="0"/>
              </a:rPr>
              <a:t> </a:t>
            </a:r>
            <a:r>
              <a:rPr lang="fr-FR" dirty="0" err="1" smtClean="0">
                <a:latin typeface="Arial" pitchFamily="34" charset="0"/>
                <a:cs typeface="Arial" pitchFamily="34" charset="0"/>
              </a:rPr>
              <a:t>used</a:t>
            </a:r>
            <a:r>
              <a:rPr lang="fr-FR" dirty="0" smtClean="0">
                <a:latin typeface="Arial" pitchFamily="34" charset="0"/>
                <a:cs typeface="Arial" pitchFamily="34" charset="0"/>
              </a:rPr>
              <a:t> as an important </a:t>
            </a:r>
            <a:r>
              <a:rPr lang="fr-FR" dirty="0" err="1" smtClean="0">
                <a:latin typeface="Arial" pitchFamily="34" charset="0"/>
                <a:cs typeface="Arial" pitchFamily="34" charset="0"/>
              </a:rPr>
              <a:t>indicator</a:t>
            </a:r>
            <a:r>
              <a:rPr lang="fr-FR" dirty="0" smtClean="0">
                <a:latin typeface="Arial" pitchFamily="34" charset="0"/>
                <a:cs typeface="Arial" pitchFamily="34" charset="0"/>
              </a:rPr>
              <a:t> of the </a:t>
            </a:r>
            <a:r>
              <a:rPr lang="fr-FR" dirty="0" err="1" smtClean="0">
                <a:latin typeface="Arial" pitchFamily="34" charset="0"/>
                <a:cs typeface="Arial" pitchFamily="34" charset="0"/>
              </a:rPr>
              <a:t>presence</a:t>
            </a:r>
            <a:r>
              <a:rPr lang="fr-FR" dirty="0" smtClean="0">
                <a:latin typeface="Arial" pitchFamily="34" charset="0"/>
                <a:cs typeface="Arial" pitchFamily="34" charset="0"/>
              </a:rPr>
              <a:t> of </a:t>
            </a:r>
            <a:r>
              <a:rPr lang="fr-FR" dirty="0" err="1" smtClean="0">
                <a:latin typeface="Arial" pitchFamily="34" charset="0"/>
                <a:cs typeface="Arial" pitchFamily="34" charset="0"/>
              </a:rPr>
              <a:t>market</a:t>
            </a:r>
            <a:r>
              <a:rPr lang="fr-FR" dirty="0" smtClean="0">
                <a:latin typeface="Arial" pitchFamily="34" charset="0"/>
                <a:cs typeface="Arial" pitchFamily="34" charset="0"/>
              </a:rPr>
              <a:t> power.</a:t>
            </a:r>
          </a:p>
          <a:p>
            <a:pPr algn="just"/>
            <a:endParaRPr lang="fr-FR" dirty="0" smtClean="0">
              <a:latin typeface="Arial" pitchFamily="34" charset="0"/>
              <a:cs typeface="Arial" pitchFamily="34" charset="0"/>
            </a:endParaRPr>
          </a:p>
          <a:p>
            <a:pPr algn="just"/>
            <a:r>
              <a:rPr lang="fr-FR" dirty="0" err="1" smtClean="0">
                <a:latin typeface="Arial" pitchFamily="34" charset="0"/>
                <a:cs typeface="Arial" pitchFamily="34" charset="0"/>
              </a:rPr>
              <a:t>Since</a:t>
            </a:r>
            <a:r>
              <a:rPr lang="fr-FR" dirty="0" smtClean="0">
                <a:latin typeface="Arial" pitchFamily="34" charset="0"/>
                <a:cs typeface="Arial" pitchFamily="34" charset="0"/>
              </a:rPr>
              <a:t> the </a:t>
            </a:r>
            <a:r>
              <a:rPr lang="fr-FR" dirty="0" err="1" smtClean="0">
                <a:latin typeface="Arial" pitchFamily="34" charset="0"/>
                <a:cs typeface="Arial" pitchFamily="34" charset="0"/>
              </a:rPr>
              <a:t>late</a:t>
            </a:r>
            <a:r>
              <a:rPr lang="fr-FR" dirty="0" smtClean="0">
                <a:latin typeface="Arial" pitchFamily="34" charset="0"/>
                <a:cs typeface="Arial" pitchFamily="34" charset="0"/>
              </a:rPr>
              <a:t> 1970s, </a:t>
            </a:r>
            <a:r>
              <a:rPr lang="fr-FR" dirty="0" err="1" smtClean="0">
                <a:latin typeface="Arial" pitchFamily="34" charset="0"/>
                <a:cs typeface="Arial" pitchFamily="34" charset="0"/>
              </a:rPr>
              <a:t>however</a:t>
            </a:r>
            <a:r>
              <a:rPr lang="fr-FR" dirty="0" smtClean="0">
                <a:latin typeface="Arial" pitchFamily="34" charset="0"/>
                <a:cs typeface="Arial" pitchFamily="34" charset="0"/>
              </a:rPr>
              <a:t>, the </a:t>
            </a:r>
            <a:r>
              <a:rPr lang="fr-FR" dirty="0" err="1" smtClean="0">
                <a:latin typeface="Arial" pitchFamily="34" charset="0"/>
                <a:cs typeface="Arial" pitchFamily="34" charset="0"/>
              </a:rPr>
              <a:t>substantial</a:t>
            </a:r>
            <a:r>
              <a:rPr lang="fr-FR" dirty="0" smtClean="0">
                <a:latin typeface="Arial" pitchFamily="34" charset="0"/>
                <a:cs typeface="Arial" pitchFamily="34" charset="0"/>
              </a:rPr>
              <a:t> </a:t>
            </a:r>
            <a:r>
              <a:rPr lang="fr-FR" dirty="0" err="1" smtClean="0">
                <a:latin typeface="Arial" pitchFamily="34" charset="0"/>
                <a:cs typeface="Arial" pitchFamily="34" charset="0"/>
              </a:rPr>
              <a:t>doubts</a:t>
            </a:r>
            <a:r>
              <a:rPr lang="fr-FR" dirty="0" smtClean="0">
                <a:latin typeface="Arial" pitchFamily="34" charset="0"/>
                <a:cs typeface="Arial" pitchFamily="34" charset="0"/>
              </a:rPr>
              <a:t> </a:t>
            </a:r>
            <a:r>
              <a:rPr lang="fr-FR" dirty="0" err="1" smtClean="0">
                <a:latin typeface="Arial" pitchFamily="34" charset="0"/>
                <a:cs typeface="Arial" pitchFamily="34" charset="0"/>
              </a:rPr>
              <a:t>that</a:t>
            </a:r>
            <a:r>
              <a:rPr lang="fr-FR" dirty="0" smtClean="0">
                <a:latin typeface="Arial" pitchFamily="34" charset="0"/>
                <a:cs typeface="Arial" pitchFamily="34" charset="0"/>
              </a:rPr>
              <a:t> have been </a:t>
            </a:r>
            <a:r>
              <a:rPr lang="fr-FR" dirty="0" err="1" smtClean="0">
                <a:latin typeface="Arial" pitchFamily="34" charset="0"/>
                <a:cs typeface="Arial" pitchFamily="34" charset="0"/>
              </a:rPr>
              <a:t>cast</a:t>
            </a:r>
            <a:r>
              <a:rPr lang="fr-FR" dirty="0" smtClean="0">
                <a:latin typeface="Arial" pitchFamily="34" charset="0"/>
                <a:cs typeface="Arial" pitchFamily="34" charset="0"/>
              </a:rPr>
              <a:t> on the use of </a:t>
            </a:r>
            <a:r>
              <a:rPr lang="fr-FR" dirty="0" err="1" smtClean="0">
                <a:latin typeface="Arial" pitchFamily="34" charset="0"/>
                <a:cs typeface="Arial" pitchFamily="34" charset="0"/>
              </a:rPr>
              <a:t>corporate</a:t>
            </a:r>
            <a:r>
              <a:rPr lang="fr-FR" dirty="0" smtClean="0">
                <a:latin typeface="Arial" pitchFamily="34" charset="0"/>
                <a:cs typeface="Arial" pitchFamily="34" charset="0"/>
              </a:rPr>
              <a:t> </a:t>
            </a:r>
            <a:r>
              <a:rPr lang="fr-FR" dirty="0" err="1" smtClean="0">
                <a:latin typeface="Arial" pitchFamily="34" charset="0"/>
                <a:cs typeface="Arial" pitchFamily="34" charset="0"/>
              </a:rPr>
              <a:t>accounting</a:t>
            </a:r>
            <a:r>
              <a:rPr lang="fr-FR" dirty="0" smtClean="0">
                <a:latin typeface="Arial" pitchFamily="34" charset="0"/>
                <a:cs typeface="Arial" pitchFamily="34" charset="0"/>
              </a:rPr>
              <a:t> data, </a:t>
            </a:r>
            <a:r>
              <a:rPr lang="fr-FR" dirty="0" err="1" smtClean="0">
                <a:latin typeface="Arial" pitchFamily="34" charset="0"/>
                <a:cs typeface="Arial" pitchFamily="34" charset="0"/>
              </a:rPr>
              <a:t>combined</a:t>
            </a:r>
            <a:r>
              <a:rPr lang="fr-FR" dirty="0" smtClean="0">
                <a:latin typeface="Arial" pitchFamily="34" charset="0"/>
                <a:cs typeface="Arial" pitchFamily="34" charset="0"/>
              </a:rPr>
              <a:t> </a:t>
            </a:r>
            <a:r>
              <a:rPr lang="fr-FR" dirty="0" err="1" smtClean="0">
                <a:latin typeface="Arial" pitchFamily="34" charset="0"/>
                <a:cs typeface="Arial" pitchFamily="34" charset="0"/>
              </a:rPr>
              <a:t>with</a:t>
            </a:r>
            <a:r>
              <a:rPr lang="fr-FR" dirty="0" smtClean="0">
                <a:latin typeface="Arial" pitchFamily="34" charset="0"/>
                <a:cs typeface="Arial" pitchFamily="34" charset="0"/>
              </a:rPr>
              <a:t> </a:t>
            </a:r>
            <a:r>
              <a:rPr lang="fr-FR" dirty="0" err="1" smtClean="0">
                <a:latin typeface="Arial" pitchFamily="34" charset="0"/>
                <a:cs typeface="Arial" pitchFamily="34" charset="0"/>
              </a:rPr>
              <a:t>inherent</a:t>
            </a:r>
            <a:r>
              <a:rPr lang="fr-FR" dirty="0" smtClean="0">
                <a:latin typeface="Arial" pitchFamily="34" charset="0"/>
                <a:cs typeface="Arial" pitchFamily="34" charset="0"/>
              </a:rPr>
              <a:t> issues of </a:t>
            </a:r>
            <a:r>
              <a:rPr lang="fr-FR" dirty="0" err="1" smtClean="0">
                <a:latin typeface="Arial" pitchFamily="34" charset="0"/>
                <a:cs typeface="Arial" pitchFamily="34" charset="0"/>
              </a:rPr>
              <a:t>cost</a:t>
            </a:r>
            <a:r>
              <a:rPr lang="fr-FR" dirty="0" smtClean="0">
                <a:latin typeface="Arial" pitchFamily="34" charset="0"/>
                <a:cs typeface="Arial" pitchFamily="34" charset="0"/>
              </a:rPr>
              <a:t> allocation and </a:t>
            </a:r>
            <a:r>
              <a:rPr lang="fr-FR" dirty="0" err="1" smtClean="0">
                <a:latin typeface="Arial" pitchFamily="34" charset="0"/>
                <a:cs typeface="Arial" pitchFamily="34" charset="0"/>
              </a:rPr>
              <a:t>profitability</a:t>
            </a:r>
            <a:r>
              <a:rPr lang="fr-FR" dirty="0" smtClean="0">
                <a:latin typeface="Arial" pitchFamily="34" charset="0"/>
                <a:cs typeface="Arial" pitchFamily="34" charset="0"/>
              </a:rPr>
              <a:t> in multi-</a:t>
            </a:r>
            <a:r>
              <a:rPr lang="fr-FR" dirty="0" err="1" smtClean="0">
                <a:latin typeface="Arial" pitchFamily="34" charset="0"/>
                <a:cs typeface="Arial" pitchFamily="34" charset="0"/>
              </a:rPr>
              <a:t>product</a:t>
            </a:r>
            <a:r>
              <a:rPr lang="fr-FR" dirty="0" smtClean="0">
                <a:latin typeface="Arial" pitchFamily="34" charset="0"/>
                <a:cs typeface="Arial" pitchFamily="34" charset="0"/>
              </a:rPr>
              <a:t> </a:t>
            </a:r>
            <a:r>
              <a:rPr lang="fr-FR" dirty="0" err="1" smtClean="0">
                <a:latin typeface="Arial" pitchFamily="34" charset="0"/>
                <a:cs typeface="Arial" pitchFamily="34" charset="0"/>
              </a:rPr>
              <a:t>firms</a:t>
            </a:r>
            <a:r>
              <a:rPr lang="fr-FR" dirty="0" smtClean="0">
                <a:latin typeface="Arial" pitchFamily="34" charset="0"/>
                <a:cs typeface="Arial" pitchFamily="34" charset="0"/>
              </a:rPr>
              <a:t>, have </a:t>
            </a:r>
            <a:r>
              <a:rPr lang="fr-FR" dirty="0" err="1" smtClean="0">
                <a:latin typeface="Arial" pitchFamily="34" charset="0"/>
                <a:cs typeface="Arial" pitchFamily="34" charset="0"/>
              </a:rPr>
              <a:t>caused</a:t>
            </a:r>
            <a:r>
              <a:rPr lang="fr-FR" dirty="0" smtClean="0">
                <a:latin typeface="Arial" pitchFamily="34" charset="0"/>
                <a:cs typeface="Arial" pitchFamily="34" charset="0"/>
              </a:rPr>
              <a:t> profit data to </a:t>
            </a:r>
            <a:r>
              <a:rPr lang="fr-FR" dirty="0" err="1" smtClean="0">
                <a:latin typeface="Arial" pitchFamily="34" charset="0"/>
                <a:cs typeface="Arial" pitchFamily="34" charset="0"/>
              </a:rPr>
              <a:t>recede</a:t>
            </a:r>
            <a:r>
              <a:rPr lang="fr-FR" dirty="0" smtClean="0">
                <a:latin typeface="Arial" pitchFamily="34" charset="0"/>
                <a:cs typeface="Arial" pitchFamily="34" charset="0"/>
              </a:rPr>
              <a:t> in importance as a </a:t>
            </a:r>
            <a:r>
              <a:rPr lang="fr-FR" dirty="0" err="1" smtClean="0">
                <a:latin typeface="Arial" pitchFamily="34" charset="0"/>
                <a:cs typeface="Arial" pitchFamily="34" charset="0"/>
              </a:rPr>
              <a:t>means</a:t>
            </a:r>
            <a:r>
              <a:rPr lang="fr-FR" dirty="0" smtClean="0">
                <a:latin typeface="Arial" pitchFamily="34" charset="0"/>
                <a:cs typeface="Arial" pitchFamily="34" charset="0"/>
              </a:rPr>
              <a:t> of </a:t>
            </a:r>
            <a:r>
              <a:rPr lang="fr-FR" dirty="0" err="1" smtClean="0">
                <a:latin typeface="Arial" pitchFamily="34" charset="0"/>
                <a:cs typeface="Arial" pitchFamily="34" charset="0"/>
              </a:rPr>
              <a:t>identifying</a:t>
            </a:r>
            <a:r>
              <a:rPr lang="fr-FR" dirty="0" smtClean="0">
                <a:latin typeface="Arial" pitchFamily="34" charset="0"/>
                <a:cs typeface="Arial" pitchFamily="34" charset="0"/>
              </a:rPr>
              <a:t> the </a:t>
            </a:r>
            <a:r>
              <a:rPr lang="fr-FR" dirty="0" err="1" smtClean="0">
                <a:latin typeface="Arial" pitchFamily="34" charset="0"/>
                <a:cs typeface="Arial" pitchFamily="34" charset="0"/>
              </a:rPr>
              <a:t>presence</a:t>
            </a:r>
            <a:r>
              <a:rPr lang="fr-FR" dirty="0" smtClean="0">
                <a:latin typeface="Arial" pitchFamily="34" charset="0"/>
                <a:cs typeface="Arial" pitchFamily="34" charset="0"/>
              </a:rPr>
              <a:t> of </a:t>
            </a:r>
            <a:r>
              <a:rPr lang="fr-FR" dirty="0" err="1" smtClean="0">
                <a:latin typeface="Arial" pitchFamily="34" charset="0"/>
                <a:cs typeface="Arial" pitchFamily="34" charset="0"/>
              </a:rPr>
              <a:t>market</a:t>
            </a:r>
            <a:r>
              <a:rPr lang="fr-FR" dirty="0" smtClean="0">
                <a:latin typeface="Arial" pitchFamily="34" charset="0"/>
                <a:cs typeface="Arial" pitchFamily="34" charset="0"/>
              </a:rPr>
              <a:t> power. </a:t>
            </a:r>
          </a:p>
          <a:p>
            <a:pPr marL="342900" indent="-342900" algn="just">
              <a:buAutoNum type="arabicParenR" startAt="2"/>
            </a:pPr>
            <a:endParaRPr lang="fr-FR" dirty="0">
              <a:latin typeface="Arial" pitchFamily="34" charset="0"/>
              <a:cs typeface="Arial" pitchFamily="34" charset="0"/>
            </a:endParaRPr>
          </a:p>
          <a:p>
            <a:pPr marL="342900" indent="-342900" algn="just"/>
            <a:endParaRPr lang="fr-FR" dirty="0" smtClean="0">
              <a:solidFill>
                <a:srgbClr val="FF0000"/>
              </a:solidFill>
              <a:latin typeface="Arial" pitchFamily="34" charset="0"/>
              <a:cs typeface="Arial" pitchFamily="34" charset="0"/>
            </a:endParaRPr>
          </a:p>
          <a:p>
            <a:pPr marL="342900" indent="-342900" algn="just"/>
            <a:endParaRPr lang="fr-FR" dirty="0">
              <a:solidFill>
                <a:srgbClr val="FF0000"/>
              </a:solidFill>
              <a:latin typeface="Arial" pitchFamily="34" charset="0"/>
              <a:cs typeface="Arial" pitchFamily="34" charset="0"/>
            </a:endParaRPr>
          </a:p>
          <a:p>
            <a:pPr marL="342900" indent="-342900" algn="just"/>
            <a:endParaRPr lang="fr-FR" dirty="0" smtClean="0">
              <a:solidFill>
                <a:srgbClr val="FF0000"/>
              </a:solidFill>
              <a:latin typeface="Arial" pitchFamily="34" charset="0"/>
              <a:cs typeface="Arial" pitchFamily="34" charset="0"/>
            </a:endParaRPr>
          </a:p>
          <a:p>
            <a:pPr marL="342900" indent="-342900" algn="just"/>
            <a:endParaRPr lang="fr-FR" dirty="0">
              <a:solidFill>
                <a:srgbClr val="FF0000"/>
              </a:solidFill>
              <a:latin typeface="Arial" pitchFamily="34" charset="0"/>
              <a:cs typeface="Arial" pitchFamily="34" charset="0"/>
            </a:endParaRPr>
          </a:p>
          <a:p>
            <a:pPr marL="342900" indent="-342900" algn="just"/>
            <a:endParaRPr lang="fr-FR" dirty="0" smtClean="0">
              <a:solidFill>
                <a:srgbClr val="FF0000"/>
              </a:solidFill>
              <a:latin typeface="Arial" pitchFamily="34" charset="0"/>
              <a:cs typeface="Arial" pitchFamily="34" charset="0"/>
            </a:endParaRPr>
          </a:p>
          <a:p>
            <a:pPr marL="342900" indent="-342900" algn="just"/>
            <a:endParaRPr lang="fr-FR" dirty="0">
              <a:solidFill>
                <a:srgbClr val="FF0000"/>
              </a:solidFill>
              <a:latin typeface="Arial" pitchFamily="34" charset="0"/>
              <a:cs typeface="Arial" pitchFamily="34" charset="0"/>
            </a:endParaRPr>
          </a:p>
          <a:p>
            <a:pPr marL="342900" indent="-342900"/>
            <a:r>
              <a:rPr lang="fr-FR" sz="1600" dirty="0" smtClean="0">
                <a:latin typeface="Arial" pitchFamily="34" charset="0"/>
                <a:cs typeface="Arial" pitchFamily="34" charset="0"/>
              </a:rPr>
              <a:t>Lawrence </a:t>
            </a:r>
            <a:r>
              <a:rPr lang="fr-FR" sz="1600" dirty="0">
                <a:latin typeface="Arial" pitchFamily="34" charset="0"/>
                <a:cs typeface="Arial" pitchFamily="34" charset="0"/>
              </a:rPr>
              <a:t>J. White, </a:t>
            </a:r>
            <a:r>
              <a:rPr lang="fr-FR" sz="1600" dirty="0" err="1">
                <a:latin typeface="Arial" pitchFamily="34" charset="0"/>
                <a:cs typeface="Arial" pitchFamily="34" charset="0"/>
              </a:rPr>
              <a:t>Market</a:t>
            </a:r>
            <a:r>
              <a:rPr lang="fr-FR" sz="1600" dirty="0">
                <a:latin typeface="Arial" pitchFamily="34" charset="0"/>
                <a:cs typeface="Arial" pitchFamily="34" charset="0"/>
              </a:rPr>
              <a:t> </a:t>
            </a:r>
            <a:r>
              <a:rPr lang="fr-FR" sz="1600" dirty="0" err="1">
                <a:latin typeface="Arial" pitchFamily="34" charset="0"/>
                <a:cs typeface="Arial" pitchFamily="34" charset="0"/>
              </a:rPr>
              <a:t>Definition</a:t>
            </a:r>
            <a:r>
              <a:rPr lang="fr-FR" sz="1600" dirty="0">
                <a:latin typeface="Arial" pitchFamily="34" charset="0"/>
                <a:cs typeface="Arial" pitchFamily="34" charset="0"/>
              </a:rPr>
              <a:t> in </a:t>
            </a:r>
            <a:r>
              <a:rPr lang="fr-FR" sz="1600" dirty="0" err="1">
                <a:latin typeface="Arial" pitchFamily="34" charset="0"/>
                <a:cs typeface="Arial" pitchFamily="34" charset="0"/>
              </a:rPr>
              <a:t>Monopolization</a:t>
            </a:r>
            <a:r>
              <a:rPr lang="fr-FR" sz="1600" dirty="0">
                <a:latin typeface="Arial" pitchFamily="34" charset="0"/>
                <a:cs typeface="Arial" pitchFamily="34" charset="0"/>
              </a:rPr>
              <a:t> Cases: A </a:t>
            </a:r>
            <a:r>
              <a:rPr lang="fr-FR" sz="1600" dirty="0" err="1">
                <a:latin typeface="Arial" pitchFamily="34" charset="0"/>
                <a:cs typeface="Arial" pitchFamily="34" charset="0"/>
              </a:rPr>
              <a:t>Paradigm</a:t>
            </a:r>
            <a:r>
              <a:rPr lang="fr-FR" sz="1600" dirty="0">
                <a:latin typeface="Arial" pitchFamily="34" charset="0"/>
                <a:cs typeface="Arial" pitchFamily="34" charset="0"/>
              </a:rPr>
              <a:t> Is  </a:t>
            </a:r>
            <a:r>
              <a:rPr lang="fr-FR" sz="1600" dirty="0" err="1">
                <a:latin typeface="Arial" pitchFamily="34" charset="0"/>
                <a:cs typeface="Arial" pitchFamily="34" charset="0"/>
              </a:rPr>
              <a:t>Missing</a:t>
            </a:r>
            <a:r>
              <a:rPr lang="fr-FR" sz="1600" dirty="0">
                <a:latin typeface="Arial" pitchFamily="34" charset="0"/>
                <a:cs typeface="Arial" pitchFamily="34" charset="0"/>
              </a:rPr>
              <a:t>, </a:t>
            </a:r>
            <a:r>
              <a:rPr lang="fr-FR" sz="1600" dirty="0" err="1">
                <a:latin typeface="Arial" pitchFamily="34" charset="0"/>
                <a:cs typeface="Arial" pitchFamily="34" charset="0"/>
              </a:rPr>
              <a:t>November</a:t>
            </a:r>
            <a:r>
              <a:rPr lang="fr-FR" sz="1600" dirty="0">
                <a:latin typeface="Arial" pitchFamily="34" charset="0"/>
                <a:cs typeface="Arial" pitchFamily="34" charset="0"/>
              </a:rPr>
              <a:t> </a:t>
            </a:r>
          </a:p>
          <a:p>
            <a:pPr marL="342900" indent="-342900"/>
            <a:r>
              <a:rPr lang="fr-FR" sz="1600" dirty="0">
                <a:latin typeface="Arial" pitchFamily="34" charset="0"/>
                <a:cs typeface="Arial" pitchFamily="34" charset="0"/>
              </a:rPr>
              <a:t>2005, LAW &amp; ECONOMICS RESEARCH PAPER SERIES WORKING PAPER NO. 05-27</a:t>
            </a:r>
          </a:p>
          <a:p>
            <a:pPr marL="342900" indent="-342900"/>
            <a:endParaRPr lang="fr-FR" sz="1600" dirty="0">
              <a:latin typeface="Times New Roman" pitchFamily="18" charset="0"/>
            </a:endParaRPr>
          </a:p>
          <a:p>
            <a:pPr marL="342900" indent="-342900"/>
            <a:endParaRPr lang="fr-FR" b="1" dirty="0">
              <a:latin typeface="Times New Roman" pitchFamily="18" charset="0"/>
            </a:endParaRPr>
          </a:p>
        </p:txBody>
      </p:sp>
    </p:spTree>
    <p:extLst>
      <p:ext uri="{BB962C8B-B14F-4D97-AF65-F5344CB8AC3E}">
        <p14:creationId xmlns:p14="http://schemas.microsoft.com/office/powerpoint/2010/main" val="35620482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02024"/>
            <a:ext cx="8229600" cy="1143000"/>
          </a:xfrm>
        </p:spPr>
        <p:txBody>
          <a:bodyPr>
            <a:noAutofit/>
          </a:bodyPr>
          <a:lstStyle/>
          <a:p>
            <a:r>
              <a:rPr lang="en-US" sz="3200" b="1" dirty="0" smtClean="0">
                <a:solidFill>
                  <a:srgbClr val="FF0000"/>
                </a:solidFill>
              </a:rPr>
              <a:t>Economic issues in merger analysis</a:t>
            </a:r>
            <a:br>
              <a:rPr lang="en-US" sz="3200" b="1" dirty="0" smtClean="0">
                <a:solidFill>
                  <a:srgbClr val="FF0000"/>
                </a:solidFill>
              </a:rPr>
            </a:br>
            <a:endParaRPr lang="fr-FR" sz="3200" b="1" dirty="0">
              <a:solidFill>
                <a:srgbClr val="FF0000"/>
              </a:solidFill>
            </a:endParaRPr>
          </a:p>
        </p:txBody>
      </p:sp>
    </p:spTree>
    <p:extLst>
      <p:ext uri="{BB962C8B-B14F-4D97-AF65-F5344CB8AC3E}">
        <p14:creationId xmlns:p14="http://schemas.microsoft.com/office/powerpoint/2010/main" val="1925593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213992"/>
            <a:ext cx="8229600" cy="1143000"/>
          </a:xfrm>
        </p:spPr>
        <p:txBody>
          <a:bodyPr>
            <a:normAutofit/>
          </a:bodyPr>
          <a:lstStyle/>
          <a:p>
            <a:r>
              <a:rPr lang="fr-FR" sz="3600" b="1" dirty="0" smtClean="0">
                <a:solidFill>
                  <a:srgbClr val="FF0000"/>
                </a:solidFill>
              </a:rPr>
              <a:t>Standard of </a:t>
            </a:r>
            <a:r>
              <a:rPr lang="fr-FR" sz="3600" b="1" dirty="0" err="1" smtClean="0">
                <a:solidFill>
                  <a:srgbClr val="FF0000"/>
                </a:solidFill>
              </a:rPr>
              <a:t>review</a:t>
            </a:r>
            <a:r>
              <a:rPr lang="fr-FR" sz="3600" b="1" dirty="0" smtClean="0">
                <a:solidFill>
                  <a:srgbClr val="FF0000"/>
                </a:solidFill>
              </a:rPr>
              <a:t> in </a:t>
            </a:r>
            <a:r>
              <a:rPr lang="fr-FR" sz="3600" b="1" dirty="0" err="1" smtClean="0">
                <a:solidFill>
                  <a:srgbClr val="FF0000"/>
                </a:solidFill>
              </a:rPr>
              <a:t>merger</a:t>
            </a:r>
            <a:r>
              <a:rPr lang="fr-FR" sz="3600" b="1" dirty="0" smtClean="0">
                <a:solidFill>
                  <a:srgbClr val="FF0000"/>
                </a:solidFill>
              </a:rPr>
              <a:t> control</a:t>
            </a:r>
            <a:endParaRPr lang="fr-FR" b="1" dirty="0">
              <a:solidFill>
                <a:srgbClr val="FF0000"/>
              </a:solidFill>
            </a:endParaRPr>
          </a:p>
        </p:txBody>
      </p:sp>
      <p:sp>
        <p:nvSpPr>
          <p:cNvPr id="3" name="Espace réservé du numéro de diapositive 2"/>
          <p:cNvSpPr>
            <a:spLocks noGrp="1"/>
          </p:cNvSpPr>
          <p:nvPr>
            <p:ph type="sldNum" sz="quarter" idx="12"/>
          </p:nvPr>
        </p:nvSpPr>
        <p:spPr/>
        <p:txBody>
          <a:bodyPr/>
          <a:lstStyle/>
          <a:p>
            <a:fld id="{0752C317-8851-4F93-B958-2830AF4C3E41}" type="slidenum">
              <a:rPr lang="fr-FR" smtClean="0"/>
              <a:t>32</a:t>
            </a:fld>
            <a:endParaRPr lang="fr-FR"/>
          </a:p>
        </p:txBody>
      </p:sp>
    </p:spTree>
    <p:extLst>
      <p:ext uri="{BB962C8B-B14F-4D97-AF65-F5344CB8AC3E}">
        <p14:creationId xmlns:p14="http://schemas.microsoft.com/office/powerpoint/2010/main" val="15721569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b="1" dirty="0" err="1" smtClean="0">
                <a:solidFill>
                  <a:srgbClr val="C00000"/>
                </a:solidFill>
                <a:latin typeface="Arial" pitchFamily="34" charset="0"/>
                <a:cs typeface="Arial" pitchFamily="34" charset="0"/>
              </a:rPr>
              <a:t>Substantial</a:t>
            </a:r>
            <a:r>
              <a:rPr lang="fr-FR" sz="3200" b="1" dirty="0" smtClean="0">
                <a:solidFill>
                  <a:srgbClr val="C00000"/>
                </a:solidFill>
                <a:latin typeface="Arial" pitchFamily="34" charset="0"/>
                <a:cs typeface="Arial" pitchFamily="34" charset="0"/>
              </a:rPr>
              <a:t> convergence </a:t>
            </a:r>
            <a:r>
              <a:rPr lang="fr-FR" sz="3200" b="1" dirty="0" err="1" smtClean="0">
                <a:solidFill>
                  <a:srgbClr val="C00000"/>
                </a:solidFill>
                <a:latin typeface="Arial" pitchFamily="34" charset="0"/>
                <a:cs typeface="Arial" pitchFamily="34" charset="0"/>
              </a:rPr>
              <a:t>within</a:t>
            </a:r>
            <a:r>
              <a:rPr lang="fr-FR" sz="3200" b="1" dirty="0" smtClean="0">
                <a:solidFill>
                  <a:srgbClr val="C00000"/>
                </a:solidFill>
                <a:latin typeface="Arial" pitchFamily="34" charset="0"/>
                <a:cs typeface="Arial" pitchFamily="34" charset="0"/>
              </a:rPr>
              <a:t> OECD on the </a:t>
            </a:r>
            <a:r>
              <a:rPr lang="fr-FR" sz="3200" b="1" dirty="0" err="1" smtClean="0">
                <a:solidFill>
                  <a:srgbClr val="C00000"/>
                </a:solidFill>
                <a:latin typeface="Arial" pitchFamily="34" charset="0"/>
                <a:cs typeface="Arial" pitchFamily="34" charset="0"/>
              </a:rPr>
              <a:t>merger</a:t>
            </a:r>
            <a:r>
              <a:rPr lang="fr-FR" sz="3200" b="1" dirty="0" smtClean="0">
                <a:solidFill>
                  <a:srgbClr val="C00000"/>
                </a:solidFill>
                <a:latin typeface="Arial" pitchFamily="34" charset="0"/>
                <a:cs typeface="Arial" pitchFamily="34" charset="0"/>
              </a:rPr>
              <a:t> </a:t>
            </a:r>
            <a:r>
              <a:rPr lang="fr-FR" sz="3200" b="1" dirty="0" err="1" smtClean="0">
                <a:solidFill>
                  <a:srgbClr val="C00000"/>
                </a:solidFill>
                <a:latin typeface="Arial" pitchFamily="34" charset="0"/>
                <a:cs typeface="Arial" pitchFamily="34" charset="0"/>
              </a:rPr>
              <a:t>review</a:t>
            </a:r>
            <a:r>
              <a:rPr lang="fr-FR" sz="3200" b="1" dirty="0" smtClean="0">
                <a:solidFill>
                  <a:srgbClr val="C00000"/>
                </a:solidFill>
                <a:latin typeface="Arial" pitchFamily="34" charset="0"/>
                <a:cs typeface="Arial" pitchFamily="34" charset="0"/>
              </a:rPr>
              <a:t> standard</a:t>
            </a:r>
            <a:endParaRPr lang="fr-FR" sz="3200" b="1" dirty="0">
              <a:solidFill>
                <a:srgbClr val="C00000"/>
              </a:solidFill>
              <a:latin typeface="Arial" pitchFamily="34" charset="0"/>
              <a:cs typeface="Arial" pitchFamily="34" charset="0"/>
            </a:endParaRPr>
          </a:p>
        </p:txBody>
      </p:sp>
      <p:sp>
        <p:nvSpPr>
          <p:cNvPr id="3" name="TextBox 2"/>
          <p:cNvSpPr txBox="1"/>
          <p:nvPr/>
        </p:nvSpPr>
        <p:spPr>
          <a:xfrm>
            <a:off x="467544" y="1700808"/>
            <a:ext cx="8136904" cy="4708981"/>
          </a:xfrm>
          <a:prstGeom prst="rect">
            <a:avLst/>
          </a:prstGeom>
          <a:noFill/>
        </p:spPr>
        <p:txBody>
          <a:bodyPr wrap="square" rtlCol="0">
            <a:spAutoFit/>
          </a:bodyPr>
          <a:lstStyle/>
          <a:p>
            <a:pPr algn="just"/>
            <a:r>
              <a:rPr lang="en-US" dirty="0" smtClean="0">
                <a:latin typeface="Arial" pitchFamily="34" charset="0"/>
                <a:cs typeface="Arial" pitchFamily="34" charset="0"/>
              </a:rPr>
              <a:t>Competition </a:t>
            </a:r>
            <a:r>
              <a:rPr lang="en-US" dirty="0">
                <a:latin typeface="Arial" pitchFamily="34" charset="0"/>
                <a:cs typeface="Arial" pitchFamily="34" charset="0"/>
              </a:rPr>
              <a:t>authorities generally rely on one </a:t>
            </a:r>
            <a:r>
              <a:rPr lang="en-US" b="1" dirty="0">
                <a:solidFill>
                  <a:srgbClr val="FF0000"/>
                </a:solidFill>
                <a:latin typeface="Arial" pitchFamily="34" charset="0"/>
                <a:cs typeface="Arial" pitchFamily="34" charset="0"/>
              </a:rPr>
              <a:t>of two main tests applied to assess whether a merger has anti-competitive effects: the dominance test and the significant lessening of competition (SLC) test</a:t>
            </a:r>
            <a:r>
              <a:rPr lang="en-US" dirty="0">
                <a:latin typeface="Arial" pitchFamily="34" charset="0"/>
                <a:cs typeface="Arial" pitchFamily="34" charset="0"/>
              </a:rPr>
              <a:t>; some countries have a hybrid test, which combines the dominance and the SLC standards (</a:t>
            </a:r>
            <a:r>
              <a:rPr lang="en-US" dirty="0" smtClean="0">
                <a:latin typeface="Arial" pitchFamily="34" charset="0"/>
                <a:cs typeface="Arial" pitchFamily="34" charset="0"/>
              </a:rPr>
              <a:t>Iceland</a:t>
            </a:r>
            <a:r>
              <a:rPr lang="en-US" dirty="0">
                <a:latin typeface="Arial" pitchFamily="34" charset="0"/>
                <a:cs typeface="Arial" pitchFamily="34" charset="0"/>
              </a:rPr>
              <a:t>, Korea and </a:t>
            </a:r>
            <a:r>
              <a:rPr lang="en-US" dirty="0" smtClean="0">
                <a:latin typeface="Arial" pitchFamily="34" charset="0"/>
                <a:cs typeface="Arial" pitchFamily="34" charset="0"/>
              </a:rPr>
              <a:t>Mexico). </a:t>
            </a:r>
            <a:r>
              <a:rPr lang="en-US" dirty="0">
                <a:latin typeface="Arial" pitchFamily="34" charset="0"/>
                <a:cs typeface="Arial" pitchFamily="34" charset="0"/>
              </a:rPr>
              <a:t>. </a:t>
            </a:r>
            <a:endParaRPr lang="en-US" dirty="0" smtClean="0">
              <a:latin typeface="Arial" pitchFamily="34" charset="0"/>
              <a:cs typeface="Arial" pitchFamily="34" charset="0"/>
            </a:endParaRPr>
          </a:p>
          <a:p>
            <a:pPr algn="just"/>
            <a:endParaRPr lang="en-US" dirty="0">
              <a:latin typeface="Arial" pitchFamily="34" charset="0"/>
              <a:cs typeface="Arial" pitchFamily="34" charset="0"/>
            </a:endParaRPr>
          </a:p>
          <a:p>
            <a:pPr algn="just"/>
            <a:endParaRPr lang="en-US" dirty="0" smtClean="0">
              <a:latin typeface="Arial" pitchFamily="34" charset="0"/>
              <a:cs typeface="Arial" pitchFamily="34" charset="0"/>
            </a:endParaRPr>
          </a:p>
          <a:p>
            <a:pPr algn="just"/>
            <a:r>
              <a:rPr lang="en-US" b="1" dirty="0" smtClean="0">
                <a:solidFill>
                  <a:srgbClr val="FF0000"/>
                </a:solidFill>
                <a:latin typeface="Arial" pitchFamily="34" charset="0"/>
                <a:cs typeface="Arial" pitchFamily="34" charset="0"/>
              </a:rPr>
              <a:t>A </a:t>
            </a:r>
            <a:r>
              <a:rPr lang="en-US" b="1" dirty="0">
                <a:solidFill>
                  <a:srgbClr val="FF0000"/>
                </a:solidFill>
                <a:latin typeface="Arial" pitchFamily="34" charset="0"/>
                <a:cs typeface="Arial" pitchFamily="34" charset="0"/>
              </a:rPr>
              <a:t>clear move away over the last ten years from the dominance test</a:t>
            </a:r>
            <a:r>
              <a:rPr lang="en-US" dirty="0">
                <a:latin typeface="Arial" pitchFamily="34" charset="0"/>
                <a:cs typeface="Arial" pitchFamily="34" charset="0"/>
              </a:rPr>
              <a:t>. Many jurisdictions have changed and others are contemplating changing the legal standard for the review of mergers from a standard based on the creation or strengthening of a dominant position to an SLC standard.  Today the SLC test or hybrid tests are used in the vast majority of jurisdictions. </a:t>
            </a:r>
            <a:endParaRPr lang="en-US" dirty="0" smtClean="0">
              <a:latin typeface="Arial" pitchFamily="34" charset="0"/>
              <a:cs typeface="Arial" pitchFamily="34" charset="0"/>
            </a:endParaRPr>
          </a:p>
          <a:p>
            <a:pPr algn="just"/>
            <a:endParaRPr lang="en-US" dirty="0">
              <a:latin typeface="Arial" pitchFamily="34" charset="0"/>
              <a:cs typeface="Arial" pitchFamily="34" charset="0"/>
            </a:endParaRPr>
          </a:p>
          <a:p>
            <a:pPr algn="just"/>
            <a:endParaRPr lang="en-US" dirty="0" smtClean="0">
              <a:latin typeface="Arial" pitchFamily="34" charset="0"/>
              <a:cs typeface="Arial" pitchFamily="34" charset="0"/>
            </a:endParaRPr>
          </a:p>
          <a:p>
            <a:pPr algn="just"/>
            <a:r>
              <a:rPr lang="en-US" sz="1600" b="1" dirty="0">
                <a:latin typeface="Arial" pitchFamily="34" charset="0"/>
                <a:cs typeface="Arial" pitchFamily="34" charset="0"/>
              </a:rPr>
              <a:t>Draft report on experiences of member countries under the 2005 </a:t>
            </a:r>
            <a:r>
              <a:rPr lang="en-US" sz="1600" b="1" dirty="0" smtClean="0">
                <a:latin typeface="Arial" pitchFamily="34" charset="0"/>
                <a:cs typeface="Arial" pitchFamily="34" charset="0"/>
              </a:rPr>
              <a:t>Merger </a:t>
            </a:r>
            <a:r>
              <a:rPr lang="en-US" sz="1600" b="1" dirty="0">
                <a:latin typeface="Arial" pitchFamily="34" charset="0"/>
                <a:cs typeface="Arial" pitchFamily="34" charset="0"/>
              </a:rPr>
              <a:t>recommendations, Note by the secretariat, OECD Competition committee, June 2012</a:t>
            </a:r>
            <a:endParaRPr lang="fr-FR" b="1" dirty="0">
              <a:latin typeface="Arial" pitchFamily="34" charset="0"/>
              <a:cs typeface="Arial"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33</a:t>
            </a:fld>
            <a:endParaRPr lang="fr-FR"/>
          </a:p>
        </p:txBody>
      </p:sp>
    </p:spTree>
    <p:extLst>
      <p:ext uri="{BB962C8B-B14F-4D97-AF65-F5344CB8AC3E}">
        <p14:creationId xmlns:p14="http://schemas.microsoft.com/office/powerpoint/2010/main" val="2810568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7046" y="-99392"/>
            <a:ext cx="8686800" cy="1143000"/>
          </a:xfrm>
        </p:spPr>
        <p:txBody>
          <a:bodyPr>
            <a:normAutofit/>
          </a:bodyPr>
          <a:lstStyle/>
          <a:p>
            <a:r>
              <a:rPr lang="fr-FR" sz="3200" b="1" dirty="0" smtClean="0">
                <a:solidFill>
                  <a:srgbClr val="C00000"/>
                </a:solidFill>
                <a:latin typeface="Arial" panose="020B0604020202020204" pitchFamily="34" charset="0"/>
                <a:cs typeface="Arial" panose="020B0604020202020204" pitchFamily="34" charset="0"/>
              </a:rPr>
              <a:t>Standard of proof </a:t>
            </a:r>
            <a:r>
              <a:rPr lang="fr-FR" sz="3200" b="1" dirty="0">
                <a:solidFill>
                  <a:srgbClr val="C00000"/>
                </a:solidFill>
                <a:latin typeface="Arial" panose="020B0604020202020204" pitchFamily="34" charset="0"/>
                <a:cs typeface="Arial" panose="020B0604020202020204" pitchFamily="34" charset="0"/>
              </a:rPr>
              <a:t> </a:t>
            </a:r>
            <a:r>
              <a:rPr lang="fr-FR" sz="3200" b="1" dirty="0" smtClean="0">
                <a:solidFill>
                  <a:srgbClr val="C00000"/>
                </a:solidFill>
                <a:latin typeface="Arial" panose="020B0604020202020204" pitchFamily="34" charset="0"/>
                <a:cs typeface="Arial" panose="020B0604020202020204" pitchFamily="34" charset="0"/>
              </a:rPr>
              <a:t>in </a:t>
            </a:r>
            <a:r>
              <a:rPr lang="fr-FR" sz="3200" b="1" dirty="0" err="1" smtClean="0">
                <a:solidFill>
                  <a:srgbClr val="C00000"/>
                </a:solidFill>
                <a:latin typeface="Arial" panose="020B0604020202020204" pitchFamily="34" charset="0"/>
                <a:cs typeface="Arial" panose="020B0604020202020204" pitchFamily="34" charset="0"/>
              </a:rPr>
              <a:t>merger</a:t>
            </a:r>
            <a:r>
              <a:rPr lang="fr-FR" sz="3200" b="1" dirty="0" smtClean="0">
                <a:solidFill>
                  <a:srgbClr val="C00000"/>
                </a:solidFill>
                <a:latin typeface="Arial" panose="020B0604020202020204" pitchFamily="34" charset="0"/>
                <a:cs typeface="Arial" panose="020B0604020202020204" pitchFamily="34" charset="0"/>
              </a:rPr>
              <a:t> control</a:t>
            </a:r>
            <a:endParaRPr lang="fr-FR" b="1" dirty="0">
              <a:solidFill>
                <a:srgbClr val="C00000"/>
              </a:solidFill>
              <a:latin typeface="Arial" panose="020B0604020202020204" pitchFamily="34" charset="0"/>
              <a:cs typeface="Arial" panose="020B0604020202020204" pitchFamily="34" charset="0"/>
            </a:endParaRPr>
          </a:p>
        </p:txBody>
      </p:sp>
      <p:sp>
        <p:nvSpPr>
          <p:cNvPr id="3" name="ZoneTexte 2"/>
          <p:cNvSpPr txBox="1"/>
          <p:nvPr/>
        </p:nvSpPr>
        <p:spPr>
          <a:xfrm>
            <a:off x="467544" y="1196752"/>
            <a:ext cx="8424936" cy="5909310"/>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Agencies need to establish that a merger will generate significant anti-competitive effects that are not countered by sufficient pro-competitive effects, before prohibiting it.  The standard of proof for agency decisions, which needs to be met “before an adjudicator decides that a point is proven in law” can vary from one jurisdiction to the next.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The specific standard followed in each jurisdiction is usually explicitly set forth in legislation or guidelines.</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The EU 2004 Guidelines on the assessment of horizontal mergers state that the merger will be prohibited if it </a:t>
            </a:r>
            <a:r>
              <a:rPr lang="en-US" b="1" dirty="0" smtClean="0">
                <a:solidFill>
                  <a:srgbClr val="FF0000"/>
                </a:solidFill>
                <a:latin typeface="Arial" panose="020B0604020202020204" pitchFamily="34" charset="0"/>
                <a:cs typeface="Arial" panose="020B0604020202020204" pitchFamily="34" charset="0"/>
              </a:rPr>
              <a:t>“is likely to” impede effective competition </a:t>
            </a:r>
            <a:r>
              <a:rPr lang="en-US" sz="1400" b="1" dirty="0" smtClean="0">
                <a:latin typeface="Arial" panose="020B0604020202020204" pitchFamily="34" charset="0"/>
                <a:cs typeface="Arial" panose="020B0604020202020204" pitchFamily="34" charset="0"/>
              </a:rPr>
              <a:t>(Bertelsmann and Sony Corporation of America v Impala C-413/06 P)</a:t>
            </a:r>
            <a:r>
              <a:rPr lang="en-US" b="1" dirty="0" smtClean="0">
                <a:solidFill>
                  <a:srgbClr val="FF0000"/>
                </a:solidFill>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But In the General Electric/Honeywell merger judgment </a:t>
            </a:r>
            <a:r>
              <a:rPr lang="en-US" sz="1400" b="1" dirty="0" smtClean="0">
                <a:latin typeface="Arial" panose="020B0604020202020204" pitchFamily="34" charset="0"/>
                <a:cs typeface="Arial" panose="020B0604020202020204" pitchFamily="34" charset="0"/>
              </a:rPr>
              <a:t>(case T-210/01 General Electric vs Commission, 14 December 2005)</a:t>
            </a:r>
            <a:r>
              <a:rPr lang="en-US" dirty="0" smtClean="0">
                <a:latin typeface="Arial" panose="020B0604020202020204" pitchFamily="34" charset="0"/>
                <a:cs typeface="Arial" panose="020B0604020202020204" pitchFamily="34" charset="0"/>
              </a:rPr>
              <a:t> the then Court of First Instance of the European Union (CFI –now called the General Court) held that the Commission was required to establish that there was </a:t>
            </a:r>
            <a:r>
              <a:rPr lang="en-US" b="1" dirty="0" smtClean="0">
                <a:solidFill>
                  <a:srgbClr val="FF0000"/>
                </a:solidFill>
                <a:latin typeface="Arial" panose="020B0604020202020204" pitchFamily="34" charset="0"/>
                <a:cs typeface="Arial" panose="020B0604020202020204" pitchFamily="34" charset="0"/>
              </a:rPr>
              <a:t>a “high probability that the anti-competitive effects will occur and not merely that they might occur” and to “quantify those effects and show that they will result from the merger rather than from pre-existing market conditions</a:t>
            </a:r>
            <a:r>
              <a:rPr lang="en-US" dirty="0" smtClean="0">
                <a:latin typeface="Arial" panose="020B0604020202020204" pitchFamily="34" charset="0"/>
                <a:cs typeface="Arial" panose="020B0604020202020204" pitchFamily="34" charset="0"/>
              </a:rPr>
              <a:t>”. </a:t>
            </a: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Source OECD 2016</a:t>
            </a:r>
          </a:p>
          <a:p>
            <a:pPr algn="just"/>
            <a:endParaRPr lang="en-US" dirty="0" smtClean="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34</a:t>
            </a:fld>
            <a:endParaRPr lang="fr-FR"/>
          </a:p>
        </p:txBody>
      </p:sp>
    </p:spTree>
    <p:extLst>
      <p:ext uri="{BB962C8B-B14F-4D97-AF65-F5344CB8AC3E}">
        <p14:creationId xmlns:p14="http://schemas.microsoft.com/office/powerpoint/2010/main" val="14494123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7046" y="-99392"/>
            <a:ext cx="8686800" cy="1143000"/>
          </a:xfrm>
        </p:spPr>
        <p:txBody>
          <a:bodyPr>
            <a:normAutofit/>
          </a:bodyPr>
          <a:lstStyle/>
          <a:p>
            <a:r>
              <a:rPr lang="fr-FR" sz="3200" b="1" dirty="0" smtClean="0">
                <a:solidFill>
                  <a:srgbClr val="C00000"/>
                </a:solidFill>
                <a:latin typeface="Arial" panose="020B0604020202020204" pitchFamily="34" charset="0"/>
                <a:cs typeface="Arial" panose="020B0604020202020204" pitchFamily="34" charset="0"/>
              </a:rPr>
              <a:t>Standard of proof </a:t>
            </a:r>
            <a:r>
              <a:rPr lang="fr-FR" sz="3200" b="1" dirty="0">
                <a:solidFill>
                  <a:srgbClr val="C00000"/>
                </a:solidFill>
                <a:latin typeface="Arial" panose="020B0604020202020204" pitchFamily="34" charset="0"/>
                <a:cs typeface="Arial" panose="020B0604020202020204" pitchFamily="34" charset="0"/>
              </a:rPr>
              <a:t> </a:t>
            </a:r>
            <a:r>
              <a:rPr lang="fr-FR" sz="3200" b="1" dirty="0" smtClean="0">
                <a:solidFill>
                  <a:srgbClr val="C00000"/>
                </a:solidFill>
                <a:latin typeface="Arial" panose="020B0604020202020204" pitchFamily="34" charset="0"/>
                <a:cs typeface="Arial" panose="020B0604020202020204" pitchFamily="34" charset="0"/>
              </a:rPr>
              <a:t>in </a:t>
            </a:r>
            <a:r>
              <a:rPr lang="fr-FR" sz="3200" b="1" dirty="0" err="1" smtClean="0">
                <a:solidFill>
                  <a:srgbClr val="C00000"/>
                </a:solidFill>
                <a:latin typeface="Arial" panose="020B0604020202020204" pitchFamily="34" charset="0"/>
                <a:cs typeface="Arial" panose="020B0604020202020204" pitchFamily="34" charset="0"/>
              </a:rPr>
              <a:t>merger</a:t>
            </a:r>
            <a:r>
              <a:rPr lang="fr-FR" sz="3200" b="1" dirty="0" smtClean="0">
                <a:solidFill>
                  <a:srgbClr val="C00000"/>
                </a:solidFill>
                <a:latin typeface="Arial" panose="020B0604020202020204" pitchFamily="34" charset="0"/>
                <a:cs typeface="Arial" panose="020B0604020202020204" pitchFamily="34" charset="0"/>
              </a:rPr>
              <a:t> control</a:t>
            </a:r>
            <a:endParaRPr lang="fr-FR" b="1" dirty="0">
              <a:solidFill>
                <a:srgbClr val="C00000"/>
              </a:solidFill>
              <a:latin typeface="Arial" panose="020B0604020202020204" pitchFamily="34" charset="0"/>
              <a:cs typeface="Arial" panose="020B0604020202020204" pitchFamily="34" charset="0"/>
            </a:endParaRPr>
          </a:p>
        </p:txBody>
      </p:sp>
      <p:sp>
        <p:nvSpPr>
          <p:cNvPr id="3" name="ZoneTexte 2"/>
          <p:cNvSpPr txBox="1"/>
          <p:nvPr/>
        </p:nvSpPr>
        <p:spPr>
          <a:xfrm>
            <a:off x="467544" y="1196752"/>
            <a:ext cx="8424936" cy="4924425"/>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The US Department of Justice and Federal Trade Commission 2010 Horizontal </a:t>
            </a:r>
          </a:p>
          <a:p>
            <a:pPr algn="just"/>
            <a:r>
              <a:rPr lang="en-US" dirty="0" smtClean="0">
                <a:latin typeface="Arial" panose="020B0604020202020204" pitchFamily="34" charset="0"/>
                <a:cs typeface="Arial" panose="020B0604020202020204" pitchFamily="34" charset="0"/>
              </a:rPr>
              <a:t>Merger Guidelines set out that the US agencies will find against </a:t>
            </a:r>
            <a:r>
              <a:rPr lang="en-US" b="1" dirty="0" smtClean="0">
                <a:solidFill>
                  <a:srgbClr val="FF0000"/>
                </a:solidFill>
                <a:latin typeface="Arial" panose="020B0604020202020204" pitchFamily="34" charset="0"/>
                <a:cs typeface="Arial" panose="020B0604020202020204" pitchFamily="34" charset="0"/>
              </a:rPr>
              <a:t>mergers which are “likely to” create or enhance market power.</a:t>
            </a:r>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Current case law in </a:t>
            </a:r>
            <a:r>
              <a:rPr lang="en-US" b="1" dirty="0" smtClean="0">
                <a:solidFill>
                  <a:srgbClr val="FF0000"/>
                </a:solidFill>
                <a:latin typeface="Arial" panose="020B0604020202020204" pitchFamily="34" charset="0"/>
                <a:cs typeface="Arial" panose="020B0604020202020204" pitchFamily="34" charset="0"/>
              </a:rPr>
              <a:t>Australia</a:t>
            </a:r>
            <a:r>
              <a:rPr lang="en-US" dirty="0" smtClean="0">
                <a:latin typeface="Arial" panose="020B0604020202020204" pitchFamily="34" charset="0"/>
                <a:cs typeface="Arial" panose="020B0604020202020204" pitchFamily="34" charset="0"/>
              </a:rPr>
              <a:t> seems to indicate that it is </a:t>
            </a:r>
            <a:r>
              <a:rPr lang="en-US" b="1" dirty="0" smtClean="0">
                <a:solidFill>
                  <a:srgbClr val="FF0000"/>
                </a:solidFill>
                <a:latin typeface="Arial" panose="020B0604020202020204" pitchFamily="34" charset="0"/>
                <a:cs typeface="Arial" panose="020B0604020202020204" pitchFamily="34" charset="0"/>
              </a:rPr>
              <a:t>sufficient that there is a “real chance” of significantly lessening competition</a:t>
            </a:r>
            <a:r>
              <a:rPr lang="en-US" dirty="0" smtClean="0">
                <a:latin typeface="Arial" panose="020B0604020202020204" pitchFamily="34" charset="0"/>
                <a:cs typeface="Arial" panose="020B0604020202020204" pitchFamily="34" charset="0"/>
              </a:rPr>
              <a:t>, a standard higher than a mere possibility but arguably lower than the balance of probabilities (Australian Gas Light Company v ACCC (No. 3) (2003) FCA 1525). </a:t>
            </a:r>
          </a:p>
          <a:p>
            <a:pPr algn="just"/>
            <a:endParaRPr lang="en-US" sz="1600" dirty="0">
              <a:latin typeface="Arial" panose="020B0604020202020204" pitchFamily="34" charset="0"/>
              <a:cs typeface="Arial" panose="020B0604020202020204" pitchFamily="34" charset="0"/>
            </a:endParaRPr>
          </a:p>
          <a:p>
            <a:pPr algn="just"/>
            <a:r>
              <a:rPr lang="en-US" sz="1600" dirty="0" smtClean="0">
                <a:latin typeface="Arial" panose="020B0604020202020204" pitchFamily="34" charset="0"/>
                <a:cs typeface="Arial" panose="020B0604020202020204" pitchFamily="34" charset="0"/>
              </a:rPr>
              <a:t>The UK 2010 Merger Assessment Guidelines state that the competition agency “has to make an overall judgement on whether or not an SLC [significant lessening of competition] has occurred or is likely to occur”. This test requires establishing likelihood of </a:t>
            </a:r>
            <a:r>
              <a:rPr lang="en-US" sz="1600" b="1" dirty="0" smtClean="0">
                <a:solidFill>
                  <a:srgbClr val="FF0000"/>
                </a:solidFill>
                <a:latin typeface="Arial" panose="020B0604020202020204" pitchFamily="34" charset="0"/>
                <a:cs typeface="Arial" panose="020B0604020202020204" pitchFamily="34" charset="0"/>
              </a:rPr>
              <a:t>an SLC “on the balance of probabilities” on the basis of an extensive Phase 2 investigation</a:t>
            </a:r>
            <a:r>
              <a:rPr lang="en-US" sz="1600" dirty="0" smtClean="0">
                <a:latin typeface="Arial" panose="020B0604020202020204" pitchFamily="34" charset="0"/>
                <a:cs typeface="Arial" panose="020B0604020202020204" pitchFamily="34" charset="0"/>
              </a:rPr>
              <a:t>.</a:t>
            </a: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sz="1400" b="1" dirty="0" smtClean="0">
                <a:latin typeface="Arial" panose="020B0604020202020204" pitchFamily="34" charset="0"/>
                <a:cs typeface="Arial" panose="020B0604020202020204" pitchFamily="34" charset="0"/>
              </a:rPr>
              <a:t>Source OECD 2016</a:t>
            </a:r>
          </a:p>
          <a:p>
            <a:pPr algn="just"/>
            <a:endParaRPr lang="en-US" sz="1400" b="1" dirty="0" smtClean="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35</a:t>
            </a:fld>
            <a:endParaRPr lang="fr-FR"/>
          </a:p>
        </p:txBody>
      </p:sp>
    </p:spTree>
    <p:extLst>
      <p:ext uri="{BB962C8B-B14F-4D97-AF65-F5344CB8AC3E}">
        <p14:creationId xmlns:p14="http://schemas.microsoft.com/office/powerpoint/2010/main" val="41312794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0"/>
            <a:ext cx="8229600" cy="1143000"/>
          </a:xfrm>
        </p:spPr>
        <p:txBody>
          <a:bodyPr>
            <a:normAutofit/>
          </a:bodyPr>
          <a:lstStyle/>
          <a:p>
            <a:r>
              <a:rPr lang="fr-FR" sz="3200" b="1" dirty="0" err="1" smtClean="0">
                <a:solidFill>
                  <a:srgbClr val="FF0000"/>
                </a:solidFill>
                <a:latin typeface="Arial" panose="020B0604020202020204" pitchFamily="34" charset="0"/>
                <a:cs typeface="Arial" panose="020B0604020202020204" pitchFamily="34" charset="0"/>
              </a:rPr>
              <a:t>Unilateral</a:t>
            </a:r>
            <a:r>
              <a:rPr lang="fr-FR" sz="3200" b="1" dirty="0" smtClean="0">
                <a:solidFill>
                  <a:srgbClr val="FF0000"/>
                </a:solidFill>
                <a:latin typeface="Arial" panose="020B0604020202020204" pitchFamily="34" charset="0"/>
                <a:cs typeface="Arial" panose="020B0604020202020204" pitchFamily="34" charset="0"/>
              </a:rPr>
              <a:t> </a:t>
            </a:r>
            <a:r>
              <a:rPr lang="fr-FR" sz="3200" b="1" dirty="0" err="1" smtClean="0">
                <a:solidFill>
                  <a:srgbClr val="FF0000"/>
                </a:solidFill>
                <a:latin typeface="Arial" panose="020B0604020202020204" pitchFamily="34" charset="0"/>
                <a:cs typeface="Arial" panose="020B0604020202020204" pitchFamily="34" charset="0"/>
              </a:rPr>
              <a:t>Effects</a:t>
            </a:r>
            <a:endParaRPr lang="fr-FR" sz="3200" b="1" dirty="0">
              <a:solidFill>
                <a:srgbClr val="FF0000"/>
              </a:solidFill>
              <a:latin typeface="Arial" panose="020B0604020202020204" pitchFamily="34" charset="0"/>
              <a:cs typeface="Arial" panose="020B0604020202020204" pitchFamily="34" charset="0"/>
            </a:endParaRPr>
          </a:p>
        </p:txBody>
      </p:sp>
      <p:sp>
        <p:nvSpPr>
          <p:cNvPr id="3" name="Espace réservé du numéro de diapositive 2"/>
          <p:cNvSpPr>
            <a:spLocks noGrp="1"/>
          </p:cNvSpPr>
          <p:nvPr>
            <p:ph type="sldNum" sz="quarter" idx="12"/>
          </p:nvPr>
        </p:nvSpPr>
        <p:spPr/>
        <p:txBody>
          <a:bodyPr/>
          <a:lstStyle/>
          <a:p>
            <a:fld id="{0752C317-8851-4F93-B958-2830AF4C3E41}" type="slidenum">
              <a:rPr lang="fr-FR" smtClean="0"/>
              <a:t>36</a:t>
            </a:fld>
            <a:endParaRPr lang="fr-FR"/>
          </a:p>
        </p:txBody>
      </p:sp>
    </p:spTree>
    <p:extLst>
      <p:ext uri="{BB962C8B-B14F-4D97-AF65-F5344CB8AC3E}">
        <p14:creationId xmlns:p14="http://schemas.microsoft.com/office/powerpoint/2010/main" val="17668868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fr-FR" sz="3200" b="1" dirty="0" err="1" smtClean="0">
                <a:solidFill>
                  <a:srgbClr val="C00000"/>
                </a:solidFill>
                <a:latin typeface="Arial" panose="020B0604020202020204" pitchFamily="34" charset="0"/>
                <a:cs typeface="Arial" panose="020B0604020202020204" pitchFamily="34" charset="0"/>
              </a:rPr>
              <a:t>Unilateral</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smtClean="0">
                <a:solidFill>
                  <a:srgbClr val="C00000"/>
                </a:solidFill>
                <a:latin typeface="Arial" panose="020B0604020202020204" pitchFamily="34" charset="0"/>
                <a:cs typeface="Arial" panose="020B0604020202020204" pitchFamily="34" charset="0"/>
              </a:rPr>
              <a:t>effects</a:t>
            </a:r>
            <a:endParaRPr lang="fr-FR"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395536" y="1340768"/>
            <a:ext cx="8352928" cy="5570756"/>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Unilateral effects </a:t>
            </a:r>
            <a:r>
              <a:rPr lang="en-US" b="1" dirty="0" smtClean="0">
                <a:solidFill>
                  <a:srgbClr val="FF0000"/>
                </a:solidFill>
                <a:latin typeface="Arial" panose="020B0604020202020204" pitchFamily="34" charset="0"/>
                <a:cs typeface="Arial" panose="020B0604020202020204" pitchFamily="34" charset="0"/>
              </a:rPr>
              <a:t>arise when the merged group is able profitably to reduce value for money, choice or innovation through its own acts </a:t>
            </a:r>
            <a:r>
              <a:rPr lang="en-US" b="1" u="sng" dirty="0" smtClean="0">
                <a:solidFill>
                  <a:srgbClr val="FF0000"/>
                </a:solidFill>
                <a:latin typeface="Arial" panose="020B0604020202020204" pitchFamily="34" charset="0"/>
                <a:cs typeface="Arial" panose="020B0604020202020204" pitchFamily="34" charset="0"/>
              </a:rPr>
              <a:t>without the need for a co-operative response from competitors</a:t>
            </a:r>
            <a:r>
              <a:rPr lang="en-US" u="sng" dirty="0" smtClean="0">
                <a:latin typeface="Arial" panose="020B0604020202020204" pitchFamily="34" charset="0"/>
                <a:cs typeface="Arial" panose="020B0604020202020204" pitchFamily="34" charset="0"/>
              </a:rPr>
              <a:t>.</a:t>
            </a: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Unilateral effects analysis is most commonly applied </a:t>
            </a:r>
            <a:r>
              <a:rPr lang="en-US" b="1" dirty="0" smtClean="0">
                <a:solidFill>
                  <a:srgbClr val="FF0000"/>
                </a:solidFill>
                <a:latin typeface="Arial" panose="020B0604020202020204" pitchFamily="34" charset="0"/>
                <a:cs typeface="Arial" panose="020B0604020202020204" pitchFamily="34" charset="0"/>
              </a:rPr>
              <a:t>in mergers involving existing competitors</a:t>
            </a:r>
            <a:r>
              <a:rPr lang="en-US" dirty="0" smtClean="0">
                <a:latin typeface="Arial" panose="020B0604020202020204" pitchFamily="34" charset="0"/>
                <a:cs typeface="Arial" panose="020B0604020202020204" pitchFamily="34" charset="0"/>
              </a:rPr>
              <a:t>. </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In addition, some of the guidelines provide that unilateral effects analysis may also be applied:</a:t>
            </a:r>
          </a:p>
          <a:p>
            <a:pPr algn="just"/>
            <a:endParaRPr lang="en-US" dirty="0" smtClean="0">
              <a:latin typeface="Arial" panose="020B0604020202020204" pitchFamily="34" charset="0"/>
              <a:cs typeface="Arial" panose="020B0604020202020204" pitchFamily="34" charset="0"/>
            </a:endParaRPr>
          </a:p>
          <a:p>
            <a:pPr marL="342900" indent="-342900" algn="just">
              <a:buAutoNum type="alphaLcParenBoth"/>
            </a:pPr>
            <a:r>
              <a:rPr lang="en-US" dirty="0" smtClean="0">
                <a:latin typeface="Arial" panose="020B0604020202020204" pitchFamily="34" charset="0"/>
                <a:cs typeface="Arial" panose="020B0604020202020204" pitchFamily="34" charset="0"/>
              </a:rPr>
              <a:t>in transactions involving acquisitions of </a:t>
            </a:r>
            <a:r>
              <a:rPr lang="en-US" b="1" dirty="0" smtClean="0">
                <a:solidFill>
                  <a:srgbClr val="FF0000"/>
                </a:solidFill>
                <a:latin typeface="Arial" panose="020B0604020202020204" pitchFamily="34" charset="0"/>
                <a:cs typeface="Arial" panose="020B0604020202020204" pitchFamily="34" charset="0"/>
              </a:rPr>
              <a:t>potential, rather than existing, competitors</a:t>
            </a:r>
            <a:r>
              <a:rPr lang="en-US" dirty="0" smtClean="0">
                <a:latin typeface="Arial" panose="020B0604020202020204" pitchFamily="34" charset="0"/>
                <a:cs typeface="Arial" panose="020B0604020202020204" pitchFamily="34" charset="0"/>
              </a:rPr>
              <a:t>; and</a:t>
            </a: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(b) in </a:t>
            </a:r>
            <a:r>
              <a:rPr lang="en-US" b="1" dirty="0" smtClean="0">
                <a:solidFill>
                  <a:srgbClr val="FF0000"/>
                </a:solidFill>
                <a:latin typeface="Arial" panose="020B0604020202020204" pitchFamily="34" charset="0"/>
                <a:cs typeface="Arial" panose="020B0604020202020204" pitchFamily="34" charset="0"/>
              </a:rPr>
              <a:t>transactions which create or strengthen market power on a procurement market</a:t>
            </a:r>
            <a:r>
              <a:rPr lang="en-US" dirty="0" smtClean="0">
                <a:latin typeface="Arial" panose="020B0604020202020204" pitchFamily="34" charset="0"/>
                <a:cs typeface="Arial" panose="020B0604020202020204" pitchFamily="34" charset="0"/>
              </a:rPr>
              <a:t> (i.e. transactions raising concerns about monopsony, as opposed to monopoly, power).</a:t>
            </a:r>
          </a:p>
          <a:p>
            <a:pPr algn="just"/>
            <a:endParaRPr lang="en-US" dirty="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r>
              <a:rPr lang="en-US" sz="1400" b="1" dirty="0" smtClean="0">
                <a:latin typeface="Arial" panose="020B0604020202020204" pitchFamily="34" charset="0"/>
                <a:cs typeface="Arial" panose="020B0604020202020204" pitchFamily="34" charset="0"/>
              </a:rPr>
              <a:t>ICN UNILATERAL EFFECTS ANALYSIS UNDER INTERNATIONAL MERGER REGIMES</a:t>
            </a:r>
            <a:endParaRPr lang="fr-FR" sz="1400" b="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37</a:t>
            </a:fld>
            <a:endParaRPr lang="fr-FR"/>
          </a:p>
        </p:txBody>
      </p:sp>
    </p:spTree>
    <p:extLst>
      <p:ext uri="{BB962C8B-B14F-4D97-AF65-F5344CB8AC3E}">
        <p14:creationId xmlns:p14="http://schemas.microsoft.com/office/powerpoint/2010/main" val="18151417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3200" b="1" dirty="0" err="1" smtClean="0">
                <a:solidFill>
                  <a:srgbClr val="C00000"/>
                </a:solidFill>
                <a:latin typeface="Arial" panose="020B0604020202020204" pitchFamily="34" charset="0"/>
                <a:cs typeface="Arial" panose="020B0604020202020204" pitchFamily="34" charset="0"/>
              </a:rPr>
              <a:t>Determinants</a:t>
            </a:r>
            <a:r>
              <a:rPr lang="fr-FR" sz="3200" b="1" dirty="0" smtClean="0">
                <a:solidFill>
                  <a:srgbClr val="C00000"/>
                </a:solidFill>
                <a:latin typeface="Arial" panose="020B0604020202020204" pitchFamily="34" charset="0"/>
                <a:cs typeface="Arial" panose="020B0604020202020204" pitchFamily="34" charset="0"/>
              </a:rPr>
              <a:t> of </a:t>
            </a:r>
            <a:r>
              <a:rPr lang="fr-FR" sz="3200" b="1" dirty="0" err="1" smtClean="0">
                <a:solidFill>
                  <a:srgbClr val="C00000"/>
                </a:solidFill>
                <a:latin typeface="Arial" panose="020B0604020202020204" pitchFamily="34" charset="0"/>
                <a:cs typeface="Arial" panose="020B0604020202020204" pitchFamily="34" charset="0"/>
              </a:rPr>
              <a:t>unilateral</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smtClean="0">
                <a:solidFill>
                  <a:srgbClr val="C00000"/>
                </a:solidFill>
                <a:latin typeface="Arial" panose="020B0604020202020204" pitchFamily="34" charset="0"/>
                <a:cs typeface="Arial" panose="020B0604020202020204" pitchFamily="34" charset="0"/>
              </a:rPr>
              <a:t>effects</a:t>
            </a:r>
            <a:r>
              <a:rPr lang="fr-FR" sz="3200" b="1" dirty="0" smtClean="0">
                <a:solidFill>
                  <a:srgbClr val="C00000"/>
                </a:solidFill>
                <a:latin typeface="Arial" panose="020B0604020202020204" pitchFamily="34" charset="0"/>
                <a:cs typeface="Arial" panose="020B0604020202020204" pitchFamily="34" charset="0"/>
              </a:rPr>
              <a:t>: </a:t>
            </a:r>
            <a:br>
              <a:rPr lang="fr-FR" sz="3200" b="1" dirty="0" smtClean="0">
                <a:solidFill>
                  <a:srgbClr val="C00000"/>
                </a:solidFill>
                <a:latin typeface="Arial" panose="020B0604020202020204" pitchFamily="34" charset="0"/>
                <a:cs typeface="Arial" panose="020B0604020202020204" pitchFamily="34" charset="0"/>
              </a:rPr>
            </a:br>
            <a:r>
              <a:rPr lang="fr-FR" sz="3200" b="1" dirty="0" err="1" smtClean="0">
                <a:solidFill>
                  <a:srgbClr val="C00000"/>
                </a:solidFill>
                <a:latin typeface="Arial" panose="020B0604020202020204" pitchFamily="34" charset="0"/>
                <a:cs typeface="Arial" panose="020B0604020202020204" pitchFamily="34" charset="0"/>
              </a:rPr>
              <a:t>market</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smtClean="0">
                <a:solidFill>
                  <a:srgbClr val="C00000"/>
                </a:solidFill>
                <a:latin typeface="Arial" panose="020B0604020202020204" pitchFamily="34" charset="0"/>
                <a:cs typeface="Arial" panose="020B0604020202020204" pitchFamily="34" charset="0"/>
              </a:rPr>
              <a:t>shares</a:t>
            </a:r>
            <a:endParaRPr lang="fr-FR"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395536" y="1628800"/>
            <a:ext cx="8352928" cy="8063746"/>
          </a:xfrm>
          <a:prstGeom prst="rect">
            <a:avLst/>
          </a:prstGeom>
          <a:noFill/>
        </p:spPr>
        <p:txBody>
          <a:bodyPr wrap="square" rtlCol="0">
            <a:spAutoFit/>
          </a:bodyPr>
          <a:lstStyle/>
          <a:p>
            <a:pPr marL="342900" indent="-342900" algn="just">
              <a:buAutoNum type="alphaLcParenBoth"/>
            </a:pPr>
            <a:r>
              <a:rPr lang="en-US" dirty="0" smtClean="0">
                <a:latin typeface="Arial" panose="020B0604020202020204" pitchFamily="34" charset="0"/>
                <a:cs typeface="Arial" panose="020B0604020202020204" pitchFamily="34" charset="0"/>
              </a:rPr>
              <a:t>Market shares as a prima facie indicator of likely unilateral effects. </a:t>
            </a:r>
            <a:r>
              <a:rPr lang="en-US" b="1" dirty="0" smtClean="0">
                <a:solidFill>
                  <a:srgbClr val="FF0000"/>
                </a:solidFill>
                <a:latin typeface="Arial" panose="020B0604020202020204" pitchFamily="34" charset="0"/>
                <a:cs typeface="Arial" panose="020B0604020202020204" pitchFamily="34" charset="0"/>
              </a:rPr>
              <a:t>The</a:t>
            </a:r>
          </a:p>
          <a:p>
            <a:pPr algn="just"/>
            <a:r>
              <a:rPr lang="en-US" b="1" dirty="0" smtClean="0">
                <a:solidFill>
                  <a:srgbClr val="FF0000"/>
                </a:solidFill>
                <a:latin typeface="Arial" panose="020B0604020202020204" pitchFamily="34" charset="0"/>
                <a:cs typeface="Arial" panose="020B0604020202020204" pitchFamily="34" charset="0"/>
              </a:rPr>
              <a:t>greater the aggregation of market shares in the hands of parties to an acquisition, the greater the likelihood that the acquisition would lead to" competition concerns.</a:t>
            </a:r>
            <a:r>
              <a:rPr lang="en-US" dirty="0" smtClean="0">
                <a:latin typeface="Arial" panose="020B0604020202020204" pitchFamily="34" charset="0"/>
                <a:cs typeface="Arial" panose="020B0604020202020204" pitchFamily="34" charset="0"/>
              </a:rPr>
              <a:t> However an analysis of market shares is not in itself determinative of whether unilateral effects will arise as a result of a transaction, and it is necessary also to carry out a broader examination of the way in which the market operates.</a:t>
            </a:r>
          </a:p>
          <a:p>
            <a:pPr algn="just"/>
            <a:endParaRPr lang="en-US" dirty="0" smtClean="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(b) In cases involving the </a:t>
            </a:r>
            <a:r>
              <a:rPr lang="en-US" b="1" dirty="0" smtClean="0">
                <a:solidFill>
                  <a:srgbClr val="FF0000"/>
                </a:solidFill>
                <a:latin typeface="Arial" panose="020B0604020202020204" pitchFamily="34" charset="0"/>
                <a:cs typeface="Arial" panose="020B0604020202020204" pitchFamily="34" charset="0"/>
              </a:rPr>
              <a:t>merger of smaller market participants in an oligopolistic market</a:t>
            </a:r>
            <a:r>
              <a:rPr lang="en-US" dirty="0" smtClean="0">
                <a:latin typeface="Arial" panose="020B0604020202020204" pitchFamily="34" charset="0"/>
                <a:cs typeface="Arial" panose="020B0604020202020204" pitchFamily="34" charset="0"/>
              </a:rPr>
              <a:t>, the analysis of possible unilateral effects is more complex. The </a:t>
            </a:r>
            <a:r>
              <a:rPr lang="en-US" b="1" dirty="0" smtClean="0">
                <a:solidFill>
                  <a:srgbClr val="FF0000"/>
                </a:solidFill>
                <a:latin typeface="Arial" panose="020B0604020202020204" pitchFamily="34" charset="0"/>
                <a:cs typeface="Arial" panose="020B0604020202020204" pitchFamily="34" charset="0"/>
              </a:rPr>
              <a:t>concern</a:t>
            </a:r>
            <a:r>
              <a:rPr lang="en-US" dirty="0" smtClean="0">
                <a:latin typeface="Arial" panose="020B0604020202020204" pitchFamily="34" charset="0"/>
                <a:cs typeface="Arial" panose="020B0604020202020204" pitchFamily="34" charset="0"/>
              </a:rPr>
              <a:t> of the antitrust authorities may be that </a:t>
            </a:r>
            <a:r>
              <a:rPr lang="en-US" b="1" dirty="0" smtClean="0">
                <a:solidFill>
                  <a:srgbClr val="FF0000"/>
                </a:solidFill>
                <a:latin typeface="Arial" panose="020B0604020202020204" pitchFamily="34" charset="0"/>
                <a:cs typeface="Arial" panose="020B0604020202020204" pitchFamily="34" charset="0"/>
              </a:rPr>
              <a:t>the merger will eliminate a particularly important competitive constraint on merging parties, creating an incentive for the merged group to raise its prices, and that it will potentially reduce competitive restraints on other competitors. </a:t>
            </a:r>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he competitive constraint could be due to  the elimination of a direct competitor or to the fact the remaining competitors do not have excess capacity.</a:t>
            </a:r>
          </a:p>
          <a:p>
            <a:pPr marL="342900" indent="-342900" algn="just">
              <a:buAutoNum type="alphaLcParenBoth" startAt="2"/>
            </a:pPr>
            <a:endParaRPr lang="en-US" b="1" dirty="0" smtClean="0">
              <a:solidFill>
                <a:srgbClr val="FF0000"/>
              </a:solidFill>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r>
              <a:rPr lang="en-US" sz="1400" b="1" dirty="0" smtClean="0">
                <a:latin typeface="Arial" panose="020B0604020202020204" pitchFamily="34" charset="0"/>
                <a:cs typeface="Arial" panose="020B0604020202020204" pitchFamily="34" charset="0"/>
              </a:rPr>
              <a:t>ICN UNILATERAL EFFECTS ANALYSIS UNDER INTERNATIONAL MERGER REGIMES</a:t>
            </a:r>
            <a:endParaRPr lang="fr-FR" sz="1400" b="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38</a:t>
            </a:fld>
            <a:endParaRPr lang="fr-FR"/>
          </a:p>
        </p:txBody>
      </p:sp>
    </p:spTree>
    <p:extLst>
      <p:ext uri="{BB962C8B-B14F-4D97-AF65-F5344CB8AC3E}">
        <p14:creationId xmlns:p14="http://schemas.microsoft.com/office/powerpoint/2010/main" val="29730117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fr-FR" sz="3200" b="1" dirty="0" err="1" smtClean="0">
                <a:solidFill>
                  <a:srgbClr val="C00000"/>
                </a:solidFill>
                <a:latin typeface="Arial" panose="020B0604020202020204" pitchFamily="34" charset="0"/>
                <a:cs typeface="Arial" panose="020B0604020202020204" pitchFamily="34" charset="0"/>
              </a:rPr>
              <a:t>Methodology</a:t>
            </a:r>
            <a:r>
              <a:rPr lang="fr-FR" sz="3200" b="1" dirty="0" smtClean="0">
                <a:solidFill>
                  <a:srgbClr val="C00000"/>
                </a:solidFill>
                <a:latin typeface="Arial" panose="020B0604020202020204" pitchFamily="34" charset="0"/>
                <a:cs typeface="Arial" panose="020B0604020202020204" pitchFamily="34" charset="0"/>
              </a:rPr>
              <a:t> for the </a:t>
            </a:r>
            <a:r>
              <a:rPr lang="fr-FR" sz="3200" b="1" dirty="0" err="1" smtClean="0">
                <a:solidFill>
                  <a:srgbClr val="C00000"/>
                </a:solidFill>
                <a:latin typeface="Arial" panose="020B0604020202020204" pitchFamily="34" charset="0"/>
                <a:cs typeface="Arial" panose="020B0604020202020204" pitchFamily="34" charset="0"/>
              </a:rPr>
              <a:t>examination</a:t>
            </a:r>
            <a:r>
              <a:rPr lang="fr-FR" sz="3200" b="1" dirty="0" smtClean="0">
                <a:solidFill>
                  <a:srgbClr val="C00000"/>
                </a:solidFill>
                <a:latin typeface="Arial" panose="020B0604020202020204" pitchFamily="34" charset="0"/>
                <a:cs typeface="Arial" panose="020B0604020202020204" pitchFamily="34" charset="0"/>
              </a:rPr>
              <a:t> of </a:t>
            </a:r>
            <a:r>
              <a:rPr lang="fr-FR" sz="3200" b="1" dirty="0" err="1" smtClean="0">
                <a:solidFill>
                  <a:srgbClr val="C00000"/>
                </a:solidFill>
                <a:latin typeface="Arial" panose="020B0604020202020204" pitchFamily="34" charset="0"/>
                <a:cs typeface="Arial" panose="020B0604020202020204" pitchFamily="34" charset="0"/>
              </a:rPr>
              <a:t>unilateral</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smtClean="0">
                <a:solidFill>
                  <a:srgbClr val="C00000"/>
                </a:solidFill>
                <a:latin typeface="Arial" panose="020B0604020202020204" pitchFamily="34" charset="0"/>
                <a:cs typeface="Arial" panose="020B0604020202020204" pitchFamily="34" charset="0"/>
              </a:rPr>
              <a:t>effects</a:t>
            </a:r>
            <a:r>
              <a:rPr lang="fr-FR" sz="3200" b="1" dirty="0" smtClean="0">
                <a:solidFill>
                  <a:srgbClr val="C00000"/>
                </a:solidFill>
                <a:latin typeface="Arial" panose="020B0604020202020204" pitchFamily="34" charset="0"/>
                <a:cs typeface="Arial" panose="020B0604020202020204" pitchFamily="34" charset="0"/>
              </a:rPr>
              <a:t> in </a:t>
            </a:r>
            <a:r>
              <a:rPr lang="fr-FR" sz="3200" b="1" dirty="0" err="1" smtClean="0">
                <a:solidFill>
                  <a:srgbClr val="C00000"/>
                </a:solidFill>
                <a:latin typeface="Arial" panose="020B0604020202020204" pitchFamily="34" charset="0"/>
                <a:cs typeface="Arial" panose="020B0604020202020204" pitchFamily="34" charset="0"/>
              </a:rPr>
              <a:t>mergers</a:t>
            </a:r>
            <a:endParaRPr lang="fr-FR"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179512" y="1340768"/>
            <a:ext cx="8568952" cy="5570756"/>
          </a:xfrm>
          <a:prstGeom prst="rect">
            <a:avLst/>
          </a:prstGeom>
          <a:noFill/>
        </p:spPr>
        <p:txBody>
          <a:bodyPr wrap="square" rtlCol="0">
            <a:spAutoFit/>
          </a:bodyPr>
          <a:lstStyle/>
          <a:p>
            <a:pPr marL="342900" indent="-342900" algn="just">
              <a:buAutoNum type="arabicParenR"/>
            </a:pPr>
            <a:r>
              <a:rPr lang="en-US" dirty="0" smtClean="0">
                <a:latin typeface="Arial" panose="020B0604020202020204" pitchFamily="34" charset="0"/>
                <a:cs typeface="Arial" panose="020B0604020202020204" pitchFamily="34" charset="0"/>
              </a:rPr>
              <a:t>Definition of  the relevant product and geographic markets</a:t>
            </a:r>
          </a:p>
          <a:p>
            <a:pPr marL="342900" indent="-342900" algn="just">
              <a:buAutoNum type="arabicParenR"/>
            </a:pPr>
            <a:endParaRPr lang="en-US" dirty="0" smtClean="0">
              <a:latin typeface="Arial" panose="020B0604020202020204" pitchFamily="34" charset="0"/>
              <a:cs typeface="Arial" panose="020B0604020202020204" pitchFamily="34" charset="0"/>
            </a:endParaRPr>
          </a:p>
          <a:p>
            <a:pPr marL="342900" indent="-342900" algn="just">
              <a:buAutoNum type="arabicParenR"/>
            </a:pPr>
            <a:r>
              <a:rPr lang="en-US" dirty="0" smtClean="0">
                <a:latin typeface="Arial" panose="020B0604020202020204" pitchFamily="34" charset="0"/>
                <a:cs typeface="Arial" panose="020B0604020202020204" pitchFamily="34" charset="0"/>
              </a:rPr>
              <a:t>Assessment of the positions of the merging parties in such markets.</a:t>
            </a:r>
          </a:p>
          <a:p>
            <a:pPr marL="342900" indent="-342900" algn="just">
              <a:buAutoNum type="arabicParenR"/>
            </a:pPr>
            <a:endParaRPr lang="en-US" dirty="0" smtClean="0">
              <a:latin typeface="Arial" panose="020B0604020202020204" pitchFamily="34" charset="0"/>
              <a:cs typeface="Arial" panose="020B0604020202020204" pitchFamily="34" charset="0"/>
            </a:endParaRPr>
          </a:p>
          <a:p>
            <a:pPr marL="342900" indent="-342900" algn="just">
              <a:buAutoNum type="arabicParenR"/>
            </a:pPr>
            <a:r>
              <a:rPr lang="en-US" dirty="0" smtClean="0">
                <a:latin typeface="Arial" panose="020B0604020202020204" pitchFamily="34" charset="0"/>
                <a:cs typeface="Arial" panose="020B0604020202020204" pitchFamily="34" charset="0"/>
              </a:rPr>
              <a:t>Analysis of the positions of competitors to the merged group</a:t>
            </a:r>
          </a:p>
          <a:p>
            <a:pPr marL="342900" indent="-342900" algn="just">
              <a:buAutoNum type="arabicParenR"/>
            </a:pPr>
            <a:endParaRPr lang="en-US" dirty="0" smtClean="0">
              <a:latin typeface="Arial" panose="020B0604020202020204" pitchFamily="34" charset="0"/>
              <a:cs typeface="Arial" panose="020B0604020202020204" pitchFamily="34" charset="0"/>
            </a:endParaRPr>
          </a:p>
          <a:p>
            <a:pPr marL="342900" indent="-342900" algn="just">
              <a:buAutoNum type="arabicParenR"/>
            </a:pPr>
            <a:r>
              <a:rPr lang="en-US" dirty="0" smtClean="0">
                <a:latin typeface="Arial" panose="020B0604020202020204" pitchFamily="34" charset="0"/>
                <a:cs typeface="Arial" panose="020B0604020202020204" pitchFamily="34" charset="0"/>
              </a:rPr>
              <a:t>Examination of the market dynamics.</a:t>
            </a:r>
          </a:p>
          <a:p>
            <a:pPr marL="342900" indent="-342900" algn="just">
              <a:buAutoNum type="arabicParenR"/>
            </a:pPr>
            <a:endParaRPr lang="en-US" dirty="0" smtClean="0">
              <a:latin typeface="Arial" panose="020B0604020202020204" pitchFamily="34" charset="0"/>
              <a:cs typeface="Arial" panose="020B0604020202020204" pitchFamily="34" charset="0"/>
            </a:endParaRPr>
          </a:p>
          <a:p>
            <a:pPr marL="342900" indent="-342900" algn="just">
              <a:buAutoNum type="arabicParenR"/>
            </a:pPr>
            <a:r>
              <a:rPr lang="en-US" dirty="0" smtClean="0">
                <a:latin typeface="Arial" panose="020B0604020202020204" pitchFamily="34" charset="0"/>
                <a:cs typeface="Arial" panose="020B0604020202020204" pitchFamily="34" charset="0"/>
              </a:rPr>
              <a:t>Examination of  new entry</a:t>
            </a:r>
          </a:p>
          <a:p>
            <a:pPr marL="342900" indent="-342900" algn="just">
              <a:buAutoNum type="arabicParenR"/>
            </a:pPr>
            <a:endParaRPr lang="en-US" dirty="0" smtClean="0">
              <a:latin typeface="Arial" panose="020B0604020202020204" pitchFamily="34" charset="0"/>
              <a:cs typeface="Arial" panose="020B0604020202020204" pitchFamily="34" charset="0"/>
            </a:endParaRPr>
          </a:p>
          <a:p>
            <a:pPr marL="342900" indent="-342900" algn="just">
              <a:buAutoNum type="arabicParenR"/>
            </a:pPr>
            <a:r>
              <a:rPr lang="en-US" dirty="0" smtClean="0">
                <a:latin typeface="Arial" panose="020B0604020202020204" pitchFamily="34" charset="0"/>
                <a:cs typeface="Arial" panose="020B0604020202020204" pitchFamily="34" charset="0"/>
              </a:rPr>
              <a:t>Examination of  the role of buyer power</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7) Prediction of the way in which the market would have operated if the merger did not occur ( counter factual)</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8) Assessment of possible efficiency benefits</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9) Other defenses ( ex failing form </a:t>
            </a:r>
            <a:r>
              <a:rPr lang="en-US" dirty="0" err="1" smtClean="0">
                <a:latin typeface="Arial" panose="020B0604020202020204" pitchFamily="34" charset="0"/>
                <a:cs typeface="Arial" panose="020B0604020202020204" pitchFamily="34" charset="0"/>
              </a:rPr>
              <a:t>defence</a:t>
            </a:r>
            <a:r>
              <a:rPr lang="en-US" dirty="0">
                <a:latin typeface="Arial" panose="020B0604020202020204" pitchFamily="34" charset="0"/>
                <a:cs typeface="Arial" panose="020B0604020202020204" pitchFamily="34" charset="0"/>
              </a:rPr>
              <a:t>)</a:t>
            </a:r>
          </a:p>
          <a:p>
            <a:pPr algn="just"/>
            <a:endParaRPr lang="en-US" dirty="0">
              <a:latin typeface="Arial" panose="020B0604020202020204" pitchFamily="34" charset="0"/>
              <a:cs typeface="Arial" panose="020B0604020202020204" pitchFamily="34" charset="0"/>
            </a:endParaRPr>
          </a:p>
          <a:p>
            <a:pPr algn="just"/>
            <a:r>
              <a:rPr lang="en-US" sz="1400" b="1" dirty="0" smtClean="0">
                <a:latin typeface="Arial" panose="020B0604020202020204" pitchFamily="34" charset="0"/>
                <a:cs typeface="Arial" panose="020B0604020202020204" pitchFamily="34" charset="0"/>
              </a:rPr>
              <a:t>ICN UNILATERAL EFFECTS ANALYSIS UNDER INTERNATIONAL MERGER REGIMES</a:t>
            </a:r>
            <a:endParaRPr lang="fr-FR" sz="1400" b="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39</a:t>
            </a:fld>
            <a:endParaRPr lang="fr-FR"/>
          </a:p>
        </p:txBody>
      </p:sp>
    </p:spTree>
    <p:extLst>
      <p:ext uri="{BB962C8B-B14F-4D97-AF65-F5344CB8AC3E}">
        <p14:creationId xmlns:p14="http://schemas.microsoft.com/office/powerpoint/2010/main" val="1412866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err="1" smtClean="0">
                <a:solidFill>
                  <a:srgbClr val="C00000"/>
                </a:solidFill>
                <a:latin typeface="Arial" panose="020B0604020202020204" pitchFamily="34" charset="0"/>
                <a:cs typeface="Arial" panose="020B0604020202020204" pitchFamily="34" charset="0"/>
              </a:rPr>
              <a:t>Rationale</a:t>
            </a:r>
            <a:r>
              <a:rPr lang="fr-FR" sz="3200" b="1" dirty="0" smtClean="0">
                <a:solidFill>
                  <a:srgbClr val="C00000"/>
                </a:solidFill>
                <a:latin typeface="Arial" panose="020B0604020202020204" pitchFamily="34" charset="0"/>
                <a:cs typeface="Arial" panose="020B0604020202020204" pitchFamily="34" charset="0"/>
              </a:rPr>
              <a:t> for </a:t>
            </a:r>
            <a:r>
              <a:rPr lang="fr-FR" sz="3200" b="1" dirty="0" err="1" smtClean="0">
                <a:solidFill>
                  <a:srgbClr val="C00000"/>
                </a:solidFill>
                <a:latin typeface="Arial" panose="020B0604020202020204" pitchFamily="34" charset="0"/>
                <a:cs typeface="Arial" panose="020B0604020202020204" pitchFamily="34" charset="0"/>
              </a:rPr>
              <a:t>competition</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smtClean="0">
                <a:solidFill>
                  <a:srgbClr val="C00000"/>
                </a:solidFill>
                <a:latin typeface="Arial" panose="020B0604020202020204" pitchFamily="34" charset="0"/>
                <a:cs typeface="Arial" panose="020B0604020202020204" pitchFamily="34" charset="0"/>
              </a:rPr>
              <a:t>law</a:t>
            </a:r>
            <a:endParaRPr lang="fr-FR" sz="3200" b="1" dirty="0">
              <a:solidFill>
                <a:srgbClr val="C00000"/>
              </a:solidFill>
              <a:latin typeface="Arial" panose="020B0604020202020204" pitchFamily="34" charset="0"/>
              <a:cs typeface="Arial" panose="020B0604020202020204" pitchFamily="34" charset="0"/>
            </a:endParaRPr>
          </a:p>
        </p:txBody>
      </p:sp>
      <p:sp>
        <p:nvSpPr>
          <p:cNvPr id="3" name="ZoneTexte 2"/>
          <p:cNvSpPr txBox="1"/>
          <p:nvPr/>
        </p:nvSpPr>
        <p:spPr>
          <a:xfrm>
            <a:off x="539552" y="1340768"/>
            <a:ext cx="8280920" cy="7017306"/>
          </a:xfrm>
          <a:prstGeom prst="rect">
            <a:avLst/>
          </a:prstGeom>
          <a:noFill/>
        </p:spPr>
        <p:txBody>
          <a:bodyPr wrap="square" rtlCol="0">
            <a:spAutoFit/>
          </a:bodyPr>
          <a:lstStyle/>
          <a:p>
            <a:r>
              <a:rPr lang="en-US" b="1" dirty="0" smtClean="0">
                <a:solidFill>
                  <a:srgbClr val="FF0000"/>
                </a:solidFill>
                <a:latin typeface="Arial" panose="020B0604020202020204" pitchFamily="34" charset="0"/>
                <a:cs typeface="Arial" panose="020B0604020202020204" pitchFamily="34" charset="0"/>
              </a:rPr>
              <a:t>Role of competition</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Forces firms to reduce their costs</a:t>
            </a:r>
          </a:p>
          <a:p>
            <a:r>
              <a:rPr lang="en-US" dirty="0" smtClean="0">
                <a:latin typeface="Arial" panose="020B0604020202020204" pitchFamily="34" charset="0"/>
                <a:cs typeface="Arial" panose="020B0604020202020204" pitchFamily="34" charset="0"/>
              </a:rPr>
              <a:t>- Forces firms to reduce their  profit margins (pass </a:t>
            </a:r>
            <a:r>
              <a:rPr lang="en-US" dirty="0" err="1" smtClean="0">
                <a:latin typeface="Arial" panose="020B0604020202020204" pitchFamily="34" charset="0"/>
                <a:cs typeface="Arial" panose="020B0604020202020204" pitchFamily="34" charset="0"/>
              </a:rPr>
              <a:t>onthe</a:t>
            </a:r>
            <a:r>
              <a:rPr lang="en-US" dirty="0" smtClean="0">
                <a:latin typeface="Arial" panose="020B0604020202020204" pitchFamily="34" charset="0"/>
                <a:cs typeface="Arial" panose="020B0604020202020204" pitchFamily="34" charset="0"/>
              </a:rPr>
              <a:t> efficiency gains to consumers)</a:t>
            </a:r>
          </a:p>
          <a:p>
            <a:r>
              <a:rPr lang="en-US" dirty="0" smtClean="0">
                <a:latin typeface="Arial" panose="020B0604020202020204" pitchFamily="34" charset="0"/>
                <a:cs typeface="Arial" panose="020B0604020202020204" pitchFamily="34" charset="0"/>
              </a:rPr>
              <a:t>- Pushes firms to innovate</a:t>
            </a:r>
          </a:p>
          <a:p>
            <a:endParaRPr lang="en-US" dirty="0">
              <a:latin typeface="Arial" panose="020B0604020202020204" pitchFamily="34" charset="0"/>
              <a:cs typeface="Arial" panose="020B0604020202020204" pitchFamily="34" charset="0"/>
            </a:endParaRPr>
          </a:p>
          <a:p>
            <a:r>
              <a:rPr lang="en-US" b="1" dirty="0" smtClean="0">
                <a:solidFill>
                  <a:srgbClr val="FF0000"/>
                </a:solidFill>
                <a:latin typeface="Arial" panose="020B0604020202020204" pitchFamily="34" charset="0"/>
                <a:cs typeface="Arial" panose="020B0604020202020204" pitchFamily="34" charset="0"/>
              </a:rPr>
              <a:t>Benefits of competition</a:t>
            </a:r>
          </a:p>
          <a:p>
            <a:endParaRPr lang="en-US" b="1" dirty="0">
              <a:solidFill>
                <a:srgbClr val="FF0000"/>
              </a:solidFill>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 Protects the standard of living of citizens  ( protects  consumer surplus)</a:t>
            </a:r>
          </a:p>
          <a:p>
            <a:pPr>
              <a:spcBef>
                <a:spcPct val="0"/>
              </a:spcBef>
            </a:pPr>
            <a:r>
              <a:rPr lang="fr-FR" altLang="fr-FR" dirty="0" smtClean="0">
                <a:latin typeface="Arial" panose="020B0604020202020204" pitchFamily="34" charset="0"/>
                <a:cs typeface="Arial" panose="020B0604020202020204" pitchFamily="34" charset="0"/>
              </a:rPr>
              <a:t>- </a:t>
            </a:r>
            <a:r>
              <a:rPr lang="fr-FR" altLang="fr-FR" dirty="0" err="1" smtClean="0">
                <a:latin typeface="Arial" panose="020B0604020202020204" pitchFamily="34" charset="0"/>
                <a:cs typeface="Arial" panose="020B0604020202020204" pitchFamily="34" charset="0"/>
              </a:rPr>
              <a:t>Guarantees</a:t>
            </a:r>
            <a:r>
              <a:rPr lang="fr-FR" altLang="fr-FR" dirty="0" smtClean="0">
                <a:latin typeface="Arial" panose="020B0604020202020204" pitchFamily="34" charset="0"/>
                <a:cs typeface="Arial" panose="020B0604020202020204" pitchFamily="34" charset="0"/>
              </a:rPr>
              <a:t> </a:t>
            </a:r>
            <a:r>
              <a:rPr lang="fr-FR" altLang="fr-FR" dirty="0" err="1" smtClean="0">
                <a:latin typeface="Arial" panose="020B0604020202020204" pitchFamily="34" charset="0"/>
                <a:cs typeface="Arial" panose="020B0604020202020204" pitchFamily="34" charset="0"/>
              </a:rPr>
              <a:t>economic</a:t>
            </a:r>
            <a:r>
              <a:rPr lang="fr-FR" altLang="fr-FR" dirty="0" smtClean="0">
                <a:latin typeface="Arial" panose="020B0604020202020204" pitchFamily="34" charset="0"/>
                <a:cs typeface="Arial" panose="020B0604020202020204" pitchFamily="34" charset="0"/>
              </a:rPr>
              <a:t> </a:t>
            </a:r>
            <a:r>
              <a:rPr lang="fr-FR" altLang="fr-FR" dirty="0" err="1" smtClean="0">
                <a:latin typeface="Arial" panose="020B0604020202020204" pitchFamily="34" charset="0"/>
                <a:cs typeface="Arial" panose="020B0604020202020204" pitchFamily="34" charset="0"/>
              </a:rPr>
              <a:t>freedom</a:t>
            </a:r>
            <a:r>
              <a:rPr lang="fr-FR" altLang="fr-FR" dirty="0" smtClean="0">
                <a:latin typeface="Arial" panose="020B0604020202020204" pitchFamily="34" charset="0"/>
                <a:cs typeface="Arial" panose="020B0604020202020204" pitchFamily="34" charset="0"/>
              </a:rPr>
              <a:t> ( </a:t>
            </a:r>
            <a:r>
              <a:rPr lang="fr-FR" altLang="fr-FR" dirty="0" err="1" smtClean="0">
                <a:latin typeface="Arial" panose="020B0604020202020204" pitchFamily="34" charset="0"/>
                <a:cs typeface="Arial" panose="020B0604020202020204" pitchFamily="34" charset="0"/>
              </a:rPr>
              <a:t>protects</a:t>
            </a:r>
            <a:r>
              <a:rPr lang="fr-FR" altLang="fr-FR" dirty="0" smtClean="0">
                <a:latin typeface="Arial" panose="020B0604020202020204" pitchFamily="34" charset="0"/>
                <a:cs typeface="Arial" panose="020B0604020202020204" pitchFamily="34" charset="0"/>
              </a:rPr>
              <a:t> </a:t>
            </a:r>
            <a:r>
              <a:rPr lang="fr-FR" altLang="fr-FR" dirty="0" err="1" smtClean="0">
                <a:latin typeface="Arial" panose="020B0604020202020204" pitchFamily="34" charset="0"/>
                <a:cs typeface="Arial" panose="020B0604020202020204" pitchFamily="34" charset="0"/>
              </a:rPr>
              <a:t>economic</a:t>
            </a:r>
            <a:r>
              <a:rPr lang="fr-FR" altLang="fr-FR" dirty="0" smtClean="0">
                <a:latin typeface="Arial" panose="020B0604020202020204" pitchFamily="34" charset="0"/>
                <a:cs typeface="Arial" panose="020B0604020202020204" pitchFamily="34" charset="0"/>
              </a:rPr>
              <a:t> </a:t>
            </a:r>
            <a:r>
              <a:rPr lang="fr-FR" altLang="fr-FR" dirty="0" err="1" smtClean="0">
                <a:latin typeface="Arial" panose="020B0604020202020204" pitchFamily="34" charset="0"/>
                <a:cs typeface="Arial" panose="020B0604020202020204" pitchFamily="34" charset="0"/>
              </a:rPr>
              <a:t>opportunities</a:t>
            </a:r>
            <a:r>
              <a:rPr lang="fr-FR" altLang="fr-FR" dirty="0" smtClean="0">
                <a:latin typeface="Arial" panose="020B0604020202020204" pitchFamily="34" charset="0"/>
                <a:cs typeface="Arial" panose="020B0604020202020204" pitchFamily="34" charset="0"/>
              </a:rPr>
              <a:t>)</a:t>
            </a:r>
          </a:p>
          <a:p>
            <a:pPr>
              <a:spcBef>
                <a:spcPct val="0"/>
              </a:spcBef>
            </a:pPr>
            <a:r>
              <a:rPr lang="en-US" altLang="fr-FR" dirty="0" smtClean="0">
                <a:latin typeface="Arial" panose="020B0604020202020204" pitchFamily="34" charset="0"/>
                <a:cs typeface="Arial" panose="020B0604020202020204" pitchFamily="34" charset="0"/>
              </a:rPr>
              <a:t>- Forces firms to be as efficient as possible ( protects economic </a:t>
            </a:r>
            <a:r>
              <a:rPr lang="en-US" altLang="fr-FR" dirty="0" err="1" smtClean="0">
                <a:latin typeface="Arial" panose="020B0604020202020204" pitchFamily="34" charset="0"/>
                <a:cs typeface="Arial" panose="020B0604020202020204" pitchFamily="34" charset="0"/>
              </a:rPr>
              <a:t>competitivity</a:t>
            </a:r>
            <a:r>
              <a:rPr lang="en-US" altLang="fr-FR" dirty="0" smtClean="0">
                <a:latin typeface="Arial" panose="020B0604020202020204" pitchFamily="34" charset="0"/>
                <a:cs typeface="Arial" panose="020B0604020202020204" pitchFamily="34" charset="0"/>
              </a:rPr>
              <a:t>)</a:t>
            </a:r>
          </a:p>
          <a:p>
            <a:pPr marL="285750" indent="-285750">
              <a:spcBef>
                <a:spcPct val="0"/>
              </a:spcBef>
              <a:buFontTx/>
              <a:buChar char="-"/>
            </a:pPr>
            <a:endParaRPr lang="en-US" altLang="fr-FR" dirty="0">
              <a:latin typeface="Arial" panose="020B0604020202020204" pitchFamily="34" charset="0"/>
              <a:cs typeface="Arial" panose="020B0604020202020204" pitchFamily="34" charset="0"/>
            </a:endParaRPr>
          </a:p>
          <a:p>
            <a:pPr>
              <a:spcBef>
                <a:spcPct val="0"/>
              </a:spcBef>
            </a:pPr>
            <a:r>
              <a:rPr lang="en-US" altLang="fr-FR" b="1" dirty="0" smtClean="0">
                <a:solidFill>
                  <a:srgbClr val="FF0000"/>
                </a:solidFill>
                <a:latin typeface="Arial" panose="020B0604020202020204" pitchFamily="34" charset="0"/>
                <a:cs typeface="Arial" panose="020B0604020202020204" pitchFamily="34" charset="0"/>
              </a:rPr>
              <a:t>Risks to competition</a:t>
            </a:r>
          </a:p>
          <a:p>
            <a:pPr>
              <a:spcBef>
                <a:spcPct val="0"/>
              </a:spcBef>
            </a:pPr>
            <a:endParaRPr lang="en-US" altLang="fr-FR" b="1" dirty="0">
              <a:solidFill>
                <a:srgbClr val="FF0000"/>
              </a:solidFill>
              <a:latin typeface="Arial" panose="020B0604020202020204" pitchFamily="34" charset="0"/>
              <a:cs typeface="Arial" panose="020B0604020202020204" pitchFamily="34" charset="0"/>
            </a:endParaRPr>
          </a:p>
          <a:p>
            <a:pPr>
              <a:spcBef>
                <a:spcPct val="0"/>
              </a:spcBef>
            </a:pPr>
            <a:r>
              <a:rPr lang="en-US" altLang="fr-FR" dirty="0" smtClean="0">
                <a:latin typeface="Arial" panose="020B0604020202020204" pitchFamily="34" charset="0"/>
                <a:cs typeface="Arial" panose="020B0604020202020204" pitchFamily="34" charset="0"/>
              </a:rPr>
              <a:t>- Powerful lobbies try to get legal protection  from competition</a:t>
            </a:r>
          </a:p>
          <a:p>
            <a:pPr marL="285750" indent="-285750">
              <a:spcBef>
                <a:spcPct val="0"/>
              </a:spcBef>
              <a:buFontTx/>
              <a:buChar char="-"/>
            </a:pPr>
            <a:r>
              <a:rPr lang="en-US" altLang="fr-FR" dirty="0" smtClean="0">
                <a:latin typeface="Arial" panose="020B0604020202020204" pitchFamily="34" charset="0"/>
                <a:cs typeface="Arial" panose="020B0604020202020204" pitchFamily="34" charset="0"/>
              </a:rPr>
              <a:t>Firms agree to restrict competition</a:t>
            </a:r>
          </a:p>
          <a:p>
            <a:pPr marL="285750" indent="-285750">
              <a:spcBef>
                <a:spcPct val="0"/>
              </a:spcBef>
              <a:buFontTx/>
              <a:buChar char="-"/>
            </a:pPr>
            <a:r>
              <a:rPr lang="en-US" altLang="fr-FR" dirty="0" smtClean="0">
                <a:latin typeface="Arial" panose="020B0604020202020204" pitchFamily="34" charset="0"/>
                <a:cs typeface="Arial" panose="020B0604020202020204" pitchFamily="34" charset="0"/>
              </a:rPr>
              <a:t>Powerful firm try to abuse their market power</a:t>
            </a:r>
          </a:p>
          <a:p>
            <a:pPr marL="285750" indent="-285750">
              <a:spcBef>
                <a:spcPct val="0"/>
              </a:spcBef>
              <a:buFontTx/>
              <a:buChar char="-"/>
            </a:pPr>
            <a:r>
              <a:rPr lang="en-US" altLang="fr-FR" dirty="0" smtClean="0">
                <a:latin typeface="Arial" panose="020B0604020202020204" pitchFamily="34" charset="0"/>
                <a:cs typeface="Arial" panose="020B0604020202020204" pitchFamily="34" charset="0"/>
              </a:rPr>
              <a:t>Firms merge t avid competing</a:t>
            </a:r>
          </a:p>
          <a:p>
            <a:pPr>
              <a:spcBef>
                <a:spcPct val="0"/>
              </a:spcBef>
            </a:pPr>
            <a:endParaRPr lang="en-US" altLang="fr-FR" dirty="0" smtClean="0">
              <a:latin typeface="Arial" panose="020B0604020202020204" pitchFamily="34" charset="0"/>
              <a:cs typeface="Arial" panose="020B0604020202020204" pitchFamily="34" charset="0"/>
            </a:endParaRPr>
          </a:p>
          <a:p>
            <a:pPr marL="285750" indent="-285750">
              <a:spcBef>
                <a:spcPct val="0"/>
              </a:spcBef>
              <a:buFontTx/>
              <a:buChar char="-"/>
            </a:pPr>
            <a:endParaRPr lang="en-US" altLang="fr-FR" dirty="0"/>
          </a:p>
          <a:p>
            <a:pPr>
              <a:spcBef>
                <a:spcPct val="0"/>
              </a:spcBef>
            </a:pPr>
            <a:endParaRPr lang="en-US" altLang="fr-FR" dirty="0" smtClean="0"/>
          </a:p>
          <a:p>
            <a:pPr>
              <a:spcBef>
                <a:spcPct val="0"/>
              </a:spcBef>
            </a:pPr>
            <a:endParaRPr lang="en-US" altLang="fr-FR" dirty="0"/>
          </a:p>
          <a:p>
            <a:endParaRPr lang="en-US" dirty="0" smtClean="0"/>
          </a:p>
          <a:p>
            <a:endParaRPr lang="fr-FR" dirty="0"/>
          </a:p>
        </p:txBody>
      </p:sp>
    </p:spTree>
    <p:extLst>
      <p:ext uri="{BB962C8B-B14F-4D97-AF65-F5344CB8AC3E}">
        <p14:creationId xmlns:p14="http://schemas.microsoft.com/office/powerpoint/2010/main" val="3844684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90056"/>
            <a:ext cx="8229600" cy="1143000"/>
          </a:xfrm>
        </p:spPr>
        <p:txBody>
          <a:bodyPr/>
          <a:lstStyle/>
          <a:p>
            <a:r>
              <a:rPr lang="fr-FR" sz="3200" b="1" dirty="0" err="1" smtClean="0">
                <a:solidFill>
                  <a:srgbClr val="FF0000"/>
                </a:solidFill>
                <a:latin typeface="Arial" panose="020B0604020202020204" pitchFamily="34" charset="0"/>
                <a:cs typeface="Arial" panose="020B0604020202020204" pitchFamily="34" charset="0"/>
              </a:rPr>
              <a:t>Coordinated</a:t>
            </a:r>
            <a:r>
              <a:rPr lang="fr-FR" sz="3200" b="1" dirty="0" smtClean="0">
                <a:solidFill>
                  <a:srgbClr val="FF0000"/>
                </a:solidFill>
                <a:latin typeface="Arial" panose="020B0604020202020204" pitchFamily="34" charset="0"/>
                <a:cs typeface="Arial" panose="020B0604020202020204" pitchFamily="34" charset="0"/>
              </a:rPr>
              <a:t> </a:t>
            </a:r>
            <a:r>
              <a:rPr lang="fr-FR" sz="3200" b="1" dirty="0" err="1" smtClean="0">
                <a:solidFill>
                  <a:srgbClr val="FF0000"/>
                </a:solidFill>
                <a:latin typeface="Arial" panose="020B0604020202020204" pitchFamily="34" charset="0"/>
                <a:cs typeface="Arial" panose="020B0604020202020204" pitchFamily="34" charset="0"/>
              </a:rPr>
              <a:t>effects</a:t>
            </a:r>
            <a:endParaRPr lang="fr-FR" b="1" dirty="0">
              <a:solidFill>
                <a:srgbClr val="FF0000"/>
              </a:solidFill>
              <a:latin typeface="Arial" panose="020B0604020202020204" pitchFamily="34" charset="0"/>
              <a:cs typeface="Arial" panose="020B0604020202020204" pitchFamily="34" charset="0"/>
            </a:endParaRPr>
          </a:p>
        </p:txBody>
      </p:sp>
      <p:sp>
        <p:nvSpPr>
          <p:cNvPr id="3" name="Espace réservé du numéro de diapositive 2"/>
          <p:cNvSpPr>
            <a:spLocks noGrp="1"/>
          </p:cNvSpPr>
          <p:nvPr>
            <p:ph type="sldNum" sz="quarter" idx="12"/>
          </p:nvPr>
        </p:nvSpPr>
        <p:spPr/>
        <p:txBody>
          <a:bodyPr/>
          <a:lstStyle/>
          <a:p>
            <a:fld id="{0752C317-8851-4F93-B958-2830AF4C3E41}" type="slidenum">
              <a:rPr lang="fr-FR" smtClean="0"/>
              <a:t>40</a:t>
            </a:fld>
            <a:endParaRPr lang="fr-FR"/>
          </a:p>
        </p:txBody>
      </p:sp>
    </p:spTree>
    <p:extLst>
      <p:ext uri="{BB962C8B-B14F-4D97-AF65-F5344CB8AC3E}">
        <p14:creationId xmlns:p14="http://schemas.microsoft.com/office/powerpoint/2010/main" val="17504639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lstStyle/>
          <a:p>
            <a:r>
              <a:rPr lang="fr-FR" sz="3200" b="1" dirty="0" err="1" smtClean="0">
                <a:solidFill>
                  <a:srgbClr val="C00000"/>
                </a:solidFill>
                <a:latin typeface="Arial" panose="020B0604020202020204" pitchFamily="34" charset="0"/>
                <a:cs typeface="Arial" panose="020B0604020202020204" pitchFamily="34" charset="0"/>
              </a:rPr>
              <a:t>Coordinated</a:t>
            </a:r>
            <a:r>
              <a:rPr lang="fr-FR" sz="3200" b="1" dirty="0" smtClean="0">
                <a:solidFill>
                  <a:srgbClr val="C00000"/>
                </a:solidFill>
                <a:latin typeface="Arial" panose="020B0604020202020204" pitchFamily="34" charset="0"/>
                <a:cs typeface="Arial" panose="020B0604020202020204" pitchFamily="34" charset="0"/>
              </a:rPr>
              <a:t> </a:t>
            </a:r>
            <a:r>
              <a:rPr lang="fr-FR" sz="3200" b="1" dirty="0" err="1" smtClean="0">
                <a:solidFill>
                  <a:srgbClr val="C00000"/>
                </a:solidFill>
                <a:latin typeface="Arial" panose="020B0604020202020204" pitchFamily="34" charset="0"/>
                <a:cs typeface="Arial" panose="020B0604020202020204" pitchFamily="34" charset="0"/>
              </a:rPr>
              <a:t>effects</a:t>
            </a:r>
            <a:endParaRPr lang="fr-FR"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251520" y="1124744"/>
            <a:ext cx="8496944" cy="5847755"/>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A </a:t>
            </a:r>
            <a:r>
              <a:rPr lang="en-US" b="1" dirty="0" smtClean="0">
                <a:solidFill>
                  <a:srgbClr val="FF0000"/>
                </a:solidFill>
                <a:latin typeface="Arial" panose="020B0604020202020204" pitchFamily="34" charset="0"/>
                <a:cs typeface="Arial" panose="020B0604020202020204" pitchFamily="34" charset="0"/>
              </a:rPr>
              <a:t>merger</a:t>
            </a:r>
            <a:r>
              <a:rPr lang="en-US" dirty="0" smtClean="0">
                <a:latin typeface="Arial" panose="020B0604020202020204" pitchFamily="34" charset="0"/>
                <a:cs typeface="Arial" panose="020B0604020202020204" pitchFamily="34" charset="0"/>
              </a:rPr>
              <a:t>, joint venture or other concentration typically </a:t>
            </a:r>
            <a:r>
              <a:rPr lang="en-US" b="1" dirty="0" smtClean="0">
                <a:solidFill>
                  <a:srgbClr val="FF0000"/>
                </a:solidFill>
                <a:latin typeface="Arial" panose="020B0604020202020204" pitchFamily="34" charset="0"/>
                <a:cs typeface="Arial" panose="020B0604020202020204" pitchFamily="34" charset="0"/>
              </a:rPr>
              <a:t>removes at least one independent seller from a relevant product and/or geographic market</a:t>
            </a:r>
            <a:r>
              <a:rPr lang="en-US" dirty="0" smtClean="0">
                <a:latin typeface="Arial" panose="020B0604020202020204" pitchFamily="34" charset="0"/>
                <a:cs typeface="Arial" panose="020B0604020202020204" pitchFamily="34" charset="0"/>
              </a:rPr>
              <a:t>. </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Depending on the competitive strength of the departing firm, the number and incentives of the remaining firms in the market, and the environment in which those firms compete, a transaction may result in a new dynamic in the market – namely, the </a:t>
            </a:r>
            <a:r>
              <a:rPr lang="en-US" b="1" dirty="0" smtClean="0">
                <a:solidFill>
                  <a:srgbClr val="FF0000"/>
                </a:solidFill>
                <a:latin typeface="Arial" panose="020B0604020202020204" pitchFamily="34" charset="0"/>
                <a:cs typeface="Arial" panose="020B0604020202020204" pitchFamily="34" charset="0"/>
              </a:rPr>
              <a:t>incentive for the remaining firms to coordinate their competitive behavior based on rational predictions about the reactions of the remaining rivals, rather than to compete vigorously</a:t>
            </a:r>
            <a:r>
              <a:rPr lang="en-US" dirty="0" smtClean="0"/>
              <a:t>.</a:t>
            </a:r>
          </a:p>
          <a:p>
            <a:pPr algn="just"/>
            <a:endParaRPr lang="en-US" dirty="0"/>
          </a:p>
          <a:p>
            <a:pPr algn="just"/>
            <a:r>
              <a:rPr lang="en-US" dirty="0" smtClean="0">
                <a:latin typeface="Arial" panose="020B0604020202020204" pitchFamily="34" charset="0"/>
                <a:cs typeface="Arial" panose="020B0604020202020204" pitchFamily="34" charset="0"/>
              </a:rPr>
              <a:t>Use of  </a:t>
            </a:r>
            <a:r>
              <a:rPr lang="en-US" b="1" dirty="0" smtClean="0">
                <a:solidFill>
                  <a:srgbClr val="FF0000"/>
                </a:solidFill>
                <a:latin typeface="Arial" panose="020B0604020202020204" pitchFamily="34" charset="0"/>
                <a:cs typeface="Arial" panose="020B0604020202020204" pitchFamily="34" charset="0"/>
              </a:rPr>
              <a:t>economic simulation models</a:t>
            </a:r>
            <a:r>
              <a:rPr lang="en-US" dirty="0" smtClean="0">
                <a:latin typeface="Arial" panose="020B0604020202020204" pitchFamily="34" charset="0"/>
                <a:cs typeface="Arial" panose="020B0604020202020204" pitchFamily="34" charset="0"/>
              </a:rPr>
              <a:t>: they aim  to predict price changes of a merger follows three distinct steps.</a:t>
            </a:r>
          </a:p>
          <a:p>
            <a:pPr algn="just"/>
            <a:r>
              <a:rPr lang="en-US" dirty="0" smtClean="0">
                <a:latin typeface="Arial" panose="020B0604020202020204" pitchFamily="34" charset="0"/>
                <a:cs typeface="Arial" panose="020B0604020202020204" pitchFamily="34" charset="0"/>
              </a:rPr>
              <a:t>The first step specifies and estimates a demand system.</a:t>
            </a:r>
          </a:p>
          <a:p>
            <a:pPr algn="just"/>
            <a:r>
              <a:rPr lang="en-US" dirty="0" smtClean="0">
                <a:latin typeface="Arial" panose="020B0604020202020204" pitchFamily="34" charset="0"/>
                <a:cs typeface="Arial" panose="020B0604020202020204" pitchFamily="34" charset="0"/>
              </a:rPr>
              <a:t>The second step makes an assumption about the equilibrium behavior, typically a multi-product Bertrand-Nash equilibrium to compute the products current profit margins and their implied marginal costs.</a:t>
            </a:r>
          </a:p>
          <a:p>
            <a:pPr algn="just"/>
            <a:r>
              <a:rPr lang="en-US" dirty="0" smtClean="0">
                <a:latin typeface="Arial" panose="020B0604020202020204" pitchFamily="34" charset="0"/>
                <a:cs typeface="Arial" panose="020B0604020202020204" pitchFamily="34" charset="0"/>
              </a:rPr>
              <a:t>The third step usually assumes that marginal costs are constant, and predicts how prices will change after the merger, accounting for increased market power, cost efficiencies and perhaps remedies.</a:t>
            </a:r>
            <a:endParaRPr lang="en-US" dirty="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r>
              <a:rPr lang="en-US" sz="1400" b="1" dirty="0" smtClean="0">
                <a:latin typeface="Arial" panose="020B0604020202020204" pitchFamily="34" charset="0"/>
                <a:cs typeface="Arial" panose="020B0604020202020204" pitchFamily="34" charset="0"/>
              </a:rPr>
              <a:t>ICN COORDINATED EFFECTS ANALYSIS UNDER INTERNATIONAL MERGER REGIMES</a:t>
            </a:r>
            <a:endParaRPr lang="fr-FR" sz="1400" b="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41</a:t>
            </a:fld>
            <a:endParaRPr lang="fr-FR"/>
          </a:p>
        </p:txBody>
      </p:sp>
    </p:spTree>
    <p:extLst>
      <p:ext uri="{BB962C8B-B14F-4D97-AF65-F5344CB8AC3E}">
        <p14:creationId xmlns:p14="http://schemas.microsoft.com/office/powerpoint/2010/main" val="28076940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US" sz="3600" b="1" dirty="0" smtClean="0">
                <a:solidFill>
                  <a:srgbClr val="C00000"/>
                </a:solidFill>
                <a:latin typeface="Arial" panose="020B0604020202020204" pitchFamily="34" charset="0"/>
                <a:cs typeface="Arial" panose="020B0604020202020204" pitchFamily="34" charset="0"/>
              </a:rPr>
              <a:t>Presumption of coordinated effects</a:t>
            </a:r>
            <a:endParaRPr lang="fr-FR"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467544" y="1196752"/>
            <a:ext cx="8352928" cy="6401753"/>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It is a well-recognized principle that </a:t>
            </a:r>
            <a:r>
              <a:rPr lang="en-US" b="1" dirty="0" smtClean="0">
                <a:solidFill>
                  <a:srgbClr val="FF0000"/>
                </a:solidFill>
                <a:latin typeface="Arial" panose="020B0604020202020204" pitchFamily="34" charset="0"/>
                <a:cs typeface="Arial" panose="020B0604020202020204" pitchFamily="34" charset="0"/>
              </a:rPr>
              <a:t>a reduction in the number of firms in a market increases the potential for coordinated conduct, including both overt and tacit collusion</a:t>
            </a:r>
            <a:r>
              <a:rPr lang="en-US" dirty="0" smtClean="0">
                <a:latin typeface="Arial" panose="020B0604020202020204" pitchFamily="34" charset="0"/>
                <a:cs typeface="Arial" panose="020B0604020202020204" pitchFamily="34" charset="0"/>
              </a:rPr>
              <a:t>. </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Many countries apply a </a:t>
            </a:r>
            <a:r>
              <a:rPr lang="en-US" b="1" u="sng" dirty="0" smtClean="0">
                <a:solidFill>
                  <a:srgbClr val="FF0000"/>
                </a:solidFill>
                <a:latin typeface="Arial" panose="020B0604020202020204" pitchFamily="34" charset="0"/>
                <a:cs typeface="Arial" panose="020B0604020202020204" pitchFamily="34" charset="0"/>
              </a:rPr>
              <a:t>presumption of illegality when a certain level of market concentration is reached</a:t>
            </a:r>
            <a:r>
              <a:rPr lang="en-US" dirty="0" smtClean="0">
                <a:latin typeface="Arial" panose="020B0604020202020204" pitchFamily="34" charset="0"/>
                <a:cs typeface="Arial" panose="020B0604020202020204" pitchFamily="34" charset="0"/>
              </a:rPr>
              <a:t>. Conversely, </a:t>
            </a:r>
            <a:r>
              <a:rPr lang="en-US" b="1" dirty="0" smtClean="0">
                <a:solidFill>
                  <a:srgbClr val="FF0000"/>
                </a:solidFill>
                <a:latin typeface="Arial" panose="020B0604020202020204" pitchFamily="34" charset="0"/>
                <a:cs typeface="Arial" panose="020B0604020202020204" pitchFamily="34" charset="0"/>
              </a:rPr>
              <a:t>some countries establish a “safe </a:t>
            </a:r>
            <a:r>
              <a:rPr lang="en-US" b="1" dirty="0" err="1" smtClean="0">
                <a:solidFill>
                  <a:srgbClr val="FF0000"/>
                </a:solidFill>
                <a:latin typeface="Arial" panose="020B0604020202020204" pitchFamily="34" charset="0"/>
                <a:cs typeface="Arial" panose="020B0604020202020204" pitchFamily="34" charset="0"/>
              </a:rPr>
              <a:t>harbour</a:t>
            </a:r>
            <a:r>
              <a:rPr lang="en-US" b="1" dirty="0" smtClean="0">
                <a:solidFill>
                  <a:srgbClr val="FF0000"/>
                </a:solidFill>
                <a:latin typeface="Arial" panose="020B0604020202020204" pitchFamily="34" charset="0"/>
                <a:cs typeface="Arial" panose="020B0604020202020204" pitchFamily="34" charset="0"/>
              </a:rPr>
              <a:t>” level of concentration, below which a merger is deemed unlikely to raise serious questions of competitive effect.</a:t>
            </a:r>
            <a:r>
              <a:rPr lang="en-US" dirty="0" smtClean="0">
                <a:latin typeface="Arial" panose="020B0604020202020204" pitchFamily="34" charset="0"/>
                <a:cs typeface="Arial" panose="020B0604020202020204" pitchFamily="34" charset="0"/>
              </a:rPr>
              <a:t> </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Three concentration measures typically are utilized as a screening mechanism for analyzing the </a:t>
            </a:r>
            <a:r>
              <a:rPr lang="en-US" b="1" dirty="0" smtClean="0">
                <a:solidFill>
                  <a:srgbClr val="FF0000"/>
                </a:solidFill>
                <a:latin typeface="Arial" panose="020B0604020202020204" pitchFamily="34" charset="0"/>
                <a:cs typeface="Arial" panose="020B0604020202020204" pitchFamily="34" charset="0"/>
              </a:rPr>
              <a:t>probability of coordinated interaction</a:t>
            </a:r>
            <a:r>
              <a:rPr lang="en-US" dirty="0" smtClean="0">
                <a:latin typeface="Arial" panose="020B0604020202020204" pitchFamily="34" charset="0"/>
                <a:cs typeface="Arial" panose="020B0604020202020204" pitchFamily="34" charset="0"/>
              </a:rPr>
              <a:t>: </a:t>
            </a:r>
          </a:p>
          <a:p>
            <a:pPr algn="just"/>
            <a:endParaRPr lang="en-US" dirty="0" smtClean="0">
              <a:latin typeface="Arial" panose="020B0604020202020204" pitchFamily="34" charset="0"/>
              <a:cs typeface="Arial" panose="020B0604020202020204" pitchFamily="34" charset="0"/>
            </a:endParaRPr>
          </a:p>
          <a:p>
            <a:pPr marL="342900" indent="-342900" algn="just">
              <a:buAutoNum type="arabicParenBoth"/>
            </a:pPr>
            <a:r>
              <a:rPr lang="en-US" dirty="0" smtClean="0">
                <a:latin typeface="Arial" panose="020B0604020202020204" pitchFamily="34" charset="0"/>
                <a:cs typeface="Arial" panose="020B0604020202020204" pitchFamily="34" charset="0"/>
              </a:rPr>
              <a:t>a market share test for the combined entity; </a:t>
            </a:r>
          </a:p>
          <a:p>
            <a:pPr algn="just"/>
            <a:r>
              <a:rPr lang="en-US" dirty="0" smtClean="0">
                <a:latin typeface="Arial" panose="020B0604020202020204" pitchFamily="34" charset="0"/>
                <a:cs typeface="Arial" panose="020B0604020202020204" pitchFamily="34" charset="0"/>
              </a:rPr>
              <a:t>(2) an industry concentration ratio (“CR”); and ( sum of the market share of the n largest firms ( usually the 4 largest firms)</a:t>
            </a:r>
          </a:p>
          <a:p>
            <a:pPr algn="just"/>
            <a:r>
              <a:rPr lang="en-US" dirty="0" smtClean="0">
                <a:latin typeface="Arial" panose="020B0604020202020204" pitchFamily="34" charset="0"/>
                <a:cs typeface="Arial" panose="020B0604020202020204" pitchFamily="34" charset="0"/>
              </a:rPr>
              <a:t>(3) the </a:t>
            </a:r>
            <a:r>
              <a:rPr lang="en-US" dirty="0" err="1" smtClean="0">
                <a:latin typeface="Arial" panose="020B0604020202020204" pitchFamily="34" charset="0"/>
                <a:cs typeface="Arial" panose="020B0604020202020204" pitchFamily="34" charset="0"/>
              </a:rPr>
              <a:t>Herfindahl-Hirschmann</a:t>
            </a:r>
            <a:r>
              <a:rPr lang="en-US" dirty="0" smtClean="0">
                <a:latin typeface="Arial" panose="020B0604020202020204" pitchFamily="34" charset="0"/>
                <a:cs typeface="Arial" panose="020B0604020202020204" pitchFamily="34" charset="0"/>
              </a:rPr>
              <a:t> Index (“HHI”) ( sum of the (market shares)</a:t>
            </a:r>
            <a:r>
              <a:rPr lang="en-US" baseline="30000" dirty="0" smtClean="0">
                <a:latin typeface="Arial" panose="020B0604020202020204" pitchFamily="34" charset="0"/>
                <a:cs typeface="Arial" panose="020B0604020202020204" pitchFamily="34" charset="0"/>
              </a:rPr>
              <a:t>2</a:t>
            </a:r>
            <a:r>
              <a:rPr lang="en-US" dirty="0" smtClean="0">
                <a:latin typeface="Arial" panose="020B0604020202020204" pitchFamily="34" charset="0"/>
                <a:cs typeface="Arial" panose="020B0604020202020204" pitchFamily="34" charset="0"/>
              </a:rPr>
              <a:t> of all the firms)</a:t>
            </a:r>
          </a:p>
          <a:p>
            <a:pPr algn="just"/>
            <a:endParaRPr lang="en-US" dirty="0" smtClean="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r>
              <a:rPr lang="en-US" sz="1400" b="1" dirty="0" smtClean="0">
                <a:latin typeface="Arial" panose="020B0604020202020204" pitchFamily="34" charset="0"/>
                <a:cs typeface="Arial" panose="020B0604020202020204" pitchFamily="34" charset="0"/>
              </a:rPr>
              <a:t>ICN COORDINATED EFFECTS ANALYSIS UNDER INTERNATIONAL MERGER REGIMES</a:t>
            </a:r>
            <a:endParaRPr lang="fr-FR" sz="1400" b="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42</a:t>
            </a:fld>
            <a:endParaRPr lang="fr-FR"/>
          </a:p>
        </p:txBody>
      </p:sp>
    </p:spTree>
    <p:extLst>
      <p:ext uri="{BB962C8B-B14F-4D97-AF65-F5344CB8AC3E}">
        <p14:creationId xmlns:p14="http://schemas.microsoft.com/office/powerpoint/2010/main" val="825555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fontScale="90000"/>
          </a:bodyPr>
          <a:lstStyle/>
          <a:p>
            <a:r>
              <a:rPr lang="en-US" sz="3600" b="1" dirty="0" smtClean="0">
                <a:solidFill>
                  <a:srgbClr val="C00000"/>
                </a:solidFill>
                <a:latin typeface="Arial" panose="020B0604020202020204" pitchFamily="34" charset="0"/>
                <a:cs typeface="Arial" panose="020B0604020202020204" pitchFamily="34" charset="0"/>
              </a:rPr>
              <a:t>Presumption of coordinated effects based on concentration measures or HHI </a:t>
            </a:r>
            <a:endParaRPr lang="fr-FR"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467544" y="1268760"/>
            <a:ext cx="8352928" cy="5347618"/>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Jurisdictions using an HHI approach include the United States, Ireland and the EC. </a:t>
            </a:r>
          </a:p>
          <a:p>
            <a:pPr algn="just"/>
            <a:r>
              <a:rPr lang="en-US" dirty="0" smtClean="0">
                <a:latin typeface="Arial" panose="020B0604020202020204" pitchFamily="34" charset="0"/>
                <a:cs typeface="Arial" panose="020B0604020202020204" pitchFamily="34" charset="0"/>
              </a:rPr>
              <a:t>The </a:t>
            </a:r>
            <a:r>
              <a:rPr lang="en-US" b="1" dirty="0" smtClean="0">
                <a:solidFill>
                  <a:srgbClr val="FF0000"/>
                </a:solidFill>
                <a:latin typeface="Arial" panose="020B0604020202020204" pitchFamily="34" charset="0"/>
                <a:cs typeface="Arial" panose="020B0604020202020204" pitchFamily="34" charset="0"/>
              </a:rPr>
              <a:t>U.S.</a:t>
            </a:r>
            <a:r>
              <a:rPr lang="en-US" dirty="0" smtClean="0">
                <a:latin typeface="Arial" panose="020B0604020202020204" pitchFamily="34" charset="0"/>
                <a:cs typeface="Arial" panose="020B0604020202020204" pitchFamily="34" charset="0"/>
              </a:rPr>
              <a:t> Guidelines deem </a:t>
            </a:r>
            <a:r>
              <a:rPr lang="en-US" b="1" dirty="0" smtClean="0">
                <a:solidFill>
                  <a:srgbClr val="FF0000"/>
                </a:solidFill>
                <a:latin typeface="Arial" panose="020B0604020202020204" pitchFamily="34" charset="0"/>
                <a:cs typeface="Arial" panose="020B0604020202020204" pitchFamily="34" charset="0"/>
              </a:rPr>
              <a:t>a merger resulting in an HHI greater than 1800, with an increase greater than 100</a:t>
            </a:r>
            <a:r>
              <a:rPr lang="en-US" dirty="0" smtClean="0">
                <a:latin typeface="Arial" panose="020B0604020202020204" pitchFamily="34" charset="0"/>
                <a:cs typeface="Arial" panose="020B0604020202020204" pitchFamily="34" charset="0"/>
              </a:rPr>
              <a:t>, as </a:t>
            </a:r>
            <a:r>
              <a:rPr lang="en-US" b="1" dirty="0" smtClean="0">
                <a:solidFill>
                  <a:srgbClr val="FF0000"/>
                </a:solidFill>
                <a:latin typeface="Arial" panose="020B0604020202020204" pitchFamily="34" charset="0"/>
                <a:cs typeface="Arial" panose="020B0604020202020204" pitchFamily="34" charset="0"/>
              </a:rPr>
              <a:t>presumptively resulting in anticompetitive effects. </a:t>
            </a:r>
            <a:endParaRPr lang="en-US" b="1" dirty="0">
              <a:solidFill>
                <a:srgbClr val="FF0000"/>
              </a:solidFill>
              <a:latin typeface="Arial" panose="020B0604020202020204" pitchFamily="34" charset="0"/>
              <a:cs typeface="Arial" panose="020B0604020202020204" pitchFamily="34" charset="0"/>
            </a:endParaRPr>
          </a:p>
          <a:p>
            <a:pPr algn="just"/>
            <a:endParaRPr lang="en-US" sz="1200"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The EC Guidelines state that the </a:t>
            </a:r>
            <a:r>
              <a:rPr lang="en-US" b="1" dirty="0" smtClean="0">
                <a:solidFill>
                  <a:srgbClr val="FF0000"/>
                </a:solidFill>
                <a:latin typeface="Arial" panose="020B0604020202020204" pitchFamily="34" charset="0"/>
                <a:cs typeface="Arial" panose="020B0604020202020204" pitchFamily="34" charset="0"/>
              </a:rPr>
              <a:t>EC is unlikely to investigate a concentration that leads to a post-merger HHI of less than 1000</a:t>
            </a:r>
            <a:r>
              <a:rPr lang="en-US" dirty="0" smtClean="0">
                <a:latin typeface="Arial" panose="020B0604020202020204" pitchFamily="34" charset="0"/>
                <a:cs typeface="Arial" panose="020B0604020202020204" pitchFamily="34" charset="0"/>
              </a:rPr>
              <a:t>.</a:t>
            </a:r>
          </a:p>
          <a:p>
            <a:pPr algn="just"/>
            <a:endParaRPr lang="en-US" sz="1100" dirty="0">
              <a:latin typeface="Arial" panose="020B0604020202020204" pitchFamily="34" charset="0"/>
              <a:cs typeface="Arial" panose="020B0604020202020204" pitchFamily="34" charset="0"/>
            </a:endParaRPr>
          </a:p>
          <a:p>
            <a:pPr algn="just"/>
            <a:r>
              <a:rPr lang="en-US" b="1" dirty="0" smtClean="0">
                <a:solidFill>
                  <a:srgbClr val="FF0000"/>
                </a:solidFill>
                <a:latin typeface="Arial" panose="020B0604020202020204" pitchFamily="34" charset="0"/>
                <a:cs typeface="Arial" panose="020B0604020202020204" pitchFamily="34" charset="0"/>
              </a:rPr>
              <a:t>Brazil</a:t>
            </a:r>
            <a:r>
              <a:rPr lang="en-US" dirty="0" smtClean="0">
                <a:latin typeface="Arial" panose="020B0604020202020204" pitchFamily="34" charset="0"/>
                <a:cs typeface="Arial" panose="020B0604020202020204" pitchFamily="34" charset="0"/>
              </a:rPr>
              <a:t> deems a transaction as likely to raise concern if the </a:t>
            </a:r>
            <a:r>
              <a:rPr lang="en-US" b="1" dirty="0" smtClean="0">
                <a:solidFill>
                  <a:srgbClr val="FF0000"/>
                </a:solidFill>
                <a:latin typeface="Arial" panose="020B0604020202020204" pitchFamily="34" charset="0"/>
                <a:cs typeface="Arial" panose="020B0604020202020204" pitchFamily="34" charset="0"/>
              </a:rPr>
              <a:t>four leading firms (i.e., CR4) accounts for at least 75% of the total market share and the merged firms’ share would be greater than 10%</a:t>
            </a:r>
            <a:r>
              <a:rPr lang="en-US" dirty="0" smtClean="0">
                <a:latin typeface="Arial" panose="020B0604020202020204" pitchFamily="34" charset="0"/>
                <a:cs typeface="Arial" panose="020B0604020202020204" pitchFamily="34" charset="0"/>
              </a:rPr>
              <a:t>. </a:t>
            </a:r>
          </a:p>
          <a:p>
            <a:pPr algn="just"/>
            <a:endParaRPr lang="en-US" sz="1050"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In </a:t>
            </a:r>
            <a:r>
              <a:rPr lang="en-US" b="1" dirty="0" smtClean="0">
                <a:solidFill>
                  <a:srgbClr val="FF0000"/>
                </a:solidFill>
                <a:latin typeface="Arial" panose="020B0604020202020204" pitchFamily="34" charset="0"/>
                <a:cs typeface="Arial" panose="020B0604020202020204" pitchFamily="34" charset="0"/>
              </a:rPr>
              <a:t>Germany, </a:t>
            </a:r>
            <a:r>
              <a:rPr lang="en-US" dirty="0" smtClean="0">
                <a:latin typeface="Arial" panose="020B0604020202020204" pitchFamily="34" charset="0"/>
                <a:cs typeface="Arial" panose="020B0604020202020204" pitchFamily="34" charset="0"/>
              </a:rPr>
              <a:t>an oligopoly is presumed to be dominant if the </a:t>
            </a:r>
            <a:r>
              <a:rPr lang="en-US" b="1" dirty="0" smtClean="0">
                <a:solidFill>
                  <a:srgbClr val="FF0000"/>
                </a:solidFill>
                <a:latin typeface="Arial" panose="020B0604020202020204" pitchFamily="34" charset="0"/>
                <a:cs typeface="Arial" panose="020B0604020202020204" pitchFamily="34" charset="0"/>
              </a:rPr>
              <a:t>CR3 is greater than 50% and the CR5 is greater than two thirds (66.7%)</a:t>
            </a:r>
          </a:p>
          <a:p>
            <a:pPr algn="just"/>
            <a:endParaRPr lang="en-US" sz="1400" b="1" dirty="0">
              <a:solidFill>
                <a:srgbClr val="FF0000"/>
              </a:solidFill>
              <a:latin typeface="Arial" panose="020B0604020202020204" pitchFamily="34" charset="0"/>
              <a:cs typeface="Arial" panose="020B0604020202020204" pitchFamily="34" charset="0"/>
            </a:endParaRPr>
          </a:p>
          <a:p>
            <a:pPr algn="just"/>
            <a:r>
              <a:rPr lang="en-US" b="1" dirty="0" smtClean="0">
                <a:solidFill>
                  <a:srgbClr val="FF0000"/>
                </a:solidFill>
                <a:latin typeface="Arial" panose="020B0604020202020204" pitchFamily="34" charset="0"/>
                <a:cs typeface="Arial" panose="020B0604020202020204" pitchFamily="34" charset="0"/>
              </a:rPr>
              <a:t>New Zealand </a:t>
            </a:r>
            <a:r>
              <a:rPr lang="en-US" dirty="0" smtClean="0">
                <a:latin typeface="Arial" panose="020B0604020202020204" pitchFamily="34" charset="0"/>
                <a:cs typeface="Arial" panose="020B0604020202020204" pitchFamily="34" charset="0"/>
              </a:rPr>
              <a:t>creates a </a:t>
            </a:r>
            <a:r>
              <a:rPr lang="en-US" b="1" dirty="0" smtClean="0">
                <a:solidFill>
                  <a:srgbClr val="FF0000"/>
                </a:solidFill>
                <a:latin typeface="Arial" panose="020B0604020202020204" pitchFamily="34" charset="0"/>
                <a:cs typeface="Arial" panose="020B0604020202020204" pitchFamily="34" charset="0"/>
              </a:rPr>
              <a:t>safe </a:t>
            </a:r>
            <a:r>
              <a:rPr lang="en-US" b="1" dirty="0" err="1" smtClean="0">
                <a:solidFill>
                  <a:srgbClr val="FF0000"/>
                </a:solidFill>
                <a:latin typeface="Arial" panose="020B0604020202020204" pitchFamily="34" charset="0"/>
                <a:cs typeface="Arial" panose="020B0604020202020204" pitchFamily="34" charset="0"/>
              </a:rPr>
              <a:t>harbour</a:t>
            </a:r>
            <a:r>
              <a:rPr lang="en-US" b="1" dirty="0" smtClean="0">
                <a:solidFill>
                  <a:srgbClr val="FF0000"/>
                </a:solidFill>
                <a:latin typeface="Arial" panose="020B0604020202020204" pitchFamily="34" charset="0"/>
                <a:cs typeface="Arial" panose="020B0604020202020204" pitchFamily="34" charset="0"/>
              </a:rPr>
              <a:t> where the CR3 does not exceed 70%, or, if above 70%, the share of the combined entity is less than 20%. </a:t>
            </a:r>
          </a:p>
          <a:p>
            <a:pPr algn="just"/>
            <a:endParaRPr lang="en-US" sz="1400" b="1" dirty="0">
              <a:latin typeface="Arial" panose="020B0604020202020204" pitchFamily="34" charset="0"/>
              <a:cs typeface="Arial" panose="020B0604020202020204" pitchFamily="34" charset="0"/>
            </a:endParaRPr>
          </a:p>
          <a:p>
            <a:pPr algn="just"/>
            <a:endParaRPr lang="en-US" sz="1400" b="1" dirty="0" smtClean="0">
              <a:latin typeface="Arial" panose="020B0604020202020204" pitchFamily="34" charset="0"/>
              <a:cs typeface="Arial" panose="020B0604020202020204" pitchFamily="34" charset="0"/>
            </a:endParaRPr>
          </a:p>
          <a:p>
            <a:pPr algn="just"/>
            <a:r>
              <a:rPr lang="en-US" sz="1400" b="1" dirty="0" smtClean="0">
                <a:latin typeface="Arial" panose="020B0604020202020204" pitchFamily="34" charset="0"/>
                <a:cs typeface="Arial" panose="020B0604020202020204" pitchFamily="34" charset="0"/>
              </a:rPr>
              <a:t>ICN COORDINATED EFFECTS ANALYSIS UNDER INTERNATIONAL MERGER REGIMES</a:t>
            </a:r>
            <a:endParaRPr lang="fr-FR" sz="1400" b="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43</a:t>
            </a:fld>
            <a:endParaRPr lang="fr-FR"/>
          </a:p>
        </p:txBody>
      </p:sp>
    </p:spTree>
    <p:extLst>
      <p:ext uri="{BB962C8B-B14F-4D97-AF65-F5344CB8AC3E}">
        <p14:creationId xmlns:p14="http://schemas.microsoft.com/office/powerpoint/2010/main" val="25108473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US" sz="3600" b="1" dirty="0" smtClean="0">
                <a:solidFill>
                  <a:srgbClr val="C00000"/>
                </a:solidFill>
                <a:latin typeface="Arial" panose="020B0604020202020204" pitchFamily="34" charset="0"/>
                <a:cs typeface="Arial" panose="020B0604020202020204" pitchFamily="34" charset="0"/>
              </a:rPr>
              <a:t>Determinants of coordination interaction</a:t>
            </a:r>
            <a:endParaRPr lang="fr-FR"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467544" y="1052736"/>
            <a:ext cx="8352928" cy="5847755"/>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There is general agreement that </a:t>
            </a:r>
            <a:r>
              <a:rPr lang="en-US" b="1" dirty="0" smtClean="0">
                <a:solidFill>
                  <a:srgbClr val="FF0000"/>
                </a:solidFill>
                <a:latin typeface="Arial" panose="020B0604020202020204" pitchFamily="34" charset="0"/>
                <a:cs typeface="Arial" panose="020B0604020202020204" pitchFamily="34" charset="0"/>
              </a:rPr>
              <a:t>the presence of three conditions are most relevant to the analysis of coordinated effects: </a:t>
            </a:r>
          </a:p>
          <a:p>
            <a:pPr algn="just"/>
            <a:endParaRPr lang="en-US" b="1" dirty="0" smtClean="0">
              <a:solidFill>
                <a:srgbClr val="FF0000"/>
              </a:solidFill>
              <a:latin typeface="Arial" panose="020B0604020202020204" pitchFamily="34" charset="0"/>
              <a:cs typeface="Arial" panose="020B0604020202020204" pitchFamily="34" charset="0"/>
            </a:endParaRPr>
          </a:p>
          <a:p>
            <a:pPr algn="just"/>
            <a:r>
              <a:rPr lang="en-US" b="1" dirty="0" smtClean="0">
                <a:solidFill>
                  <a:srgbClr val="FF0000"/>
                </a:solidFill>
                <a:latin typeface="Arial" panose="020B0604020202020204" pitchFamily="34" charset="0"/>
                <a:cs typeface="Arial" panose="020B0604020202020204" pitchFamily="34" charset="0"/>
              </a:rPr>
              <a:t>1) </a:t>
            </a:r>
            <a:r>
              <a:rPr lang="en-US" dirty="0" smtClean="0">
                <a:latin typeface="Arial" panose="020B0604020202020204" pitchFamily="34" charset="0"/>
                <a:cs typeface="Arial" panose="020B0604020202020204" pitchFamily="34" charset="0"/>
              </a:rPr>
              <a:t>whether the coordinating parties are </a:t>
            </a:r>
            <a:r>
              <a:rPr lang="en-US" b="1" dirty="0" smtClean="0">
                <a:solidFill>
                  <a:srgbClr val="FF0000"/>
                </a:solidFill>
                <a:latin typeface="Arial" panose="020B0604020202020204" pitchFamily="34" charset="0"/>
                <a:cs typeface="Arial" panose="020B0604020202020204" pitchFamily="34" charset="0"/>
              </a:rPr>
              <a:t>able to establish terms of coordination</a:t>
            </a:r>
            <a:r>
              <a:rPr lang="en-US" dirty="0" smtClean="0">
                <a:latin typeface="Arial" panose="020B0604020202020204" pitchFamily="34" charset="0"/>
                <a:cs typeface="Arial" panose="020B0604020202020204" pitchFamily="34" charset="0"/>
              </a:rPr>
              <a:t>; (“The </a:t>
            </a:r>
            <a:r>
              <a:rPr lang="en-US" b="1" dirty="0" smtClean="0">
                <a:solidFill>
                  <a:srgbClr val="FF0000"/>
                </a:solidFill>
                <a:latin typeface="Arial" panose="020B0604020202020204" pitchFamily="34" charset="0"/>
                <a:cs typeface="Arial" panose="020B0604020202020204" pitchFamily="34" charset="0"/>
              </a:rPr>
              <a:t>less complex and the more stable the economic environmen</a:t>
            </a:r>
            <a:r>
              <a:rPr lang="en-US" dirty="0" smtClean="0">
                <a:latin typeface="Arial" panose="020B0604020202020204" pitchFamily="34" charset="0"/>
                <a:cs typeface="Arial" panose="020B0604020202020204" pitchFamily="34" charset="0"/>
              </a:rPr>
              <a:t>t, the easier it is for the firms to reach a common understanding on the terms of coordination.” (EU merger </a:t>
            </a:r>
            <a:r>
              <a:rPr lang="en-US" dirty="0" err="1" smtClean="0">
                <a:latin typeface="Arial" panose="020B0604020202020204" pitchFamily="34" charset="0"/>
                <a:cs typeface="Arial" panose="020B0604020202020204" pitchFamily="34" charset="0"/>
              </a:rPr>
              <a:t>guidlelines</a:t>
            </a:r>
            <a:r>
              <a:rPr lang="en-US" dirty="0" smtClean="0">
                <a:latin typeface="Arial" panose="020B0604020202020204" pitchFamily="34" charset="0"/>
                <a:cs typeface="Arial" panose="020B0604020202020204" pitchFamily="34" charset="0"/>
              </a:rPr>
              <a:t>))</a:t>
            </a:r>
          </a:p>
          <a:p>
            <a:pPr algn="just"/>
            <a:endParaRPr lang="en-US" dirty="0" smtClean="0">
              <a:latin typeface="Arial" panose="020B0604020202020204" pitchFamily="34" charset="0"/>
              <a:cs typeface="Arial" panose="020B0604020202020204" pitchFamily="34" charset="0"/>
            </a:endParaRPr>
          </a:p>
          <a:p>
            <a:pPr algn="just"/>
            <a:r>
              <a:rPr lang="en-US" b="1" dirty="0" smtClean="0">
                <a:solidFill>
                  <a:srgbClr val="FF0000"/>
                </a:solidFill>
                <a:latin typeface="Arial" panose="020B0604020202020204" pitchFamily="34" charset="0"/>
                <a:cs typeface="Arial" panose="020B0604020202020204" pitchFamily="34" charset="0"/>
              </a:rPr>
              <a:t>2) </a:t>
            </a:r>
            <a:r>
              <a:rPr lang="en-US" dirty="0" smtClean="0">
                <a:latin typeface="Arial" panose="020B0604020202020204" pitchFamily="34" charset="0"/>
                <a:cs typeface="Arial" panose="020B0604020202020204" pitchFamily="34" charset="0"/>
              </a:rPr>
              <a:t>whether the participating parties are </a:t>
            </a:r>
            <a:r>
              <a:rPr lang="en-US" b="1" dirty="0" smtClean="0">
                <a:solidFill>
                  <a:srgbClr val="FF0000"/>
                </a:solidFill>
                <a:latin typeface="Arial" panose="020B0604020202020204" pitchFamily="34" charset="0"/>
                <a:cs typeface="Arial" panose="020B0604020202020204" pitchFamily="34" charset="0"/>
              </a:rPr>
              <a:t>able</a:t>
            </a:r>
            <a:r>
              <a:rPr lang="en-US" dirty="0" smtClean="0">
                <a:latin typeface="Arial" panose="020B0604020202020204" pitchFamily="34" charset="0"/>
                <a:cs typeface="Arial" panose="020B0604020202020204" pitchFamily="34" charset="0"/>
              </a:rPr>
              <a:t> to monitor each other’s adherence to the terms of coordination and </a:t>
            </a:r>
            <a:r>
              <a:rPr lang="en-US" b="1" dirty="0" smtClean="0">
                <a:solidFill>
                  <a:srgbClr val="FF0000"/>
                </a:solidFill>
                <a:latin typeface="Arial" panose="020B0604020202020204" pitchFamily="34" charset="0"/>
                <a:cs typeface="Arial" panose="020B0604020202020204" pitchFamily="34" charset="0"/>
              </a:rPr>
              <a:t>to detect deviations from the established terms</a:t>
            </a:r>
            <a:r>
              <a:rPr lang="en-US" dirty="0" smtClean="0">
                <a:latin typeface="Arial" panose="020B0604020202020204" pitchFamily="34" charset="0"/>
                <a:cs typeface="Arial" panose="020B0604020202020204" pitchFamily="34" charset="0"/>
              </a:rPr>
              <a:t>; (market conditions that make it easier for competitors to monitor each other’s behavior will both facilitate the formation of coordinated interaction and support its execution).</a:t>
            </a:r>
          </a:p>
          <a:p>
            <a:pPr algn="just"/>
            <a:endParaRPr lang="en-US" dirty="0" smtClean="0">
              <a:latin typeface="Arial" panose="020B0604020202020204" pitchFamily="34" charset="0"/>
              <a:cs typeface="Arial" panose="020B0604020202020204" pitchFamily="34" charset="0"/>
            </a:endParaRPr>
          </a:p>
          <a:p>
            <a:pPr algn="just"/>
            <a:r>
              <a:rPr lang="en-US" b="1" dirty="0" smtClean="0">
                <a:solidFill>
                  <a:srgbClr val="FF0000"/>
                </a:solidFill>
                <a:latin typeface="Arial" panose="020B0604020202020204" pitchFamily="34" charset="0"/>
                <a:cs typeface="Arial" panose="020B0604020202020204" pitchFamily="34" charset="0"/>
              </a:rPr>
              <a:t>3) </a:t>
            </a:r>
            <a:r>
              <a:rPr lang="en-US" dirty="0" smtClean="0">
                <a:latin typeface="Arial" panose="020B0604020202020204" pitchFamily="34" charset="0"/>
                <a:cs typeface="Arial" panose="020B0604020202020204" pitchFamily="34" charset="0"/>
              </a:rPr>
              <a:t>whether effective deterrence mechanisms exist to discourage and effectively discipline deviation from the terms of agreement by coordinating parties. ( the crucial element is the </a:t>
            </a:r>
            <a:r>
              <a:rPr lang="en-US" b="1" dirty="0" smtClean="0">
                <a:solidFill>
                  <a:srgbClr val="FF0000"/>
                </a:solidFill>
                <a:latin typeface="Arial" panose="020B0604020202020204" pitchFamily="34" charset="0"/>
                <a:cs typeface="Arial" panose="020B0604020202020204" pitchFamily="34" charset="0"/>
              </a:rPr>
              <a:t>credibility of the threatened retaliation</a:t>
            </a:r>
            <a:r>
              <a:rPr lang="en-US" dirty="0" smtClean="0">
                <a:latin typeface="Arial" panose="020B0604020202020204" pitchFamily="34" charset="0"/>
                <a:cs typeface="Arial" panose="020B0604020202020204" pitchFamily="34" charset="0"/>
              </a:rPr>
              <a:t>. It may require the  non-deviating parties have sufficient </a:t>
            </a:r>
            <a:r>
              <a:rPr lang="en-US" b="1" dirty="0" smtClean="0">
                <a:solidFill>
                  <a:srgbClr val="FF0000"/>
                </a:solidFill>
                <a:latin typeface="Arial" panose="020B0604020202020204" pitchFamily="34" charset="0"/>
                <a:cs typeface="Arial" panose="020B0604020202020204" pitchFamily="34" charset="0"/>
              </a:rPr>
              <a:t>excess capacity</a:t>
            </a:r>
            <a:r>
              <a:rPr lang="en-US" dirty="0" smtClean="0">
                <a:latin typeface="Arial" panose="020B0604020202020204" pitchFamily="34" charset="0"/>
                <a:cs typeface="Arial" panose="020B0604020202020204" pitchFamily="34" charset="0"/>
              </a:rPr>
              <a:t>, either individually or collectively, to discipline the deviating party)</a:t>
            </a:r>
          </a:p>
          <a:p>
            <a:pPr algn="just"/>
            <a:endParaRPr lang="en-US" dirty="0" smtClean="0">
              <a:latin typeface="Arial" panose="020B0604020202020204" pitchFamily="34" charset="0"/>
              <a:cs typeface="Arial" panose="020B0604020202020204" pitchFamily="34" charset="0"/>
            </a:endParaRPr>
          </a:p>
          <a:p>
            <a:pPr algn="just"/>
            <a:r>
              <a:rPr lang="en-US" sz="1400" b="1" dirty="0" smtClean="0">
                <a:latin typeface="Arial" panose="020B0604020202020204" pitchFamily="34" charset="0"/>
                <a:cs typeface="Arial" panose="020B0604020202020204" pitchFamily="34" charset="0"/>
              </a:rPr>
              <a:t>ICN COORDINATED EFFECTS ANALYSIS UNDER INTERNATIONAL MERGER REGIMES</a:t>
            </a:r>
            <a:endParaRPr lang="fr-FR" sz="1400" b="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44</a:t>
            </a:fld>
            <a:endParaRPr lang="fr-FR"/>
          </a:p>
        </p:txBody>
      </p:sp>
    </p:spTree>
    <p:extLst>
      <p:ext uri="{BB962C8B-B14F-4D97-AF65-F5344CB8AC3E}">
        <p14:creationId xmlns:p14="http://schemas.microsoft.com/office/powerpoint/2010/main" val="6776402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74032"/>
            <a:ext cx="8229600" cy="1143000"/>
          </a:xfrm>
        </p:spPr>
        <p:txBody>
          <a:bodyPr/>
          <a:lstStyle/>
          <a:p>
            <a:r>
              <a:rPr lang="fr-FR" sz="3600" b="1" dirty="0" smtClean="0">
                <a:solidFill>
                  <a:srgbClr val="FF0000"/>
                </a:solidFill>
                <a:latin typeface="Arial" panose="020B0604020202020204" pitchFamily="34" charset="0"/>
                <a:cs typeface="Arial" panose="020B0604020202020204" pitchFamily="34" charset="0"/>
              </a:rPr>
              <a:t>Vertical and </a:t>
            </a:r>
            <a:r>
              <a:rPr lang="fr-FR" sz="3600" b="1" dirty="0" err="1" smtClean="0">
                <a:solidFill>
                  <a:srgbClr val="FF0000"/>
                </a:solidFill>
                <a:latin typeface="Arial" panose="020B0604020202020204" pitchFamily="34" charset="0"/>
                <a:cs typeface="Arial" panose="020B0604020202020204" pitchFamily="34" charset="0"/>
              </a:rPr>
              <a:t>conglomerate</a:t>
            </a:r>
            <a:r>
              <a:rPr lang="fr-FR" sz="3600" b="1" dirty="0" smtClean="0">
                <a:solidFill>
                  <a:srgbClr val="FF0000"/>
                </a:solidFill>
                <a:latin typeface="Arial" panose="020B0604020202020204" pitchFamily="34" charset="0"/>
                <a:cs typeface="Arial" panose="020B0604020202020204" pitchFamily="34" charset="0"/>
              </a:rPr>
              <a:t> </a:t>
            </a:r>
            <a:r>
              <a:rPr lang="fr-FR" sz="3600" b="1" dirty="0" err="1" smtClean="0">
                <a:solidFill>
                  <a:srgbClr val="FF0000"/>
                </a:solidFill>
                <a:latin typeface="Arial" panose="020B0604020202020204" pitchFamily="34" charset="0"/>
                <a:cs typeface="Arial" panose="020B0604020202020204" pitchFamily="34" charset="0"/>
              </a:rPr>
              <a:t>mergers</a:t>
            </a:r>
            <a:endParaRPr lang="fr-FR" b="1" dirty="0">
              <a:solidFill>
                <a:srgbClr val="FF0000"/>
              </a:solidFill>
              <a:latin typeface="Arial" panose="020B0604020202020204" pitchFamily="34" charset="0"/>
              <a:cs typeface="Arial" panose="020B0604020202020204" pitchFamily="34" charset="0"/>
            </a:endParaRPr>
          </a:p>
        </p:txBody>
      </p:sp>
      <p:sp>
        <p:nvSpPr>
          <p:cNvPr id="3" name="Espace réservé du numéro de diapositive 2"/>
          <p:cNvSpPr>
            <a:spLocks noGrp="1"/>
          </p:cNvSpPr>
          <p:nvPr>
            <p:ph type="sldNum" sz="quarter" idx="12"/>
          </p:nvPr>
        </p:nvSpPr>
        <p:spPr/>
        <p:txBody>
          <a:bodyPr/>
          <a:lstStyle/>
          <a:p>
            <a:fld id="{0752C317-8851-4F93-B958-2830AF4C3E41}" type="slidenum">
              <a:rPr lang="fr-FR" smtClean="0"/>
              <a:t>45</a:t>
            </a:fld>
            <a:endParaRPr lang="fr-FR"/>
          </a:p>
        </p:txBody>
      </p:sp>
    </p:spTree>
    <p:extLst>
      <p:ext uri="{BB962C8B-B14F-4D97-AF65-F5344CB8AC3E}">
        <p14:creationId xmlns:p14="http://schemas.microsoft.com/office/powerpoint/2010/main" val="18605791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Autofit/>
          </a:bodyPr>
          <a:lstStyle/>
          <a:p>
            <a:r>
              <a:rPr lang="en-US" sz="3200" b="1" dirty="0" smtClean="0">
                <a:solidFill>
                  <a:srgbClr val="C00000"/>
                </a:solidFill>
                <a:latin typeface="Arial" panose="020B0604020202020204" pitchFamily="34" charset="0"/>
                <a:cs typeface="Arial" panose="020B0604020202020204" pitchFamily="34" charset="0"/>
              </a:rPr>
              <a:t>Rationale for controlling vertical  and conglomerate </a:t>
            </a:r>
            <a:r>
              <a:rPr lang="en-US" sz="3200" b="1" dirty="0">
                <a:solidFill>
                  <a:srgbClr val="C00000"/>
                </a:solidFill>
                <a:latin typeface="Arial" panose="020B0604020202020204" pitchFamily="34" charset="0"/>
                <a:cs typeface="Arial" panose="020B0604020202020204" pitchFamily="34" charset="0"/>
              </a:rPr>
              <a:t>m</a:t>
            </a:r>
            <a:r>
              <a:rPr lang="en-US" sz="3200" b="1" dirty="0" smtClean="0">
                <a:solidFill>
                  <a:srgbClr val="C00000"/>
                </a:solidFill>
                <a:latin typeface="Arial" panose="020B0604020202020204" pitchFamily="34" charset="0"/>
                <a:cs typeface="Arial" panose="020B0604020202020204" pitchFamily="34" charset="0"/>
              </a:rPr>
              <a:t>ergers</a:t>
            </a:r>
            <a:endParaRPr lang="fr-FR" sz="3200"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251520" y="1112539"/>
            <a:ext cx="8352928" cy="6278642"/>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Vertical mergers are those between undertakings operating at different functional levels of the supply chain, such as wholesale and retail (although one or more of the undertakings may, of course, operate at more than one such functional level). </a:t>
            </a: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Conglomerate mergers are those between undertakings operating in different markets, when such markets are neither upstream nor downstream of one another </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In general, there is recognition of the fact that  that </a:t>
            </a:r>
            <a:r>
              <a:rPr lang="en-US" b="1" dirty="0" smtClean="0">
                <a:solidFill>
                  <a:srgbClr val="FF0000"/>
                </a:solidFill>
                <a:latin typeface="Arial" panose="020B0604020202020204" pitchFamily="34" charset="0"/>
                <a:cs typeface="Arial" panose="020B0604020202020204" pitchFamily="34" charset="0"/>
              </a:rPr>
              <a:t>the justification for intervening to prohibit vertical and conglomerate mergers is weaker than for horizontal mergers</a:t>
            </a:r>
            <a:r>
              <a:rPr lang="en-US" dirty="0" smtClean="0">
                <a:latin typeface="Arial" panose="020B0604020202020204" pitchFamily="34" charset="0"/>
                <a:cs typeface="Arial" panose="020B0604020202020204" pitchFamily="34" charset="0"/>
              </a:rPr>
              <a:t> (because horizontal mergers generally eliminate actual competition whereas vertical and conglomerate mergers do not). </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Further, there is  acknowledgement  that </a:t>
            </a:r>
            <a:r>
              <a:rPr lang="en-US" b="1" dirty="0" smtClean="0">
                <a:solidFill>
                  <a:srgbClr val="FF0000"/>
                </a:solidFill>
                <a:latin typeface="Arial" panose="020B0604020202020204" pitchFamily="34" charset="0"/>
                <a:cs typeface="Arial" panose="020B0604020202020204" pitchFamily="34" charset="0"/>
              </a:rPr>
              <a:t>vertical mergers in particular may have benefits for consumers through efficiency gains, e.g. by reducing transaction costs, providing an assurance of supply of important inputs, preventing free riding, eliminating double </a:t>
            </a:r>
            <a:r>
              <a:rPr lang="en-US" b="1" dirty="0" err="1" smtClean="0">
                <a:solidFill>
                  <a:srgbClr val="FF0000"/>
                </a:solidFill>
                <a:latin typeface="Arial" panose="020B0604020202020204" pitchFamily="34" charset="0"/>
                <a:cs typeface="Arial" panose="020B0604020202020204" pitchFamily="34" charset="0"/>
              </a:rPr>
              <a:t>marginalisation</a:t>
            </a:r>
            <a:r>
              <a:rPr lang="en-US" b="1" dirty="0" smtClean="0">
                <a:solidFill>
                  <a:srgbClr val="FF0000"/>
                </a:solidFill>
                <a:latin typeface="Arial" panose="020B0604020202020204" pitchFamily="34" charset="0"/>
                <a:cs typeface="Arial" panose="020B0604020202020204" pitchFamily="34" charset="0"/>
              </a:rPr>
              <a:t> or eliminating market power</a:t>
            </a:r>
            <a:r>
              <a:rPr lang="en-US" dirty="0" smtClean="0">
                <a:latin typeface="Arial" panose="020B0604020202020204" pitchFamily="34" charset="0"/>
                <a:cs typeface="Arial" panose="020B0604020202020204" pitchFamily="34" charset="0"/>
              </a:rPr>
              <a:t>. </a:t>
            </a:r>
          </a:p>
          <a:p>
            <a:pPr algn="just"/>
            <a:endParaRPr lang="en-US" dirty="0">
              <a:latin typeface="Arial" panose="020B0604020202020204" pitchFamily="34" charset="0"/>
              <a:cs typeface="Arial" panose="020B0604020202020204" pitchFamily="34" charset="0"/>
            </a:endParaRPr>
          </a:p>
          <a:p>
            <a:pPr algn="just"/>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cf</a:t>
            </a:r>
            <a:r>
              <a:rPr lang="en-US" sz="1400" b="1" dirty="0" smtClean="0">
                <a:latin typeface="Arial" panose="020B0604020202020204" pitchFamily="34" charset="0"/>
                <a:cs typeface="Arial" panose="020B0604020202020204" pitchFamily="34" charset="0"/>
              </a:rPr>
              <a:t> 46 ICN REPORT ON MERGER GUIDELINES – CHAPTER 3 – APRIL 2004)</a:t>
            </a:r>
          </a:p>
          <a:p>
            <a:pPr algn="just"/>
            <a:endParaRPr lang="en-US" sz="1400" b="1" dirty="0" smtClean="0">
              <a:latin typeface="Arial" panose="020B0604020202020204" pitchFamily="34" charset="0"/>
              <a:cs typeface="Arial" panose="020B0604020202020204" pitchFamily="34" charset="0"/>
            </a:endParaRPr>
          </a:p>
          <a:p>
            <a:pPr algn="just"/>
            <a:endParaRPr lang="en-US" sz="1400" b="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46</a:t>
            </a:fld>
            <a:endParaRPr lang="fr-FR"/>
          </a:p>
        </p:txBody>
      </p:sp>
    </p:spTree>
    <p:extLst>
      <p:ext uri="{BB962C8B-B14F-4D97-AF65-F5344CB8AC3E}">
        <p14:creationId xmlns:p14="http://schemas.microsoft.com/office/powerpoint/2010/main" val="23258758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Autofit/>
          </a:bodyPr>
          <a:lstStyle/>
          <a:p>
            <a:r>
              <a:rPr lang="en-US" sz="3200" b="1" dirty="0" smtClean="0">
                <a:solidFill>
                  <a:srgbClr val="C00000"/>
                </a:solidFill>
                <a:latin typeface="Arial" panose="020B0604020202020204" pitchFamily="34" charset="0"/>
                <a:cs typeface="Arial" panose="020B0604020202020204" pitchFamily="34" charset="0"/>
              </a:rPr>
              <a:t>Vertical issues in merger control</a:t>
            </a:r>
            <a:endParaRPr lang="fr-FR" sz="3200"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323528" y="1124744"/>
            <a:ext cx="8352928" cy="5293757"/>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hree </a:t>
            </a:r>
            <a:r>
              <a:rPr lang="en-US" b="1" dirty="0" smtClean="0">
                <a:solidFill>
                  <a:srgbClr val="FF0000"/>
                </a:solidFill>
                <a:latin typeface="Arial" panose="020B0604020202020204" pitchFamily="34" charset="0"/>
                <a:cs typeface="Arial" panose="020B0604020202020204" pitchFamily="34" charset="0"/>
              </a:rPr>
              <a:t>main theories of harm </a:t>
            </a:r>
            <a:r>
              <a:rPr lang="en-US" dirty="0" smtClean="0">
                <a:latin typeface="Arial" panose="020B0604020202020204" pitchFamily="34" charset="0"/>
                <a:cs typeface="Arial" panose="020B0604020202020204" pitchFamily="34" charset="0"/>
              </a:rPr>
              <a:t>which might arise from vertical integration through merger.</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(a) </a:t>
            </a:r>
            <a:r>
              <a:rPr lang="en-US" b="1" dirty="0" smtClean="0">
                <a:solidFill>
                  <a:srgbClr val="FF0000"/>
                </a:solidFill>
                <a:latin typeface="Arial" panose="020B0604020202020204" pitchFamily="34" charset="0"/>
                <a:cs typeface="Arial" panose="020B0604020202020204" pitchFamily="34" charset="0"/>
              </a:rPr>
              <a:t>Vertical integration may result in upstream foreclosure </a:t>
            </a:r>
            <a:r>
              <a:rPr lang="en-US" dirty="0" smtClean="0">
                <a:latin typeface="Arial" panose="020B0604020202020204" pitchFamily="34" charset="0"/>
                <a:cs typeface="Arial" panose="020B0604020202020204" pitchFamily="34" charset="0"/>
              </a:rPr>
              <a:t>(if the merged group refuse to supply an input or raise its rivals' costs by increasing the price of an input) </a:t>
            </a:r>
            <a:r>
              <a:rPr lang="en-US" b="1" dirty="0" smtClean="0">
                <a:solidFill>
                  <a:srgbClr val="FF0000"/>
                </a:solidFill>
                <a:latin typeface="Arial" panose="020B0604020202020204" pitchFamily="34" charset="0"/>
                <a:cs typeface="Arial" panose="020B0604020202020204" pitchFamily="34" charset="0"/>
              </a:rPr>
              <a:t>or downstream foreclosure </a:t>
            </a:r>
            <a:r>
              <a:rPr lang="en-US" dirty="0" smtClean="0">
                <a:latin typeface="Arial" panose="020B0604020202020204" pitchFamily="34" charset="0"/>
                <a:cs typeface="Arial" panose="020B0604020202020204" pitchFamily="34" charset="0"/>
              </a:rPr>
              <a:t>(if the merged group refuses to purchase an input from rival upstream suppliers or offer to purchase such an input only at a lower price)</a:t>
            </a:r>
          </a:p>
          <a:p>
            <a:pPr marL="342900" indent="-342900" algn="just">
              <a:buAutoNum type="alphaLcParenBoth"/>
            </a:pP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(b) </a:t>
            </a:r>
            <a:r>
              <a:rPr lang="en-US" b="1" dirty="0" smtClean="0">
                <a:solidFill>
                  <a:srgbClr val="FF0000"/>
                </a:solidFill>
                <a:latin typeface="Arial" panose="020B0604020202020204" pitchFamily="34" charset="0"/>
                <a:cs typeface="Arial" panose="020B0604020202020204" pitchFamily="34" charset="0"/>
              </a:rPr>
              <a:t>Vertical integration may increase barriers to entry by </a:t>
            </a:r>
            <a:r>
              <a:rPr lang="en-US" b="1" u="sng" dirty="0" smtClean="0">
                <a:solidFill>
                  <a:srgbClr val="FF0000"/>
                </a:solidFill>
                <a:latin typeface="Arial" panose="020B0604020202020204" pitchFamily="34" charset="0"/>
                <a:cs typeface="Arial" panose="020B0604020202020204" pitchFamily="34" charset="0"/>
              </a:rPr>
              <a:t>requiring </a:t>
            </a:r>
            <a:r>
              <a:rPr lang="en-US" b="1" dirty="0" smtClean="0">
                <a:solidFill>
                  <a:srgbClr val="FF0000"/>
                </a:solidFill>
                <a:latin typeface="Arial" panose="020B0604020202020204" pitchFamily="34" charset="0"/>
                <a:cs typeface="Arial" panose="020B0604020202020204" pitchFamily="34" charset="0"/>
              </a:rPr>
              <a:t>a new entrant to enter two markets rather than just one</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(c) </a:t>
            </a:r>
            <a:r>
              <a:rPr lang="en-US" b="1" dirty="0" smtClean="0">
                <a:solidFill>
                  <a:srgbClr val="FF0000"/>
                </a:solidFill>
                <a:latin typeface="Arial" panose="020B0604020202020204" pitchFamily="34" charset="0"/>
                <a:cs typeface="Arial" panose="020B0604020202020204" pitchFamily="34" charset="0"/>
              </a:rPr>
              <a:t>Vertical integration may facilitate the avoidance of regulatory constraints.</a:t>
            </a:r>
            <a:r>
              <a:rPr lang="en-US" dirty="0" smtClean="0">
                <a:latin typeface="Arial" panose="020B0604020202020204" pitchFamily="34" charset="0"/>
                <a:cs typeface="Arial" panose="020B0604020202020204" pitchFamily="34" charset="0"/>
              </a:rPr>
              <a:t> For example, the US Non-Horizontal Guidelines identify a concern that vertical mergers can create transfer pricing issues, and may be entered to avoid price controls. </a:t>
            </a:r>
          </a:p>
          <a:p>
            <a:pPr algn="just"/>
            <a:endParaRPr lang="en-US" dirty="0" smtClean="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r>
              <a:rPr lang="en-US" sz="1400" b="1" dirty="0" smtClean="0">
                <a:latin typeface="Arial" panose="020B0604020202020204" pitchFamily="34" charset="0"/>
                <a:cs typeface="Arial" panose="020B0604020202020204" pitchFamily="34" charset="0"/>
              </a:rPr>
              <a:t>ICN UNILATERAL EFFECTS ANALYSIS UNDER INTERNATIONAL MERGER REGIMES</a:t>
            </a:r>
            <a:endParaRPr lang="fr-FR" sz="1400" b="1" dirty="0" smtClean="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47</a:t>
            </a:fld>
            <a:endParaRPr lang="fr-FR"/>
          </a:p>
        </p:txBody>
      </p:sp>
    </p:spTree>
    <p:extLst>
      <p:ext uri="{BB962C8B-B14F-4D97-AF65-F5344CB8AC3E}">
        <p14:creationId xmlns:p14="http://schemas.microsoft.com/office/powerpoint/2010/main" val="35129722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noAutofit/>
          </a:bodyPr>
          <a:lstStyle/>
          <a:p>
            <a:r>
              <a:rPr lang="en-US" sz="3200" b="1" dirty="0" smtClean="0">
                <a:solidFill>
                  <a:srgbClr val="C00000"/>
                </a:solidFill>
                <a:latin typeface="Arial" panose="020B0604020202020204" pitchFamily="34" charset="0"/>
                <a:cs typeface="Arial" panose="020B0604020202020204" pitchFamily="34" charset="0"/>
              </a:rPr>
              <a:t>Conglomerate issues in merger control</a:t>
            </a:r>
            <a:endParaRPr lang="fr-FR" sz="3200"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323528" y="1412776"/>
            <a:ext cx="8352928" cy="4739759"/>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A wide range of conglomerate effects has been identified, but the guidelines which have been surveyed and which identify potentially harmful conglomerate effects have tended to focus on </a:t>
            </a:r>
            <a:r>
              <a:rPr lang="en-US" b="1" dirty="0" smtClean="0">
                <a:solidFill>
                  <a:srgbClr val="FF0000"/>
                </a:solidFill>
                <a:latin typeface="Arial" panose="020B0604020202020204" pitchFamily="34" charset="0"/>
                <a:cs typeface="Arial" panose="020B0604020202020204" pitchFamily="34" charset="0"/>
              </a:rPr>
              <a:t>portfolio power</a:t>
            </a:r>
            <a:r>
              <a:rPr lang="en-US" dirty="0" smtClean="0">
                <a:latin typeface="Arial" panose="020B0604020202020204" pitchFamily="34" charset="0"/>
                <a:cs typeface="Arial" panose="020B0604020202020204" pitchFamily="34" charset="0"/>
              </a:rPr>
              <a:t>. </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This arises </a:t>
            </a:r>
            <a:r>
              <a:rPr lang="en-US" b="1" dirty="0" smtClean="0">
                <a:solidFill>
                  <a:srgbClr val="FF0000"/>
                </a:solidFill>
                <a:latin typeface="Arial" panose="020B0604020202020204" pitchFamily="34" charset="0"/>
                <a:cs typeface="Arial" panose="020B0604020202020204" pitchFamily="34" charset="0"/>
              </a:rPr>
              <a:t>when the merged group has market power in at least one market but is also active in one or more other markets which are connected, for example because the products are sold or consumed together</a:t>
            </a:r>
            <a:r>
              <a:rPr lang="en-US" dirty="0" smtClean="0">
                <a:latin typeface="Arial" panose="020B0604020202020204" pitchFamily="34" charset="0"/>
                <a:cs typeface="Arial" panose="020B0604020202020204" pitchFamily="34" charset="0"/>
              </a:rPr>
              <a:t>. </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Some guidelines suggest that the combination of activities in </a:t>
            </a:r>
            <a:r>
              <a:rPr lang="en-US" dirty="0" err="1" smtClean="0">
                <a:latin typeface="Arial" panose="020B0604020202020204" pitchFamily="34" charset="0"/>
                <a:cs typeface="Arial" panose="020B0604020202020204" pitchFamily="34" charset="0"/>
              </a:rPr>
              <a:t>neighbouring</a:t>
            </a:r>
            <a:r>
              <a:rPr lang="en-US" dirty="0" smtClean="0">
                <a:latin typeface="Arial" panose="020B0604020202020204" pitchFamily="34" charset="0"/>
                <a:cs typeface="Arial" panose="020B0604020202020204" pitchFamily="34" charset="0"/>
              </a:rPr>
              <a:t> markets may itself be a source of market power (on the basis that the whole is worth more than the sum of the parts). </a:t>
            </a:r>
            <a:r>
              <a:rPr lang="en-US" b="1" dirty="0" smtClean="0">
                <a:solidFill>
                  <a:srgbClr val="FF0000"/>
                </a:solidFill>
                <a:latin typeface="Arial" panose="020B0604020202020204" pitchFamily="34" charset="0"/>
                <a:cs typeface="Arial" panose="020B0604020202020204" pitchFamily="34" charset="0"/>
              </a:rPr>
              <a:t>However, there is widespread disagreement about whether it is advisable to prohibit mergers on the grounds of portfolio power</a:t>
            </a:r>
            <a:r>
              <a:rPr lang="en-US" dirty="0" smtClean="0">
                <a:latin typeface="Arial" panose="020B0604020202020204" pitchFamily="34" charset="0"/>
                <a:cs typeface="Arial" panose="020B0604020202020204" pitchFamily="34" charset="0"/>
              </a:rPr>
              <a:t>. For example, the Irish guidelines state that "anti-competitive harm from portfolio effect is extremely unlikely" and identify a number of important limitations on the application of the theory</a:t>
            </a:r>
          </a:p>
          <a:p>
            <a:pPr algn="just"/>
            <a:endParaRPr lang="en-US" dirty="0">
              <a:latin typeface="Arial" panose="020B0604020202020204" pitchFamily="34" charset="0"/>
              <a:cs typeface="Arial" panose="020B0604020202020204" pitchFamily="34" charset="0"/>
            </a:endParaRPr>
          </a:p>
          <a:p>
            <a:pPr algn="just"/>
            <a:r>
              <a:rPr lang="en-US" sz="1400" b="1" dirty="0" smtClean="0">
                <a:latin typeface="Arial" panose="020B0604020202020204" pitchFamily="34" charset="0"/>
                <a:cs typeface="Arial" panose="020B0604020202020204" pitchFamily="34" charset="0"/>
              </a:rPr>
              <a:t>ICN UNILATERAL EFFECTS ANALYSIS UNDER INTERNATIONAL MERGER REGIMES</a:t>
            </a:r>
            <a:endParaRPr lang="fr-FR" sz="1400" b="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0752C317-8851-4F93-B958-2830AF4C3E41}" type="slidenum">
              <a:rPr lang="fr-FR" smtClean="0"/>
              <a:t>48</a:t>
            </a:fld>
            <a:endParaRPr lang="fr-FR"/>
          </a:p>
        </p:txBody>
      </p:sp>
    </p:spTree>
    <p:extLst>
      <p:ext uri="{BB962C8B-B14F-4D97-AF65-F5344CB8AC3E}">
        <p14:creationId xmlns:p14="http://schemas.microsoft.com/office/powerpoint/2010/main" val="4731003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06080"/>
            <a:ext cx="8229600" cy="1143000"/>
          </a:xfrm>
        </p:spPr>
        <p:txBody>
          <a:bodyPr>
            <a:normAutofit/>
          </a:bodyPr>
          <a:lstStyle/>
          <a:p>
            <a:r>
              <a:rPr lang="fr-FR" sz="3200" b="1" dirty="0" smtClean="0">
                <a:solidFill>
                  <a:srgbClr val="FF0000"/>
                </a:solidFill>
                <a:latin typeface="Arial" panose="020B0604020202020204" pitchFamily="34" charset="0"/>
                <a:cs typeface="Arial" panose="020B0604020202020204" pitchFamily="34" charset="0"/>
              </a:rPr>
              <a:t>CONCLUSION</a:t>
            </a:r>
            <a:endParaRPr lang="fr-FR" sz="3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663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F7C0105-3460-4A4B-8B62-181FE315B7BA}" type="slidenum">
              <a:rPr lang="fr-FR" altLang="fr-FR"/>
              <a:pPr eaLnBrk="1" hangingPunct="1"/>
              <a:t>5</a:t>
            </a:fld>
            <a:endParaRPr lang="fr-FR" altLang="fr-FR"/>
          </a:p>
        </p:txBody>
      </p:sp>
      <p:sp>
        <p:nvSpPr>
          <p:cNvPr id="16387" name="Rectangle 2"/>
          <p:cNvSpPr>
            <a:spLocks noGrp="1" noChangeArrowheads="1"/>
          </p:cNvSpPr>
          <p:nvPr>
            <p:ph type="title"/>
          </p:nvPr>
        </p:nvSpPr>
        <p:spPr/>
        <p:txBody>
          <a:bodyPr>
            <a:normAutofit fontScale="90000"/>
          </a:bodyPr>
          <a:lstStyle/>
          <a:p>
            <a:pPr eaLnBrk="1" hangingPunct="1"/>
            <a:r>
              <a:rPr lang="fr-FR" altLang="fr-FR" sz="3600" b="1" dirty="0" err="1" smtClean="0">
                <a:solidFill>
                  <a:srgbClr val="C00000"/>
                </a:solidFill>
                <a:latin typeface="Arial" panose="020B0604020202020204" pitchFamily="34" charset="0"/>
                <a:cs typeface="Arial" panose="020B0604020202020204" pitchFamily="34" charset="0"/>
              </a:rPr>
              <a:t>Competition</a:t>
            </a:r>
            <a:r>
              <a:rPr lang="fr-FR" altLang="fr-FR" sz="3600" b="1" dirty="0" smtClean="0">
                <a:solidFill>
                  <a:srgbClr val="C00000"/>
                </a:solidFill>
                <a:latin typeface="Arial" panose="020B0604020202020204" pitchFamily="34" charset="0"/>
                <a:cs typeface="Arial" panose="020B0604020202020204" pitchFamily="34" charset="0"/>
              </a:rPr>
              <a:t> </a:t>
            </a:r>
            <a:r>
              <a:rPr lang="fr-FR" altLang="fr-FR" sz="3600" b="1" dirty="0" err="1" smtClean="0">
                <a:solidFill>
                  <a:srgbClr val="C00000"/>
                </a:solidFill>
                <a:latin typeface="Arial" panose="020B0604020202020204" pitchFamily="34" charset="0"/>
                <a:cs typeface="Arial" panose="020B0604020202020204" pitchFamily="34" charset="0"/>
              </a:rPr>
              <a:t>law</a:t>
            </a:r>
            <a:r>
              <a:rPr lang="fr-FR" altLang="fr-FR" sz="3600" b="1" dirty="0" smtClean="0">
                <a:solidFill>
                  <a:srgbClr val="C00000"/>
                </a:solidFill>
                <a:latin typeface="Arial" panose="020B0604020202020204" pitchFamily="34" charset="0"/>
                <a:cs typeface="Arial" panose="020B0604020202020204" pitchFamily="34" charset="0"/>
              </a:rPr>
              <a:t>: </a:t>
            </a:r>
            <a:r>
              <a:rPr lang="fr-FR" altLang="fr-FR" sz="3600" b="1" dirty="0" err="1">
                <a:solidFill>
                  <a:srgbClr val="C00000"/>
                </a:solidFill>
                <a:latin typeface="Arial" panose="020B0604020202020204" pitchFamily="34" charset="0"/>
                <a:cs typeface="Arial" panose="020B0604020202020204" pitchFamily="34" charset="0"/>
              </a:rPr>
              <a:t>l</a:t>
            </a:r>
            <a:r>
              <a:rPr lang="fr-FR" altLang="fr-FR" sz="3600" b="1" dirty="0" err="1" smtClean="0">
                <a:solidFill>
                  <a:srgbClr val="C00000"/>
                </a:solidFill>
                <a:latin typeface="Arial" panose="020B0604020202020204" pitchFamily="34" charset="0"/>
                <a:cs typeface="Arial" panose="020B0604020202020204" pitchFamily="34" charset="0"/>
              </a:rPr>
              <a:t>egal</a:t>
            </a:r>
            <a:r>
              <a:rPr lang="fr-FR" altLang="fr-FR" sz="3600" b="1" dirty="0" smtClean="0">
                <a:solidFill>
                  <a:srgbClr val="C00000"/>
                </a:solidFill>
                <a:latin typeface="Arial" panose="020B0604020202020204" pitchFamily="34" charset="0"/>
                <a:cs typeface="Arial" panose="020B0604020202020204" pitchFamily="34" charset="0"/>
              </a:rPr>
              <a:t> </a:t>
            </a:r>
            <a:r>
              <a:rPr lang="fr-FR" altLang="fr-FR" sz="3600" b="1" dirty="0">
                <a:solidFill>
                  <a:srgbClr val="C00000"/>
                </a:solidFill>
                <a:latin typeface="Arial" panose="020B0604020202020204" pitchFamily="34" charset="0"/>
                <a:cs typeface="Arial" panose="020B0604020202020204" pitchFamily="34" charset="0"/>
              </a:rPr>
              <a:t>i</a:t>
            </a:r>
            <a:r>
              <a:rPr lang="fr-FR" altLang="fr-FR" sz="3600" b="1" dirty="0" smtClean="0">
                <a:solidFill>
                  <a:srgbClr val="C00000"/>
                </a:solidFill>
                <a:latin typeface="Arial" panose="020B0604020202020204" pitchFamily="34" charset="0"/>
                <a:cs typeface="Arial" panose="020B0604020202020204" pitchFamily="34" charset="0"/>
              </a:rPr>
              <a:t>nstrument </a:t>
            </a:r>
            <a:r>
              <a:rPr lang="fr-FR" altLang="fr-FR" sz="3600" b="1" dirty="0" err="1">
                <a:solidFill>
                  <a:srgbClr val="C00000"/>
                </a:solidFill>
                <a:latin typeface="Arial" panose="020B0604020202020204" pitchFamily="34" charset="0"/>
                <a:cs typeface="Arial" panose="020B0604020202020204" pitchFamily="34" charset="0"/>
              </a:rPr>
              <a:t>n</a:t>
            </a:r>
            <a:r>
              <a:rPr lang="fr-FR" altLang="fr-FR" sz="3600" b="1" dirty="0" err="1" smtClean="0">
                <a:solidFill>
                  <a:srgbClr val="C00000"/>
                </a:solidFill>
                <a:latin typeface="Arial" panose="020B0604020202020204" pitchFamily="34" charset="0"/>
                <a:cs typeface="Arial" panose="020B0604020202020204" pitchFamily="34" charset="0"/>
              </a:rPr>
              <a:t>ecessary</a:t>
            </a:r>
            <a:r>
              <a:rPr lang="fr-FR" altLang="fr-FR" sz="3600" b="1" dirty="0" smtClean="0">
                <a:solidFill>
                  <a:srgbClr val="C00000"/>
                </a:solidFill>
                <a:latin typeface="Arial" panose="020B0604020202020204" pitchFamily="34" charset="0"/>
                <a:cs typeface="Arial" panose="020B0604020202020204" pitchFamily="34" charset="0"/>
              </a:rPr>
              <a:t> to </a:t>
            </a:r>
            <a:r>
              <a:rPr lang="fr-FR" altLang="fr-FR" sz="3600" b="1" dirty="0" err="1">
                <a:solidFill>
                  <a:srgbClr val="C00000"/>
                </a:solidFill>
                <a:latin typeface="Arial" panose="020B0604020202020204" pitchFamily="34" charset="0"/>
                <a:cs typeface="Arial" panose="020B0604020202020204" pitchFamily="34" charset="0"/>
              </a:rPr>
              <a:t>e</a:t>
            </a:r>
            <a:r>
              <a:rPr lang="fr-FR" altLang="fr-FR" sz="3600" b="1" dirty="0" err="1" smtClean="0">
                <a:solidFill>
                  <a:srgbClr val="C00000"/>
                </a:solidFill>
                <a:latin typeface="Arial" panose="020B0604020202020204" pitchFamily="34" charset="0"/>
                <a:cs typeface="Arial" panose="020B0604020202020204" pitchFamily="34" charset="0"/>
              </a:rPr>
              <a:t>nsure</a:t>
            </a:r>
            <a:r>
              <a:rPr lang="fr-FR" altLang="fr-FR" sz="3600" b="1" dirty="0" smtClean="0">
                <a:solidFill>
                  <a:srgbClr val="C00000"/>
                </a:solidFill>
                <a:latin typeface="Arial" panose="020B0604020202020204" pitchFamily="34" charset="0"/>
                <a:cs typeface="Arial" panose="020B0604020202020204" pitchFamily="34" charset="0"/>
              </a:rPr>
              <a:t> </a:t>
            </a:r>
            <a:r>
              <a:rPr lang="fr-FR" altLang="fr-FR" sz="3600" b="1" dirty="0" err="1" smtClean="0">
                <a:solidFill>
                  <a:srgbClr val="C00000"/>
                </a:solidFill>
                <a:latin typeface="Arial" panose="020B0604020202020204" pitchFamily="34" charset="0"/>
                <a:cs typeface="Arial" panose="020B0604020202020204" pitchFamily="34" charset="0"/>
              </a:rPr>
              <a:t>that</a:t>
            </a:r>
            <a:r>
              <a:rPr lang="fr-FR" altLang="fr-FR" sz="3600" b="1" dirty="0" smtClean="0">
                <a:solidFill>
                  <a:srgbClr val="C00000"/>
                </a:solidFill>
                <a:latin typeface="Arial" panose="020B0604020202020204" pitchFamily="34" charset="0"/>
                <a:cs typeface="Arial" panose="020B0604020202020204" pitchFamily="34" charset="0"/>
              </a:rPr>
              <a:t> </a:t>
            </a:r>
            <a:r>
              <a:rPr lang="fr-FR" altLang="fr-FR" sz="3600" b="1" dirty="0" err="1">
                <a:solidFill>
                  <a:srgbClr val="C00000"/>
                </a:solidFill>
                <a:latin typeface="Arial" panose="020B0604020202020204" pitchFamily="34" charset="0"/>
                <a:cs typeface="Arial" panose="020B0604020202020204" pitchFamily="34" charset="0"/>
              </a:rPr>
              <a:t>c</a:t>
            </a:r>
            <a:r>
              <a:rPr lang="fr-FR" altLang="fr-FR" sz="3600" b="1" dirty="0" err="1" smtClean="0">
                <a:solidFill>
                  <a:srgbClr val="C00000"/>
                </a:solidFill>
                <a:latin typeface="Arial" panose="020B0604020202020204" pitchFamily="34" charset="0"/>
                <a:cs typeface="Arial" panose="020B0604020202020204" pitchFamily="34" charset="0"/>
              </a:rPr>
              <a:t>ompetition</a:t>
            </a:r>
            <a:r>
              <a:rPr lang="fr-FR" altLang="fr-FR" sz="3600" b="1" dirty="0" smtClean="0">
                <a:solidFill>
                  <a:srgbClr val="C00000"/>
                </a:solidFill>
                <a:latin typeface="Arial" panose="020B0604020202020204" pitchFamily="34" charset="0"/>
                <a:cs typeface="Arial" panose="020B0604020202020204" pitchFamily="34" charset="0"/>
              </a:rPr>
              <a:t> </a:t>
            </a:r>
            <a:r>
              <a:rPr lang="fr-FR" altLang="fr-FR" sz="3600" b="1" dirty="0" err="1">
                <a:solidFill>
                  <a:srgbClr val="C00000"/>
                </a:solidFill>
                <a:latin typeface="Arial" panose="020B0604020202020204" pitchFamily="34" charset="0"/>
                <a:cs typeface="Arial" panose="020B0604020202020204" pitchFamily="34" charset="0"/>
              </a:rPr>
              <a:t>p</a:t>
            </a:r>
            <a:r>
              <a:rPr lang="fr-FR" altLang="fr-FR" sz="3600" b="1" dirty="0" err="1" smtClean="0">
                <a:solidFill>
                  <a:srgbClr val="C00000"/>
                </a:solidFill>
                <a:latin typeface="Arial" panose="020B0604020202020204" pitchFamily="34" charset="0"/>
                <a:cs typeface="Arial" panose="020B0604020202020204" pitchFamily="34" charset="0"/>
              </a:rPr>
              <a:t>revails</a:t>
            </a:r>
            <a:r>
              <a:rPr lang="fr-FR" altLang="fr-FR" sz="3600" b="1" dirty="0" smtClean="0">
                <a:solidFill>
                  <a:srgbClr val="C00000"/>
                </a:solidFill>
                <a:latin typeface="Arial" panose="020B0604020202020204" pitchFamily="34" charset="0"/>
                <a:cs typeface="Arial" panose="020B0604020202020204" pitchFamily="34" charset="0"/>
              </a:rPr>
              <a:t> </a:t>
            </a:r>
            <a:r>
              <a:rPr lang="fr-FR" altLang="fr-FR" sz="3600" b="1" dirty="0" err="1" smtClean="0">
                <a:solidFill>
                  <a:srgbClr val="C00000"/>
                </a:solidFill>
                <a:latin typeface="Arial" panose="020B0604020202020204" pitchFamily="34" charset="0"/>
                <a:cs typeface="Arial" panose="020B0604020202020204" pitchFamily="34" charset="0"/>
              </a:rPr>
              <a:t>where</a:t>
            </a:r>
            <a:r>
              <a:rPr lang="fr-FR" altLang="fr-FR" sz="3600" b="1" dirty="0" smtClean="0">
                <a:solidFill>
                  <a:srgbClr val="C00000"/>
                </a:solidFill>
                <a:latin typeface="Arial" panose="020B0604020202020204" pitchFamily="34" charset="0"/>
                <a:cs typeface="Arial" panose="020B0604020202020204" pitchFamily="34" charset="0"/>
              </a:rPr>
              <a:t> </a:t>
            </a:r>
            <a:r>
              <a:rPr lang="fr-FR" altLang="fr-FR" sz="3600" b="1" dirty="0" err="1" smtClean="0">
                <a:solidFill>
                  <a:srgbClr val="C00000"/>
                </a:solidFill>
                <a:latin typeface="Arial" panose="020B0604020202020204" pitchFamily="34" charset="0"/>
                <a:cs typeface="Arial" panose="020B0604020202020204" pitchFamily="34" charset="0"/>
              </a:rPr>
              <a:t>it</a:t>
            </a:r>
            <a:r>
              <a:rPr lang="fr-FR" altLang="fr-FR" sz="3600" b="1" dirty="0" smtClean="0">
                <a:solidFill>
                  <a:srgbClr val="C00000"/>
                </a:solidFill>
                <a:latin typeface="Arial" panose="020B0604020202020204" pitchFamily="34" charset="0"/>
                <a:cs typeface="Arial" panose="020B0604020202020204" pitchFamily="34" charset="0"/>
              </a:rPr>
              <a:t> </a:t>
            </a:r>
            <a:r>
              <a:rPr lang="fr-FR" altLang="fr-FR" sz="3600" b="1" dirty="0" err="1" smtClean="0">
                <a:solidFill>
                  <a:srgbClr val="C00000"/>
                </a:solidFill>
                <a:latin typeface="Arial" panose="020B0604020202020204" pitchFamily="34" charset="0"/>
                <a:cs typeface="Arial" panose="020B0604020202020204" pitchFamily="34" charset="0"/>
              </a:rPr>
              <a:t>can</a:t>
            </a:r>
            <a:r>
              <a:rPr lang="fr-FR" altLang="fr-FR" sz="3600" b="1" dirty="0" smtClean="0">
                <a:solidFill>
                  <a:srgbClr val="C00000"/>
                </a:solidFill>
                <a:latin typeface="Arial" panose="020B0604020202020204" pitchFamily="34" charset="0"/>
                <a:cs typeface="Arial" panose="020B0604020202020204" pitchFamily="34" charset="0"/>
              </a:rPr>
              <a:t> </a:t>
            </a:r>
            <a:r>
              <a:rPr lang="fr-FR" altLang="fr-FR" sz="3600" b="1" dirty="0" err="1" smtClean="0">
                <a:solidFill>
                  <a:srgbClr val="C00000"/>
                </a:solidFill>
                <a:latin typeface="Arial" panose="020B0604020202020204" pitchFamily="34" charset="0"/>
                <a:cs typeface="Arial" panose="020B0604020202020204" pitchFamily="34" charset="0"/>
              </a:rPr>
              <a:t>play</a:t>
            </a:r>
            <a:r>
              <a:rPr lang="fr-FR" altLang="fr-FR" sz="3600" b="1" dirty="0" smtClean="0">
                <a:solidFill>
                  <a:srgbClr val="C00000"/>
                </a:solidFill>
                <a:latin typeface="Arial" panose="020B0604020202020204" pitchFamily="34" charset="0"/>
                <a:cs typeface="Arial" panose="020B0604020202020204" pitchFamily="34" charset="0"/>
              </a:rPr>
              <a:t> a </a:t>
            </a:r>
            <a:r>
              <a:rPr lang="fr-FR" altLang="fr-FR" sz="3600" b="1" dirty="0" err="1">
                <a:solidFill>
                  <a:srgbClr val="C00000"/>
                </a:solidFill>
                <a:latin typeface="Arial" panose="020B0604020202020204" pitchFamily="34" charset="0"/>
                <a:cs typeface="Arial" panose="020B0604020202020204" pitchFamily="34" charset="0"/>
              </a:rPr>
              <a:t>u</a:t>
            </a:r>
            <a:r>
              <a:rPr lang="fr-FR" altLang="fr-FR" sz="3600" b="1" dirty="0" err="1" smtClean="0">
                <a:solidFill>
                  <a:srgbClr val="C00000"/>
                </a:solidFill>
                <a:latin typeface="Arial" panose="020B0604020202020204" pitchFamily="34" charset="0"/>
                <a:cs typeface="Arial" panose="020B0604020202020204" pitchFamily="34" charset="0"/>
              </a:rPr>
              <a:t>seful</a:t>
            </a:r>
            <a:r>
              <a:rPr lang="fr-FR" altLang="fr-FR" sz="3600" b="1" dirty="0" smtClean="0">
                <a:solidFill>
                  <a:srgbClr val="C00000"/>
                </a:solidFill>
                <a:latin typeface="Arial" panose="020B0604020202020204" pitchFamily="34" charset="0"/>
                <a:cs typeface="Arial" panose="020B0604020202020204" pitchFamily="34" charset="0"/>
              </a:rPr>
              <a:t> </a:t>
            </a:r>
            <a:r>
              <a:rPr lang="fr-FR" altLang="fr-FR" sz="3600" b="1" dirty="0" err="1">
                <a:solidFill>
                  <a:srgbClr val="C00000"/>
                </a:solidFill>
                <a:latin typeface="Arial" panose="020B0604020202020204" pitchFamily="34" charset="0"/>
                <a:cs typeface="Arial" panose="020B0604020202020204" pitchFamily="34" charset="0"/>
              </a:rPr>
              <a:t>r</a:t>
            </a:r>
            <a:r>
              <a:rPr lang="fr-FR" altLang="fr-FR" sz="3600" b="1" dirty="0" err="1" smtClean="0">
                <a:solidFill>
                  <a:srgbClr val="C00000"/>
                </a:solidFill>
                <a:latin typeface="Arial" panose="020B0604020202020204" pitchFamily="34" charset="0"/>
                <a:cs typeface="Arial" panose="020B0604020202020204" pitchFamily="34" charset="0"/>
              </a:rPr>
              <a:t>ole</a:t>
            </a:r>
            <a:endParaRPr lang="en-US" altLang="fr-FR" sz="3600" b="1" dirty="0" smtClean="0">
              <a:solidFill>
                <a:srgbClr val="C00000"/>
              </a:solidFill>
              <a:latin typeface="Arial" panose="020B0604020202020204" pitchFamily="34" charset="0"/>
              <a:cs typeface="Arial" panose="020B0604020202020204" pitchFamily="34" charset="0"/>
            </a:endParaRPr>
          </a:p>
        </p:txBody>
      </p:sp>
      <p:sp>
        <p:nvSpPr>
          <p:cNvPr id="16388" name="AutoShape 3"/>
          <p:cNvSpPr>
            <a:spLocks noChangeArrowheads="1"/>
          </p:cNvSpPr>
          <p:nvPr/>
        </p:nvSpPr>
        <p:spPr bwMode="auto">
          <a:xfrm>
            <a:off x="395288" y="3933825"/>
            <a:ext cx="1066800" cy="304800"/>
          </a:xfrm>
          <a:prstGeom prst="rightArrow">
            <a:avLst>
              <a:gd name="adj1" fmla="val 50000"/>
              <a:gd name="adj2" fmla="val 8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fr-FR" altLang="fr-FR"/>
          </a:p>
        </p:txBody>
      </p:sp>
      <p:sp>
        <p:nvSpPr>
          <p:cNvPr id="16389" name="AutoShape 4"/>
          <p:cNvSpPr>
            <a:spLocks noChangeArrowheads="1"/>
          </p:cNvSpPr>
          <p:nvPr/>
        </p:nvSpPr>
        <p:spPr bwMode="auto">
          <a:xfrm>
            <a:off x="409575" y="3068638"/>
            <a:ext cx="1066800" cy="304800"/>
          </a:xfrm>
          <a:prstGeom prst="rightArrow">
            <a:avLst>
              <a:gd name="adj1" fmla="val 50000"/>
              <a:gd name="adj2" fmla="val 8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fr-FR" altLang="fr-FR"/>
          </a:p>
        </p:txBody>
      </p:sp>
      <p:sp>
        <p:nvSpPr>
          <p:cNvPr id="16390" name="AutoShape 5"/>
          <p:cNvSpPr>
            <a:spLocks noChangeArrowheads="1"/>
          </p:cNvSpPr>
          <p:nvPr/>
        </p:nvSpPr>
        <p:spPr bwMode="auto">
          <a:xfrm>
            <a:off x="468313" y="2060575"/>
            <a:ext cx="1066800" cy="304800"/>
          </a:xfrm>
          <a:prstGeom prst="rightArrow">
            <a:avLst>
              <a:gd name="adj1" fmla="val 50000"/>
              <a:gd name="adj2" fmla="val 8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fr-FR" altLang="fr-FR"/>
          </a:p>
        </p:txBody>
      </p:sp>
      <p:sp>
        <p:nvSpPr>
          <p:cNvPr id="16391" name="Text Box 6"/>
          <p:cNvSpPr txBox="1">
            <a:spLocks noChangeArrowheads="1"/>
          </p:cNvSpPr>
          <p:nvPr/>
        </p:nvSpPr>
        <p:spPr bwMode="auto">
          <a:xfrm>
            <a:off x="1908175" y="1989138"/>
            <a:ext cx="64039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fr-FR" altLang="fr-FR" dirty="0">
                <a:cs typeface="Arial" panose="020B0604020202020204" pitchFamily="34" charset="0"/>
              </a:rPr>
              <a:t>Prohibition of </a:t>
            </a:r>
            <a:r>
              <a:rPr lang="fr-FR" altLang="fr-FR" dirty="0" err="1">
                <a:cs typeface="Arial" panose="020B0604020202020204" pitchFamily="34" charset="0"/>
              </a:rPr>
              <a:t>anticompetitive</a:t>
            </a:r>
            <a:r>
              <a:rPr lang="fr-FR" altLang="fr-FR" dirty="0">
                <a:cs typeface="Arial" panose="020B0604020202020204" pitchFamily="34" charset="0"/>
              </a:rPr>
              <a:t> </a:t>
            </a:r>
            <a:r>
              <a:rPr lang="fr-FR" altLang="fr-FR" dirty="0" err="1">
                <a:cs typeface="Arial" panose="020B0604020202020204" pitchFamily="34" charset="0"/>
              </a:rPr>
              <a:t>agreements</a:t>
            </a:r>
            <a:r>
              <a:rPr lang="fr-FR" altLang="fr-FR" dirty="0">
                <a:cs typeface="Arial" panose="020B0604020202020204" pitchFamily="34" charset="0"/>
              </a:rPr>
              <a:t> </a:t>
            </a:r>
            <a:r>
              <a:rPr lang="fr-FR" altLang="fr-FR" dirty="0" err="1">
                <a:cs typeface="Arial" panose="020B0604020202020204" pitchFamily="34" charset="0"/>
              </a:rPr>
              <a:t>between</a:t>
            </a:r>
            <a:r>
              <a:rPr lang="fr-FR" altLang="fr-FR" dirty="0">
                <a:cs typeface="Arial" panose="020B0604020202020204" pitchFamily="34" charset="0"/>
              </a:rPr>
              <a:t> </a:t>
            </a:r>
            <a:r>
              <a:rPr lang="fr-FR" altLang="fr-FR" dirty="0" err="1">
                <a:cs typeface="Arial" panose="020B0604020202020204" pitchFamily="34" charset="0"/>
              </a:rPr>
              <a:t>firms</a:t>
            </a:r>
            <a:r>
              <a:rPr lang="fr-FR" altLang="fr-FR" dirty="0">
                <a:cs typeface="Arial" panose="020B0604020202020204" pitchFamily="34" charset="0"/>
              </a:rPr>
              <a:t> (horizontal or vertical) </a:t>
            </a:r>
            <a:endParaRPr lang="en-US" altLang="fr-FR" sz="2400" dirty="0">
              <a:cs typeface="Arial" panose="020B0604020202020204" pitchFamily="34" charset="0"/>
            </a:endParaRPr>
          </a:p>
        </p:txBody>
      </p:sp>
      <p:sp>
        <p:nvSpPr>
          <p:cNvPr id="16392" name="Text Box 7"/>
          <p:cNvSpPr txBox="1">
            <a:spLocks noChangeArrowheads="1"/>
          </p:cNvSpPr>
          <p:nvPr/>
        </p:nvSpPr>
        <p:spPr bwMode="auto">
          <a:xfrm>
            <a:off x="1895475" y="2997200"/>
            <a:ext cx="4249881"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fr-FR" altLang="fr-FR" sz="2400" dirty="0">
                <a:latin typeface="Times New Roman" pitchFamily="18" charset="0"/>
              </a:rPr>
              <a:t> </a:t>
            </a:r>
            <a:r>
              <a:rPr lang="fr-FR" altLang="fr-FR" dirty="0">
                <a:cs typeface="Arial" panose="020B0604020202020204" pitchFamily="34" charset="0"/>
              </a:rPr>
              <a:t>Prohibition of abuses of </a:t>
            </a:r>
            <a:r>
              <a:rPr lang="fr-FR" altLang="fr-FR" dirty="0" err="1">
                <a:cs typeface="Arial" panose="020B0604020202020204" pitchFamily="34" charset="0"/>
              </a:rPr>
              <a:t>monopolies</a:t>
            </a:r>
            <a:r>
              <a:rPr lang="fr-FR" altLang="fr-FR" dirty="0">
                <a:cs typeface="Arial" panose="020B0604020202020204" pitchFamily="34" charset="0"/>
              </a:rPr>
              <a:t> or </a:t>
            </a:r>
          </a:p>
          <a:p>
            <a:pPr eaLnBrk="1" hangingPunct="1"/>
            <a:r>
              <a:rPr lang="fr-FR" altLang="fr-FR" dirty="0">
                <a:cs typeface="Arial" panose="020B0604020202020204" pitchFamily="34" charset="0"/>
              </a:rPr>
              <a:t>dominant positions</a:t>
            </a:r>
            <a:endParaRPr lang="en-US" altLang="fr-FR" dirty="0">
              <a:cs typeface="Arial" panose="020B0604020202020204" pitchFamily="34" charset="0"/>
            </a:endParaRPr>
          </a:p>
        </p:txBody>
      </p:sp>
      <p:sp>
        <p:nvSpPr>
          <p:cNvPr id="16393" name="Text Box 8"/>
          <p:cNvSpPr txBox="1">
            <a:spLocks noChangeArrowheads="1"/>
          </p:cNvSpPr>
          <p:nvPr/>
        </p:nvSpPr>
        <p:spPr bwMode="auto">
          <a:xfrm>
            <a:off x="1970088" y="3860800"/>
            <a:ext cx="167225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fr-FR" altLang="fr-FR" dirty="0" err="1">
                <a:cs typeface="Arial" panose="020B0604020202020204" pitchFamily="34" charset="0"/>
              </a:rPr>
              <a:t>Merger</a:t>
            </a:r>
            <a:r>
              <a:rPr lang="fr-FR" altLang="fr-FR" dirty="0">
                <a:cs typeface="Arial" panose="020B0604020202020204" pitchFamily="34" charset="0"/>
              </a:rPr>
              <a:t> control</a:t>
            </a:r>
            <a:endParaRPr lang="en-US" altLang="fr-FR" dirty="0">
              <a:cs typeface="Arial" panose="020B0604020202020204" pitchFamily="34" charset="0"/>
            </a:endParaRPr>
          </a:p>
        </p:txBody>
      </p:sp>
      <p:sp>
        <p:nvSpPr>
          <p:cNvPr id="16395" name="AutoShape 10"/>
          <p:cNvSpPr>
            <a:spLocks noChangeArrowheads="1"/>
          </p:cNvSpPr>
          <p:nvPr/>
        </p:nvSpPr>
        <p:spPr bwMode="auto">
          <a:xfrm>
            <a:off x="395288" y="4708525"/>
            <a:ext cx="1066800" cy="304800"/>
          </a:xfrm>
          <a:prstGeom prst="rightArrow">
            <a:avLst>
              <a:gd name="adj1" fmla="val 50000"/>
              <a:gd name="adj2" fmla="val 8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fr-FR" altLang="fr-FR"/>
          </a:p>
        </p:txBody>
      </p:sp>
      <p:sp>
        <p:nvSpPr>
          <p:cNvPr id="16396" name="Text Box 11"/>
          <p:cNvSpPr txBox="1">
            <a:spLocks noChangeArrowheads="1"/>
          </p:cNvSpPr>
          <p:nvPr/>
        </p:nvSpPr>
        <p:spPr bwMode="auto">
          <a:xfrm>
            <a:off x="2051050" y="4529138"/>
            <a:ext cx="394216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fr-FR" altLang="fr-FR" dirty="0">
                <a:cs typeface="Arial" panose="020B0604020202020204" pitchFamily="34" charset="0"/>
              </a:rPr>
              <a:t>State </a:t>
            </a:r>
            <a:r>
              <a:rPr lang="fr-FR" altLang="fr-FR" dirty="0" err="1">
                <a:cs typeface="Arial" panose="020B0604020202020204" pitchFamily="34" charset="0"/>
              </a:rPr>
              <a:t>Aid</a:t>
            </a:r>
            <a:r>
              <a:rPr lang="fr-FR" altLang="fr-FR" dirty="0">
                <a:cs typeface="Arial" panose="020B0604020202020204" pitchFamily="34" charset="0"/>
              </a:rPr>
              <a:t> Control (in </a:t>
            </a:r>
            <a:r>
              <a:rPr lang="fr-FR" altLang="fr-FR" dirty="0" err="1">
                <a:cs typeface="Arial" panose="020B0604020202020204" pitchFamily="34" charset="0"/>
              </a:rPr>
              <a:t>some</a:t>
            </a:r>
            <a:r>
              <a:rPr lang="fr-FR" altLang="fr-FR" dirty="0">
                <a:cs typeface="Arial" panose="020B0604020202020204" pitchFamily="34" charset="0"/>
              </a:rPr>
              <a:t> countries)</a:t>
            </a:r>
          </a:p>
        </p:txBody>
      </p:sp>
    </p:spTree>
    <p:extLst>
      <p:ext uri="{BB962C8B-B14F-4D97-AF65-F5344CB8AC3E}">
        <p14:creationId xmlns:p14="http://schemas.microsoft.com/office/powerpoint/2010/main" val="4159986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864" y="2286000"/>
            <a:ext cx="8229600" cy="1143000"/>
          </a:xfrm>
        </p:spPr>
        <p:txBody>
          <a:bodyPr>
            <a:normAutofit fontScale="90000"/>
          </a:bodyPr>
          <a:lstStyle/>
          <a:p>
            <a:r>
              <a:rPr lang="fr-FR" sz="3600" b="1" dirty="0" smtClean="0">
                <a:solidFill>
                  <a:srgbClr val="FF0000"/>
                </a:solidFill>
                <a:latin typeface="Arial" pitchFamily="34" charset="0"/>
                <a:cs typeface="Arial" pitchFamily="34" charset="0"/>
              </a:rPr>
              <a:t>II) </a:t>
            </a:r>
            <a:r>
              <a:rPr lang="fr-FR" sz="3600" b="1" dirty="0" err="1" smtClean="0">
                <a:solidFill>
                  <a:srgbClr val="FF0000"/>
                </a:solidFill>
                <a:latin typeface="Arial" pitchFamily="34" charset="0"/>
                <a:cs typeface="Arial" pitchFamily="34" charset="0"/>
              </a:rPr>
              <a:t>What</a:t>
            </a:r>
            <a:r>
              <a:rPr lang="fr-FR" sz="3600" b="1" dirty="0" smtClean="0">
                <a:solidFill>
                  <a:srgbClr val="FF0000"/>
                </a:solidFill>
                <a:latin typeface="Arial" pitchFamily="34" charset="0"/>
                <a:cs typeface="Arial" pitchFamily="34" charset="0"/>
              </a:rPr>
              <a:t> </a:t>
            </a:r>
            <a:r>
              <a:rPr lang="fr-FR" sz="3600" b="1" dirty="0" err="1" smtClean="0">
                <a:solidFill>
                  <a:srgbClr val="FF0000"/>
                </a:solidFill>
                <a:latin typeface="Arial" pitchFamily="34" charset="0"/>
                <a:cs typeface="Arial" pitchFamily="34" charset="0"/>
              </a:rPr>
              <a:t>economics</a:t>
            </a:r>
            <a:r>
              <a:rPr lang="fr-FR" sz="3600" b="1" dirty="0" smtClean="0">
                <a:solidFill>
                  <a:srgbClr val="FF0000"/>
                </a:solidFill>
                <a:latin typeface="Arial" pitchFamily="34" charset="0"/>
                <a:cs typeface="Arial" pitchFamily="34" charset="0"/>
              </a:rPr>
              <a:t> </a:t>
            </a:r>
            <a:r>
              <a:rPr lang="fr-FR" sz="3600" b="1" dirty="0" err="1" smtClean="0">
                <a:solidFill>
                  <a:srgbClr val="FF0000"/>
                </a:solidFill>
                <a:latin typeface="Arial" pitchFamily="34" charset="0"/>
                <a:cs typeface="Arial" pitchFamily="34" charset="0"/>
              </a:rPr>
              <a:t>can</a:t>
            </a:r>
            <a:r>
              <a:rPr lang="fr-FR" sz="3600" b="1" dirty="0" smtClean="0">
                <a:solidFill>
                  <a:srgbClr val="FF0000"/>
                </a:solidFill>
                <a:latin typeface="Arial" pitchFamily="34" charset="0"/>
                <a:cs typeface="Arial" pitchFamily="34" charset="0"/>
              </a:rPr>
              <a:t> </a:t>
            </a:r>
            <a:r>
              <a:rPr lang="fr-FR" sz="3600" b="1" dirty="0" err="1" smtClean="0">
                <a:solidFill>
                  <a:srgbClr val="FF0000"/>
                </a:solidFill>
                <a:latin typeface="Arial" pitchFamily="34" charset="0"/>
                <a:cs typeface="Arial" pitchFamily="34" charset="0"/>
              </a:rPr>
              <a:t>bring</a:t>
            </a:r>
            <a:r>
              <a:rPr lang="fr-FR" sz="3600" b="1" dirty="0" smtClean="0">
                <a:solidFill>
                  <a:srgbClr val="FF0000"/>
                </a:solidFill>
                <a:latin typeface="Arial" pitchFamily="34" charset="0"/>
                <a:cs typeface="Arial" pitchFamily="34" charset="0"/>
              </a:rPr>
              <a:t> to </a:t>
            </a:r>
            <a:r>
              <a:rPr lang="fr-FR" sz="3600" b="1" dirty="0" err="1" smtClean="0">
                <a:solidFill>
                  <a:srgbClr val="FF0000"/>
                </a:solidFill>
                <a:latin typeface="Arial" pitchFamily="34" charset="0"/>
                <a:cs typeface="Arial" pitchFamily="34" charset="0"/>
              </a:rPr>
              <a:t>competition</a:t>
            </a:r>
            <a:r>
              <a:rPr lang="fr-FR" sz="3600" b="1" dirty="0" smtClean="0">
                <a:solidFill>
                  <a:srgbClr val="FF0000"/>
                </a:solidFill>
                <a:latin typeface="Arial" pitchFamily="34" charset="0"/>
                <a:cs typeface="Arial" pitchFamily="34" charset="0"/>
              </a:rPr>
              <a:t> </a:t>
            </a:r>
            <a:r>
              <a:rPr lang="fr-FR" sz="3600" b="1" dirty="0" err="1" smtClean="0">
                <a:solidFill>
                  <a:srgbClr val="FF0000"/>
                </a:solidFill>
                <a:latin typeface="Arial" pitchFamily="34" charset="0"/>
                <a:cs typeface="Arial" pitchFamily="34" charset="0"/>
              </a:rPr>
              <a:t>law</a:t>
            </a:r>
            <a:r>
              <a:rPr lang="fr-FR" sz="3600" b="1" dirty="0" smtClean="0">
                <a:solidFill>
                  <a:srgbClr val="FF0000"/>
                </a:solidFill>
                <a:latin typeface="Arial" pitchFamily="34" charset="0"/>
                <a:cs typeface="Arial" pitchFamily="34" charset="0"/>
              </a:rPr>
              <a:t>  </a:t>
            </a:r>
            <a:r>
              <a:rPr lang="fr-FR" sz="3600" b="1" dirty="0" err="1" smtClean="0">
                <a:solidFill>
                  <a:srgbClr val="FF0000"/>
                </a:solidFill>
                <a:latin typeface="Arial" pitchFamily="34" charset="0"/>
                <a:cs typeface="Arial" pitchFamily="34" charset="0"/>
              </a:rPr>
              <a:t>enforcement</a:t>
            </a:r>
            <a:endParaRPr lang="fr-FR" sz="3600" b="1" dirty="0">
              <a:solidFill>
                <a:srgbClr val="FF0000"/>
              </a:solidFill>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9C554C51-7C74-4744-A7EE-99D7CC395549}" type="slidenum">
              <a:rPr lang="fr-FR" smtClean="0"/>
              <a:t>6</a:t>
            </a:fld>
            <a:endParaRPr lang="fr-FR"/>
          </a:p>
        </p:txBody>
      </p:sp>
    </p:spTree>
    <p:extLst>
      <p:ext uri="{BB962C8B-B14F-4D97-AF65-F5344CB8AC3E}">
        <p14:creationId xmlns:p14="http://schemas.microsoft.com/office/powerpoint/2010/main" val="166093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p:txBody>
          <a:bodyPr/>
          <a:lstStyle/>
          <a:p>
            <a:pPr>
              <a:defRPr/>
            </a:pPr>
            <a:fld id="{496DE5D1-3096-4A1D-8B85-3A0FAF4A5DC3}" type="slidenum">
              <a:rPr lang="fr-FR"/>
              <a:pPr>
                <a:defRPr/>
              </a:pPr>
              <a:t>7</a:t>
            </a:fld>
            <a:endParaRPr lang="fr-FR"/>
          </a:p>
        </p:txBody>
      </p:sp>
      <p:sp>
        <p:nvSpPr>
          <p:cNvPr id="26627" name="Rectangle 2"/>
          <p:cNvSpPr>
            <a:spLocks noGrp="1" noChangeArrowheads="1"/>
          </p:cNvSpPr>
          <p:nvPr>
            <p:ph type="title"/>
          </p:nvPr>
        </p:nvSpPr>
        <p:spPr>
          <a:xfrm>
            <a:off x="0" y="0"/>
            <a:ext cx="9144000" cy="1143000"/>
          </a:xfrm>
        </p:spPr>
        <p:txBody>
          <a:bodyPr/>
          <a:lstStyle/>
          <a:p>
            <a:pPr eaLnBrk="1" hangingPunct="1"/>
            <a:r>
              <a:rPr lang="fr-FR" sz="3200" b="1" dirty="0" err="1" smtClean="0">
                <a:solidFill>
                  <a:srgbClr val="C00000"/>
                </a:solidFill>
                <a:latin typeface="Arial" charset="0"/>
                <a:cs typeface="Arial" charset="0"/>
              </a:rPr>
              <a:t>Elements</a:t>
            </a:r>
            <a:r>
              <a:rPr lang="fr-FR" sz="3200" b="1" dirty="0" smtClean="0">
                <a:solidFill>
                  <a:srgbClr val="C00000"/>
                </a:solidFill>
                <a:latin typeface="Arial" charset="0"/>
                <a:cs typeface="Arial" charset="0"/>
              </a:rPr>
              <a:t> of </a:t>
            </a:r>
            <a:r>
              <a:rPr lang="fr-FR" sz="3200" b="1" dirty="0" err="1" smtClean="0">
                <a:solidFill>
                  <a:srgbClr val="C00000"/>
                </a:solidFill>
                <a:latin typeface="Arial" charset="0"/>
                <a:cs typeface="Arial" charset="0"/>
              </a:rPr>
              <a:t>economics</a:t>
            </a:r>
            <a:r>
              <a:rPr lang="fr-FR" sz="3200" b="1" dirty="0" smtClean="0">
                <a:solidFill>
                  <a:srgbClr val="C00000"/>
                </a:solidFill>
                <a:latin typeface="Arial" charset="0"/>
                <a:cs typeface="Arial" charset="0"/>
              </a:rPr>
              <a:t> </a:t>
            </a:r>
            <a:r>
              <a:rPr lang="fr-FR" sz="3200" b="1" dirty="0" err="1" smtClean="0">
                <a:solidFill>
                  <a:srgbClr val="C00000"/>
                </a:solidFill>
                <a:latin typeface="Arial" charset="0"/>
                <a:cs typeface="Arial" charset="0"/>
              </a:rPr>
              <a:t>useful</a:t>
            </a:r>
            <a:r>
              <a:rPr lang="fr-FR" sz="3200" b="1" dirty="0" smtClean="0">
                <a:solidFill>
                  <a:srgbClr val="C00000"/>
                </a:solidFill>
                <a:latin typeface="Arial" charset="0"/>
                <a:cs typeface="Arial" charset="0"/>
              </a:rPr>
              <a:t> for antitrust: </a:t>
            </a:r>
            <a:br>
              <a:rPr lang="fr-FR" sz="3200" b="1" dirty="0" smtClean="0">
                <a:solidFill>
                  <a:srgbClr val="C00000"/>
                </a:solidFill>
                <a:latin typeface="Arial" charset="0"/>
                <a:cs typeface="Arial" charset="0"/>
              </a:rPr>
            </a:br>
            <a:r>
              <a:rPr lang="fr-FR" sz="3200" b="1" dirty="0" smtClean="0">
                <a:solidFill>
                  <a:srgbClr val="C00000"/>
                </a:solidFill>
                <a:latin typeface="Arial" charset="0"/>
                <a:cs typeface="Arial" charset="0"/>
              </a:rPr>
              <a:t>1) concepts</a:t>
            </a:r>
          </a:p>
        </p:txBody>
      </p:sp>
      <p:sp>
        <p:nvSpPr>
          <p:cNvPr id="26628" name="Text Box 3"/>
          <p:cNvSpPr txBox="1">
            <a:spLocks noChangeArrowheads="1"/>
          </p:cNvSpPr>
          <p:nvPr/>
        </p:nvSpPr>
        <p:spPr bwMode="auto">
          <a:xfrm>
            <a:off x="446088" y="1465263"/>
            <a:ext cx="8518525"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fr-FR" dirty="0" smtClean="0">
                <a:cs typeface="Arial" charset="0"/>
              </a:rPr>
              <a:t>1) </a:t>
            </a:r>
            <a:r>
              <a:rPr lang="fr-FR" dirty="0" err="1" smtClean="0">
                <a:cs typeface="Arial" charset="0"/>
              </a:rPr>
              <a:t>Economics</a:t>
            </a:r>
            <a:r>
              <a:rPr lang="fr-FR" dirty="0" smtClean="0">
                <a:cs typeface="Arial" charset="0"/>
              </a:rPr>
              <a:t> </a:t>
            </a:r>
            <a:r>
              <a:rPr lang="fr-FR" dirty="0" err="1">
                <a:cs typeface="Arial" charset="0"/>
              </a:rPr>
              <a:t>can</a:t>
            </a:r>
            <a:r>
              <a:rPr lang="fr-FR" dirty="0">
                <a:cs typeface="Arial" charset="0"/>
              </a:rPr>
              <a:t> </a:t>
            </a:r>
            <a:r>
              <a:rPr lang="fr-FR" dirty="0" err="1">
                <a:cs typeface="Arial" charset="0"/>
              </a:rPr>
              <a:t>be</a:t>
            </a:r>
            <a:r>
              <a:rPr lang="fr-FR" dirty="0">
                <a:cs typeface="Arial" charset="0"/>
              </a:rPr>
              <a:t> </a:t>
            </a:r>
            <a:r>
              <a:rPr lang="fr-FR" dirty="0" err="1">
                <a:cs typeface="Arial" charset="0"/>
              </a:rPr>
              <a:t>useful</a:t>
            </a:r>
            <a:r>
              <a:rPr lang="fr-FR" dirty="0">
                <a:cs typeface="Arial" charset="0"/>
              </a:rPr>
              <a:t> to the </a:t>
            </a:r>
            <a:r>
              <a:rPr lang="fr-FR" dirty="0" err="1">
                <a:cs typeface="Arial" charset="0"/>
              </a:rPr>
              <a:t>law</a:t>
            </a:r>
            <a:r>
              <a:rPr lang="fr-FR" dirty="0">
                <a:cs typeface="Arial" charset="0"/>
              </a:rPr>
              <a:t> </a:t>
            </a:r>
            <a:r>
              <a:rPr lang="fr-FR" dirty="0" err="1">
                <a:cs typeface="Arial" charset="0"/>
              </a:rPr>
              <a:t>is</a:t>
            </a:r>
            <a:r>
              <a:rPr lang="fr-FR" dirty="0">
                <a:cs typeface="Arial" charset="0"/>
              </a:rPr>
              <a:t> in </a:t>
            </a:r>
            <a:r>
              <a:rPr lang="fr-FR" dirty="0" err="1">
                <a:cs typeface="Arial" charset="0"/>
              </a:rPr>
              <a:t>supplying</a:t>
            </a:r>
            <a:r>
              <a:rPr lang="fr-FR" dirty="0">
                <a:cs typeface="Arial" charset="0"/>
              </a:rPr>
              <a:t> </a:t>
            </a:r>
            <a:r>
              <a:rPr lang="fr-FR" b="1" dirty="0" err="1">
                <a:solidFill>
                  <a:srgbClr val="FF0000"/>
                </a:solidFill>
                <a:cs typeface="Arial" charset="0"/>
              </a:rPr>
              <a:t>various</a:t>
            </a:r>
            <a:r>
              <a:rPr lang="fr-FR" b="1" dirty="0">
                <a:solidFill>
                  <a:srgbClr val="FF0000"/>
                </a:solidFill>
                <a:cs typeface="Arial" charset="0"/>
              </a:rPr>
              <a:t> </a:t>
            </a:r>
            <a:r>
              <a:rPr lang="fr-FR" b="1" dirty="0" err="1">
                <a:solidFill>
                  <a:srgbClr val="FF0000"/>
                </a:solidFill>
                <a:cs typeface="Arial" charset="0"/>
              </a:rPr>
              <a:t>economic</a:t>
            </a:r>
            <a:r>
              <a:rPr lang="fr-FR" b="1" dirty="0">
                <a:solidFill>
                  <a:srgbClr val="FF0000"/>
                </a:solidFill>
                <a:cs typeface="Arial" charset="0"/>
              </a:rPr>
              <a:t> concepts </a:t>
            </a:r>
            <a:r>
              <a:rPr lang="fr-FR" b="1" dirty="0" err="1">
                <a:solidFill>
                  <a:srgbClr val="FF0000"/>
                </a:solidFill>
                <a:cs typeface="Arial" charset="0"/>
              </a:rPr>
              <a:t>such</a:t>
            </a:r>
            <a:r>
              <a:rPr lang="fr-FR" b="1" dirty="0">
                <a:solidFill>
                  <a:srgbClr val="FF0000"/>
                </a:solidFill>
                <a:cs typeface="Arial" charset="0"/>
              </a:rPr>
              <a:t> as “</a:t>
            </a:r>
            <a:r>
              <a:rPr lang="fr-FR" b="1" dirty="0" err="1">
                <a:solidFill>
                  <a:srgbClr val="FF0000"/>
                </a:solidFill>
                <a:cs typeface="Arial" charset="0"/>
              </a:rPr>
              <a:t>economic</a:t>
            </a:r>
            <a:r>
              <a:rPr lang="fr-FR" b="1" dirty="0">
                <a:solidFill>
                  <a:srgbClr val="FF0000"/>
                </a:solidFill>
                <a:cs typeface="Arial" charset="0"/>
              </a:rPr>
              <a:t> </a:t>
            </a:r>
            <a:r>
              <a:rPr lang="fr-FR" b="1" dirty="0" err="1">
                <a:solidFill>
                  <a:srgbClr val="FF0000"/>
                </a:solidFill>
                <a:cs typeface="Arial" charset="0"/>
              </a:rPr>
              <a:t>efficiency</a:t>
            </a:r>
            <a:r>
              <a:rPr lang="fr-FR" b="1" dirty="0">
                <a:solidFill>
                  <a:srgbClr val="FF0000"/>
                </a:solidFill>
                <a:cs typeface="Arial" charset="0"/>
              </a:rPr>
              <a:t>”, “</a:t>
            </a:r>
            <a:r>
              <a:rPr lang="fr-FR" b="1" dirty="0" err="1">
                <a:solidFill>
                  <a:srgbClr val="FF0000"/>
                </a:solidFill>
                <a:cs typeface="Arial" charset="0"/>
              </a:rPr>
              <a:t>opportunity</a:t>
            </a:r>
            <a:r>
              <a:rPr lang="fr-FR" b="1" dirty="0">
                <a:solidFill>
                  <a:srgbClr val="FF0000"/>
                </a:solidFill>
                <a:cs typeface="Arial" charset="0"/>
              </a:rPr>
              <a:t> </a:t>
            </a:r>
            <a:r>
              <a:rPr lang="fr-FR" b="1" dirty="0" err="1">
                <a:solidFill>
                  <a:srgbClr val="FF0000"/>
                </a:solidFill>
                <a:cs typeface="Arial" charset="0"/>
              </a:rPr>
              <a:t>cost</a:t>
            </a:r>
            <a:r>
              <a:rPr lang="fr-FR" b="1" dirty="0">
                <a:solidFill>
                  <a:srgbClr val="FF0000"/>
                </a:solidFill>
                <a:cs typeface="Arial" charset="0"/>
              </a:rPr>
              <a:t>”, “</a:t>
            </a:r>
            <a:r>
              <a:rPr lang="fr-FR" b="1" dirty="0" err="1">
                <a:solidFill>
                  <a:srgbClr val="FF0000"/>
                </a:solidFill>
                <a:cs typeface="Arial" charset="0"/>
              </a:rPr>
              <a:t>common</a:t>
            </a:r>
            <a:r>
              <a:rPr lang="fr-FR" b="1" dirty="0">
                <a:solidFill>
                  <a:srgbClr val="FF0000"/>
                </a:solidFill>
                <a:cs typeface="Arial" charset="0"/>
              </a:rPr>
              <a:t> </a:t>
            </a:r>
            <a:r>
              <a:rPr lang="fr-FR" b="1" dirty="0" err="1">
                <a:solidFill>
                  <a:srgbClr val="FF0000"/>
                </a:solidFill>
                <a:cs typeface="Arial" charset="0"/>
              </a:rPr>
              <a:t>costs</a:t>
            </a:r>
            <a:r>
              <a:rPr lang="fr-FR" b="1" dirty="0">
                <a:solidFill>
                  <a:srgbClr val="FF0000"/>
                </a:solidFill>
                <a:cs typeface="Arial" charset="0"/>
              </a:rPr>
              <a:t>”, “</a:t>
            </a:r>
            <a:r>
              <a:rPr lang="fr-FR" b="1" dirty="0" smtClean="0">
                <a:solidFill>
                  <a:srgbClr val="FF0000"/>
                </a:solidFill>
                <a:cs typeface="Arial" charset="0"/>
              </a:rPr>
              <a:t>consumer surplus” «  </a:t>
            </a:r>
            <a:r>
              <a:rPr lang="fr-FR" b="1" dirty="0" err="1" smtClean="0">
                <a:solidFill>
                  <a:srgbClr val="FF0000"/>
                </a:solidFill>
                <a:cs typeface="Arial" charset="0"/>
              </a:rPr>
              <a:t>competition</a:t>
            </a:r>
            <a:r>
              <a:rPr lang="fr-FR" b="1" dirty="0" smtClean="0">
                <a:solidFill>
                  <a:srgbClr val="FF0000"/>
                </a:solidFill>
                <a:cs typeface="Arial" charset="0"/>
              </a:rPr>
              <a:t> »</a:t>
            </a:r>
            <a:r>
              <a:rPr lang="fr-FR" dirty="0" smtClean="0">
                <a:cs typeface="Arial" charset="0"/>
              </a:rPr>
              <a:t>, etc</a:t>
            </a:r>
            <a:r>
              <a:rPr lang="fr-FR" dirty="0">
                <a:cs typeface="Arial" charset="0"/>
              </a:rPr>
              <a:t>.</a:t>
            </a:r>
          </a:p>
          <a:p>
            <a:pPr algn="just" eaLnBrk="1" hangingPunct="1"/>
            <a:endParaRPr lang="fr-FR" dirty="0">
              <a:cs typeface="Arial" charset="0"/>
            </a:endParaRPr>
          </a:p>
          <a:p>
            <a:pPr algn="just" eaLnBrk="1" hangingPunct="1"/>
            <a:r>
              <a:rPr lang="fr-FR" dirty="0">
                <a:cs typeface="Arial" charset="0"/>
              </a:rPr>
              <a:t>An </a:t>
            </a:r>
            <a:r>
              <a:rPr lang="fr-FR" dirty="0" err="1">
                <a:cs typeface="Arial" charset="0"/>
              </a:rPr>
              <a:t>economist</a:t>
            </a:r>
            <a:r>
              <a:rPr lang="fr-FR" dirty="0">
                <a:cs typeface="Arial" charset="0"/>
              </a:rPr>
              <a:t> </a:t>
            </a:r>
            <a:r>
              <a:rPr lang="fr-FR" dirty="0" err="1">
                <a:cs typeface="Arial" charset="0"/>
              </a:rPr>
              <a:t>can</a:t>
            </a:r>
            <a:r>
              <a:rPr lang="fr-FR" dirty="0">
                <a:cs typeface="Arial" charset="0"/>
              </a:rPr>
              <a:t> </a:t>
            </a:r>
            <a:r>
              <a:rPr lang="fr-FR" dirty="0" err="1">
                <a:cs typeface="Arial" charset="0"/>
              </a:rPr>
              <a:t>advance</a:t>
            </a:r>
            <a:r>
              <a:rPr lang="fr-FR" dirty="0">
                <a:cs typeface="Arial" charset="0"/>
              </a:rPr>
              <a:t> </a:t>
            </a:r>
            <a:r>
              <a:rPr lang="fr-FR" dirty="0" err="1">
                <a:cs typeface="Arial" charset="0"/>
              </a:rPr>
              <a:t>matters</a:t>
            </a:r>
            <a:r>
              <a:rPr lang="fr-FR" dirty="0">
                <a:cs typeface="Arial" charset="0"/>
              </a:rPr>
              <a:t> by </a:t>
            </a:r>
            <a:r>
              <a:rPr lang="fr-FR" dirty="0" err="1">
                <a:cs typeface="Arial" charset="0"/>
              </a:rPr>
              <a:t>explaining</a:t>
            </a:r>
            <a:r>
              <a:rPr lang="fr-FR" dirty="0">
                <a:cs typeface="Arial" charset="0"/>
              </a:rPr>
              <a:t> </a:t>
            </a:r>
            <a:r>
              <a:rPr lang="fr-FR" dirty="0" err="1">
                <a:cs typeface="Arial" charset="0"/>
              </a:rPr>
              <a:t>their</a:t>
            </a:r>
            <a:r>
              <a:rPr lang="fr-FR" dirty="0">
                <a:cs typeface="Arial" charset="0"/>
              </a:rPr>
              <a:t> </a:t>
            </a:r>
            <a:r>
              <a:rPr lang="fr-FR" dirty="0" err="1">
                <a:cs typeface="Arial" charset="0"/>
              </a:rPr>
              <a:t>meaning</a:t>
            </a:r>
            <a:r>
              <a:rPr lang="fr-FR" dirty="0">
                <a:cs typeface="Arial" charset="0"/>
              </a:rPr>
              <a:t>. </a:t>
            </a:r>
          </a:p>
          <a:p>
            <a:pPr algn="just" eaLnBrk="1" hangingPunct="1"/>
            <a:endParaRPr lang="fr-FR" dirty="0">
              <a:cs typeface="Arial" charset="0"/>
            </a:endParaRPr>
          </a:p>
          <a:p>
            <a:pPr algn="just" eaLnBrk="1" hangingPunct="1"/>
            <a:r>
              <a:rPr lang="fr-FR" dirty="0" smtClean="0">
                <a:cs typeface="Arial" charset="0"/>
              </a:rPr>
              <a:t>Ex</a:t>
            </a:r>
            <a:r>
              <a:rPr lang="fr-FR" dirty="0">
                <a:cs typeface="Arial" charset="0"/>
              </a:rPr>
              <a:t>:  </a:t>
            </a:r>
            <a:r>
              <a:rPr lang="fr-FR" dirty="0" err="1" smtClean="0">
                <a:cs typeface="Arial" charset="0"/>
              </a:rPr>
              <a:t>What</a:t>
            </a:r>
            <a:r>
              <a:rPr lang="fr-FR" dirty="0" smtClean="0">
                <a:cs typeface="Arial" charset="0"/>
              </a:rPr>
              <a:t> </a:t>
            </a:r>
            <a:r>
              <a:rPr lang="fr-FR" dirty="0" err="1" smtClean="0">
                <a:cs typeface="Arial" charset="0"/>
              </a:rPr>
              <a:t>is</a:t>
            </a:r>
            <a:r>
              <a:rPr lang="fr-FR" dirty="0">
                <a:cs typeface="Arial" charset="0"/>
              </a:rPr>
              <a:t> </a:t>
            </a:r>
            <a:r>
              <a:rPr lang="fr-FR" dirty="0" err="1" smtClean="0">
                <a:cs typeface="Arial" charset="0"/>
              </a:rPr>
              <a:t>economic</a:t>
            </a:r>
            <a:r>
              <a:rPr lang="fr-FR" dirty="0" smtClean="0">
                <a:cs typeface="Arial" charset="0"/>
              </a:rPr>
              <a:t> </a:t>
            </a:r>
            <a:r>
              <a:rPr lang="fr-FR" dirty="0" err="1" smtClean="0">
                <a:cs typeface="Arial" charset="0"/>
              </a:rPr>
              <a:t>competition</a:t>
            </a:r>
            <a:r>
              <a:rPr lang="fr-FR" dirty="0" smtClean="0">
                <a:cs typeface="Arial" charset="0"/>
              </a:rPr>
              <a:t> </a:t>
            </a:r>
            <a:r>
              <a:rPr lang="fr-FR" dirty="0">
                <a:cs typeface="Arial" charset="0"/>
              </a:rPr>
              <a:t>?</a:t>
            </a:r>
          </a:p>
          <a:p>
            <a:pPr algn="just" eaLnBrk="1" hangingPunct="1"/>
            <a:endParaRPr lang="fr-FR" dirty="0">
              <a:cs typeface="Arial" charset="0"/>
            </a:endParaRPr>
          </a:p>
          <a:p>
            <a:pPr algn="just"/>
            <a:r>
              <a:rPr lang="en-US" b="1" dirty="0">
                <a:solidFill>
                  <a:srgbClr val="FF0000"/>
                </a:solidFill>
                <a:latin typeface="Arial" pitchFamily="34" charset="0"/>
                <a:cs typeface="Arial" pitchFamily="34" charset="0"/>
              </a:rPr>
              <a:t>Competition is an economic concept </a:t>
            </a:r>
            <a:r>
              <a:rPr lang="en-US" dirty="0">
                <a:latin typeface="Arial" pitchFamily="34" charset="0"/>
                <a:cs typeface="Arial" pitchFamily="34" charset="0"/>
              </a:rPr>
              <a:t>characterizing a market situation in which  entry is free and </a:t>
            </a:r>
            <a:r>
              <a:rPr lang="en-US" b="1" dirty="0">
                <a:solidFill>
                  <a:srgbClr val="FF0000"/>
                </a:solidFill>
                <a:latin typeface="Arial" pitchFamily="34" charset="0"/>
                <a:cs typeface="Arial" pitchFamily="34" charset="0"/>
              </a:rPr>
              <a:t>every seller  tries to  increase its profits by offering  to the buyers a better combination of price, quality, and service than the combinations offered by its  competitors</a:t>
            </a:r>
            <a:r>
              <a:rPr lang="en-US" dirty="0" smtClean="0">
                <a:latin typeface="Arial" pitchFamily="34" charset="0"/>
                <a:cs typeface="Arial" pitchFamily="34" charset="0"/>
              </a:rPr>
              <a:t>.</a:t>
            </a:r>
          </a:p>
          <a:p>
            <a:pPr algn="just"/>
            <a:endParaRPr lang="en-US" dirty="0">
              <a:latin typeface="Arial" pitchFamily="34" charset="0"/>
              <a:cs typeface="Arial" pitchFamily="34" charset="0"/>
            </a:endParaRPr>
          </a:p>
          <a:p>
            <a:pPr algn="just"/>
            <a:r>
              <a:rPr lang="en-US" dirty="0" smtClean="0">
                <a:latin typeface="Arial" pitchFamily="34" charset="0"/>
                <a:cs typeface="Arial" pitchFamily="34" charset="0"/>
              </a:rPr>
              <a:t>Ex What is consumer surplus ? </a:t>
            </a:r>
            <a:endParaRPr lang="en-US" dirty="0">
              <a:latin typeface="Arial" pitchFamily="34" charset="0"/>
              <a:cs typeface="Arial" pitchFamily="34" charset="0"/>
            </a:endParaRPr>
          </a:p>
          <a:p>
            <a:pPr algn="just"/>
            <a:endParaRPr lang="en-US" dirty="0">
              <a:latin typeface="Arial" pitchFamily="34" charset="0"/>
              <a:cs typeface="Arial" pitchFamily="34" charset="0"/>
            </a:endParaRPr>
          </a:p>
          <a:p>
            <a:pPr algn="just" eaLnBrk="1" hangingPunct="1"/>
            <a:endParaRPr lang="fr-FR" dirty="0">
              <a:cs typeface="Arial" charset="0"/>
            </a:endParaRPr>
          </a:p>
          <a:p>
            <a:pPr algn="just" eaLnBrk="1" hangingPunct="1"/>
            <a:endParaRPr lang="fr-FR" dirty="0">
              <a:cs typeface="Arial" charset="0"/>
            </a:endParaRPr>
          </a:p>
          <a:p>
            <a:pPr eaLnBrk="1" hangingPunct="1"/>
            <a:endParaRPr lang="fr-FR" dirty="0">
              <a:cs typeface="Arial" charset="0"/>
            </a:endParaRPr>
          </a:p>
          <a:p>
            <a:pPr eaLnBrk="1" hangingPunct="1"/>
            <a:r>
              <a:rPr lang="fr-FR" sz="1400" b="1" dirty="0">
                <a:cs typeface="Arial" charset="0"/>
              </a:rPr>
              <a:t>Maureen </a:t>
            </a:r>
            <a:r>
              <a:rPr lang="fr-FR" sz="1400" b="1" dirty="0" err="1">
                <a:cs typeface="Arial" charset="0"/>
              </a:rPr>
              <a:t>Brunt</a:t>
            </a:r>
            <a:r>
              <a:rPr lang="fr-FR" sz="1400" b="1" dirty="0">
                <a:cs typeface="Arial" charset="0"/>
              </a:rPr>
              <a:t>,</a:t>
            </a:r>
            <a:r>
              <a:rPr lang="en-US" sz="1400" b="1" dirty="0">
                <a:cs typeface="Arial" charset="0"/>
              </a:rPr>
              <a:t>  Judicial Enforcement  of Competition Law, OECD, Competition committee, 1997</a:t>
            </a:r>
          </a:p>
          <a:p>
            <a:pPr eaLnBrk="1" hangingPunct="1"/>
            <a:endParaRPr lang="fr-FR" b="1" dirty="0">
              <a:latin typeface="Times New Roman" pitchFamily="18" charset="0"/>
            </a:endParaRPr>
          </a:p>
        </p:txBody>
      </p:sp>
    </p:spTree>
    <p:extLst>
      <p:ext uri="{BB962C8B-B14F-4D97-AF65-F5344CB8AC3E}">
        <p14:creationId xmlns:p14="http://schemas.microsoft.com/office/powerpoint/2010/main" val="721342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p:txBody>
          <a:bodyPr/>
          <a:lstStyle/>
          <a:p>
            <a:pPr>
              <a:defRPr/>
            </a:pPr>
            <a:fld id="{09AAAE7A-7F8A-4D7B-B39B-C13B9DAF97B4}" type="slidenum">
              <a:rPr lang="fr-FR"/>
              <a:pPr>
                <a:defRPr/>
              </a:pPr>
              <a:t>8</a:t>
            </a:fld>
            <a:endParaRPr lang="fr-FR"/>
          </a:p>
        </p:txBody>
      </p:sp>
      <p:sp>
        <p:nvSpPr>
          <p:cNvPr id="19459" name="Rectangle 2"/>
          <p:cNvSpPr>
            <a:spLocks noGrp="1" noChangeArrowheads="1"/>
          </p:cNvSpPr>
          <p:nvPr>
            <p:ph type="title"/>
          </p:nvPr>
        </p:nvSpPr>
        <p:spPr>
          <a:xfrm>
            <a:off x="0" y="274638"/>
            <a:ext cx="9144000" cy="1143000"/>
          </a:xfrm>
        </p:spPr>
        <p:txBody>
          <a:bodyPr rtlCol="0">
            <a:normAutofit fontScale="90000"/>
          </a:bodyPr>
          <a:lstStyle/>
          <a:p>
            <a:pPr eaLnBrk="1" fontAlgn="auto" hangingPunct="1">
              <a:spcAft>
                <a:spcPts val="0"/>
              </a:spcAft>
              <a:defRPr/>
            </a:pPr>
            <a:r>
              <a:rPr lang="fr-FR" sz="3600" b="1" dirty="0" err="1" smtClean="0">
                <a:solidFill>
                  <a:srgbClr val="C00000"/>
                </a:solidFill>
                <a:latin typeface="Arial" pitchFamily="34" charset="0"/>
                <a:cs typeface="Arial" pitchFamily="34" charset="0"/>
              </a:rPr>
              <a:t>Elements</a:t>
            </a:r>
            <a:r>
              <a:rPr lang="fr-FR" sz="3600" b="1" dirty="0" smtClean="0">
                <a:solidFill>
                  <a:srgbClr val="C00000"/>
                </a:solidFill>
                <a:latin typeface="Arial" pitchFamily="34" charset="0"/>
                <a:cs typeface="Arial" pitchFamily="34" charset="0"/>
              </a:rPr>
              <a:t> of </a:t>
            </a:r>
            <a:r>
              <a:rPr lang="fr-FR" sz="3600" b="1" dirty="0" err="1" smtClean="0">
                <a:solidFill>
                  <a:srgbClr val="C00000"/>
                </a:solidFill>
                <a:latin typeface="Arial" pitchFamily="34" charset="0"/>
                <a:cs typeface="Arial" pitchFamily="34" charset="0"/>
              </a:rPr>
              <a:t>economics</a:t>
            </a:r>
            <a:r>
              <a:rPr lang="fr-FR" sz="3600" b="1" dirty="0" smtClean="0">
                <a:solidFill>
                  <a:srgbClr val="C00000"/>
                </a:solidFill>
                <a:latin typeface="Arial" pitchFamily="34" charset="0"/>
                <a:cs typeface="Arial" pitchFamily="34" charset="0"/>
              </a:rPr>
              <a:t> </a:t>
            </a:r>
            <a:r>
              <a:rPr lang="fr-FR" sz="3600" b="1" dirty="0" err="1" smtClean="0">
                <a:solidFill>
                  <a:srgbClr val="C00000"/>
                </a:solidFill>
                <a:latin typeface="Arial" pitchFamily="34" charset="0"/>
                <a:cs typeface="Arial" pitchFamily="34" charset="0"/>
              </a:rPr>
              <a:t>useful</a:t>
            </a:r>
            <a:r>
              <a:rPr lang="fr-FR" sz="3600" b="1" dirty="0" smtClean="0">
                <a:solidFill>
                  <a:srgbClr val="C00000"/>
                </a:solidFill>
                <a:latin typeface="Arial" pitchFamily="34" charset="0"/>
                <a:cs typeface="Arial" pitchFamily="34" charset="0"/>
              </a:rPr>
              <a:t> </a:t>
            </a:r>
            <a:r>
              <a:rPr lang="fr-FR" sz="3600" b="1" dirty="0">
                <a:solidFill>
                  <a:srgbClr val="C00000"/>
                </a:solidFill>
                <a:latin typeface="Arial" pitchFamily="34" charset="0"/>
                <a:cs typeface="Arial" pitchFamily="34" charset="0"/>
              </a:rPr>
              <a:t>f</a:t>
            </a:r>
            <a:r>
              <a:rPr lang="fr-FR" sz="3600" b="1" dirty="0" smtClean="0">
                <a:solidFill>
                  <a:srgbClr val="C00000"/>
                </a:solidFill>
                <a:latin typeface="Arial" pitchFamily="34" charset="0"/>
                <a:cs typeface="Arial" pitchFamily="34" charset="0"/>
              </a:rPr>
              <a:t>or antitrust: </a:t>
            </a:r>
            <a:br>
              <a:rPr lang="fr-FR" sz="3600" b="1" dirty="0" smtClean="0">
                <a:solidFill>
                  <a:srgbClr val="C00000"/>
                </a:solidFill>
                <a:latin typeface="Arial" pitchFamily="34" charset="0"/>
                <a:cs typeface="Arial" pitchFamily="34" charset="0"/>
              </a:rPr>
            </a:br>
            <a:r>
              <a:rPr lang="fr-FR" sz="3600" b="1" dirty="0" smtClean="0">
                <a:solidFill>
                  <a:srgbClr val="C00000"/>
                </a:solidFill>
                <a:latin typeface="Arial" pitchFamily="34" charset="0"/>
                <a:cs typeface="Arial" pitchFamily="34" charset="0"/>
              </a:rPr>
              <a:t> 2) </a:t>
            </a:r>
            <a:r>
              <a:rPr lang="fr-FR" sz="3600" b="1" dirty="0" err="1" smtClean="0">
                <a:solidFill>
                  <a:srgbClr val="C00000"/>
                </a:solidFill>
                <a:latin typeface="Arial" pitchFamily="34" charset="0"/>
                <a:cs typeface="Arial" pitchFamily="34" charset="0"/>
              </a:rPr>
              <a:t>modelling</a:t>
            </a:r>
            <a:endParaRPr lang="fr-FR" sz="3600" b="1" dirty="0" smtClean="0">
              <a:solidFill>
                <a:srgbClr val="C00000"/>
              </a:solidFill>
              <a:latin typeface="Arial" pitchFamily="34" charset="0"/>
              <a:cs typeface="Arial" pitchFamily="34" charset="0"/>
            </a:endParaRPr>
          </a:p>
        </p:txBody>
      </p:sp>
      <p:sp>
        <p:nvSpPr>
          <p:cNvPr id="19460" name="Text Box 3"/>
          <p:cNvSpPr txBox="1">
            <a:spLocks noChangeArrowheads="1"/>
          </p:cNvSpPr>
          <p:nvPr/>
        </p:nvSpPr>
        <p:spPr bwMode="auto">
          <a:xfrm>
            <a:off x="539552" y="1844674"/>
            <a:ext cx="8532812" cy="6771084"/>
          </a:xfrm>
          <a:prstGeom prst="rect">
            <a:avLst/>
          </a:prstGeom>
          <a:noFill/>
          <a:ln w="9525">
            <a:noFill/>
            <a:miter lim="800000"/>
            <a:headEnd/>
            <a:tailEnd/>
          </a:ln>
        </p:spPr>
        <p:txBody>
          <a:bodyPr>
            <a:spAutoFit/>
          </a:bodyPr>
          <a:lstStyle/>
          <a:p>
            <a:pPr algn="just" fontAlgn="auto">
              <a:spcBef>
                <a:spcPts val="0"/>
              </a:spcBef>
              <a:spcAft>
                <a:spcPts val="0"/>
              </a:spcAft>
              <a:defRPr/>
            </a:pPr>
            <a:r>
              <a:rPr lang="fr-FR" b="1" dirty="0">
                <a:solidFill>
                  <a:srgbClr val="FF0000"/>
                </a:solidFill>
                <a:latin typeface="Arial" pitchFamily="34" charset="0"/>
                <a:cs typeface="Arial" pitchFamily="34" charset="0"/>
              </a:rPr>
              <a:t>T</a:t>
            </a:r>
            <a:r>
              <a:rPr lang="fr-FR" b="1" dirty="0" smtClean="0">
                <a:solidFill>
                  <a:srgbClr val="FF0000"/>
                </a:solidFill>
                <a:latin typeface="Arial" pitchFamily="34" charset="0"/>
                <a:cs typeface="Arial" pitchFamily="34" charset="0"/>
              </a:rPr>
              <a:t>he </a:t>
            </a:r>
            <a:r>
              <a:rPr lang="fr-FR" b="1" dirty="0" err="1">
                <a:solidFill>
                  <a:srgbClr val="FF0000"/>
                </a:solidFill>
                <a:latin typeface="Arial" pitchFamily="34" charset="0"/>
                <a:cs typeface="Arial" pitchFamily="34" charset="0"/>
              </a:rPr>
              <a:t>economist’s</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method</a:t>
            </a:r>
            <a:r>
              <a:rPr lang="fr-FR" b="1" dirty="0">
                <a:solidFill>
                  <a:srgbClr val="FF0000"/>
                </a:solidFill>
                <a:latin typeface="Arial" pitchFamily="34" charset="0"/>
                <a:cs typeface="Arial" pitchFamily="34" charset="0"/>
              </a:rPr>
              <a:t> of </a:t>
            </a:r>
            <a:r>
              <a:rPr lang="fr-FR" b="1" dirty="0" err="1">
                <a:solidFill>
                  <a:srgbClr val="FF0000"/>
                </a:solidFill>
                <a:latin typeface="Arial" pitchFamily="34" charset="0"/>
                <a:cs typeface="Arial" pitchFamily="34" charset="0"/>
              </a:rPr>
              <a:t>analysis</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used</a:t>
            </a:r>
            <a:r>
              <a:rPr lang="fr-FR" b="1" dirty="0">
                <a:solidFill>
                  <a:srgbClr val="FF0000"/>
                </a:solidFill>
                <a:latin typeface="Arial" pitchFamily="34" charset="0"/>
                <a:cs typeface="Arial" pitchFamily="34" charset="0"/>
              </a:rPr>
              <a:t> in </a:t>
            </a:r>
            <a:r>
              <a:rPr lang="fr-FR" b="1" dirty="0" err="1">
                <a:solidFill>
                  <a:srgbClr val="FF0000"/>
                </a:solidFill>
                <a:latin typeface="Arial" pitchFamily="34" charset="0"/>
                <a:cs typeface="Arial" pitchFamily="34" charset="0"/>
              </a:rPr>
              <a:t>applied</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work</a:t>
            </a:r>
            <a:r>
              <a:rPr lang="fr-FR" b="1" dirty="0">
                <a:solidFill>
                  <a:srgbClr val="C00000"/>
                </a:solidFill>
                <a:latin typeface="Arial" pitchFamily="34" charset="0"/>
                <a:cs typeface="Arial" pitchFamily="34" charset="0"/>
              </a:rPr>
              <a:t>. </a:t>
            </a:r>
            <a:r>
              <a:rPr lang="fr-FR" dirty="0">
                <a:latin typeface="Arial" pitchFamily="34" charset="0"/>
                <a:cs typeface="Arial" pitchFamily="34" charset="0"/>
              </a:rPr>
              <a:t>This </a:t>
            </a:r>
            <a:r>
              <a:rPr lang="fr-FR" dirty="0" err="1">
                <a:latin typeface="Arial" pitchFamily="34" charset="0"/>
                <a:cs typeface="Arial" pitchFamily="34" charset="0"/>
              </a:rPr>
              <a:t>consists</a:t>
            </a:r>
            <a:r>
              <a:rPr lang="fr-FR" dirty="0">
                <a:latin typeface="Arial" pitchFamily="34" charset="0"/>
                <a:cs typeface="Arial" pitchFamily="34" charset="0"/>
              </a:rPr>
              <a:t> </a:t>
            </a:r>
            <a:r>
              <a:rPr lang="fr-FR" dirty="0" err="1">
                <a:latin typeface="Arial" pitchFamily="34" charset="0"/>
                <a:cs typeface="Arial" pitchFamily="34" charset="0"/>
              </a:rPr>
              <a:t>essentially</a:t>
            </a:r>
            <a:r>
              <a:rPr lang="fr-FR" dirty="0">
                <a:latin typeface="Arial" pitchFamily="34" charset="0"/>
                <a:cs typeface="Arial" pitchFamily="34" charset="0"/>
              </a:rPr>
              <a:t> in a </a:t>
            </a:r>
            <a:r>
              <a:rPr lang="fr-FR" dirty="0" err="1">
                <a:latin typeface="Arial" pitchFamily="34" charset="0"/>
                <a:cs typeface="Arial" pitchFamily="34" charset="0"/>
              </a:rPr>
              <a:t>combination</a:t>
            </a:r>
            <a:r>
              <a:rPr lang="fr-FR" dirty="0">
                <a:latin typeface="Arial" pitchFamily="34" charset="0"/>
                <a:cs typeface="Arial" pitchFamily="34" charset="0"/>
              </a:rPr>
              <a:t> of the inductive and the </a:t>
            </a:r>
            <a:r>
              <a:rPr lang="fr-FR" dirty="0" err="1">
                <a:latin typeface="Arial" pitchFamily="34" charset="0"/>
                <a:cs typeface="Arial" pitchFamily="34" charset="0"/>
              </a:rPr>
              <a:t>deductive</a:t>
            </a:r>
            <a:r>
              <a:rPr lang="fr-FR" dirty="0">
                <a:latin typeface="Arial" pitchFamily="34" charset="0"/>
                <a:cs typeface="Arial" pitchFamily="34" charset="0"/>
              </a:rPr>
              <a:t> to </a:t>
            </a:r>
            <a:r>
              <a:rPr lang="fr-FR" dirty="0" err="1">
                <a:latin typeface="Arial" pitchFamily="34" charset="0"/>
                <a:cs typeface="Arial" pitchFamily="34" charset="0"/>
              </a:rPr>
              <a:t>form</a:t>
            </a:r>
            <a:r>
              <a:rPr lang="fr-FR" dirty="0">
                <a:latin typeface="Arial" pitchFamily="34" charset="0"/>
                <a:cs typeface="Arial" pitchFamily="34" charset="0"/>
              </a:rPr>
              <a:t> a </a:t>
            </a:r>
            <a:r>
              <a:rPr lang="fr-FR" dirty="0" err="1">
                <a:latin typeface="Arial" pitchFamily="34" charset="0"/>
                <a:cs typeface="Arial" pitchFamily="34" charset="0"/>
              </a:rPr>
              <a:t>syllogism</a:t>
            </a:r>
            <a:r>
              <a:rPr lang="fr-FR" dirty="0">
                <a:latin typeface="Arial" pitchFamily="34" charset="0"/>
                <a:cs typeface="Arial" pitchFamily="34" charset="0"/>
              </a:rPr>
              <a:t> </a:t>
            </a:r>
            <a:r>
              <a:rPr lang="fr-FR" dirty="0" err="1">
                <a:latin typeface="Arial" pitchFamily="34" charset="0"/>
                <a:cs typeface="Arial" pitchFamily="34" charset="0"/>
              </a:rPr>
              <a:t>which</a:t>
            </a:r>
            <a:r>
              <a:rPr lang="fr-FR" dirty="0">
                <a:latin typeface="Arial" pitchFamily="34" charset="0"/>
                <a:cs typeface="Arial" pitchFamily="34" charset="0"/>
              </a:rPr>
              <a:t> </a:t>
            </a:r>
            <a:r>
              <a:rPr lang="fr-FR" dirty="0" err="1">
                <a:latin typeface="Arial" pitchFamily="34" charset="0"/>
                <a:cs typeface="Arial" pitchFamily="34" charset="0"/>
              </a:rPr>
              <a:t>purports</a:t>
            </a:r>
            <a:r>
              <a:rPr lang="fr-FR" dirty="0">
                <a:latin typeface="Arial" pitchFamily="34" charset="0"/>
                <a:cs typeface="Arial" pitchFamily="34" charset="0"/>
              </a:rPr>
              <a:t> to model reality. </a:t>
            </a:r>
            <a:endParaRPr lang="fr-FR" dirty="0" smtClean="0">
              <a:latin typeface="Arial" pitchFamily="34" charset="0"/>
              <a:cs typeface="Arial" pitchFamily="34" charset="0"/>
            </a:endParaRPr>
          </a:p>
          <a:p>
            <a:pPr algn="just" fontAlgn="auto">
              <a:spcBef>
                <a:spcPts val="0"/>
              </a:spcBef>
              <a:spcAft>
                <a:spcPts val="0"/>
              </a:spcAft>
              <a:defRPr/>
            </a:pPr>
            <a:endParaRPr lang="fr-FR" dirty="0">
              <a:latin typeface="Arial" pitchFamily="34" charset="0"/>
              <a:cs typeface="Arial" pitchFamily="34" charset="0"/>
            </a:endParaRPr>
          </a:p>
          <a:p>
            <a:pPr algn="just" fontAlgn="auto">
              <a:spcBef>
                <a:spcPts val="0"/>
              </a:spcBef>
              <a:spcAft>
                <a:spcPts val="0"/>
              </a:spcAft>
              <a:defRPr/>
            </a:pPr>
            <a:r>
              <a:rPr lang="fr-FR" dirty="0" smtClean="0">
                <a:latin typeface="Arial" pitchFamily="34" charset="0"/>
                <a:cs typeface="Arial" pitchFamily="34" charset="0"/>
              </a:rPr>
              <a:t>The </a:t>
            </a:r>
            <a:r>
              <a:rPr lang="fr-FR" dirty="0" err="1">
                <a:latin typeface="Arial" pitchFamily="34" charset="0"/>
                <a:cs typeface="Arial" pitchFamily="34" charset="0"/>
              </a:rPr>
              <a:t>steps</a:t>
            </a:r>
            <a:r>
              <a:rPr lang="fr-FR" dirty="0">
                <a:latin typeface="Arial" pitchFamily="34" charset="0"/>
                <a:cs typeface="Arial" pitchFamily="34" charset="0"/>
              </a:rPr>
              <a:t> </a:t>
            </a:r>
            <a:r>
              <a:rPr lang="fr-FR" dirty="0" err="1">
                <a:latin typeface="Arial" pitchFamily="34" charset="0"/>
                <a:cs typeface="Arial" pitchFamily="34" charset="0"/>
              </a:rPr>
              <a:t>required</a:t>
            </a:r>
            <a:r>
              <a:rPr lang="fr-FR" dirty="0">
                <a:latin typeface="Arial" pitchFamily="34" charset="0"/>
                <a:cs typeface="Arial" pitchFamily="34" charset="0"/>
              </a:rPr>
              <a:t> are: first, </a:t>
            </a:r>
            <a:r>
              <a:rPr lang="fr-FR" b="1" dirty="0">
                <a:solidFill>
                  <a:srgbClr val="FF0000"/>
                </a:solidFill>
                <a:latin typeface="Arial" pitchFamily="34" charset="0"/>
                <a:cs typeface="Arial" pitchFamily="34" charset="0"/>
              </a:rPr>
              <a:t>to scan the </a:t>
            </a:r>
            <a:r>
              <a:rPr lang="fr-FR" b="1" dirty="0" err="1">
                <a:solidFill>
                  <a:srgbClr val="FF0000"/>
                </a:solidFill>
                <a:latin typeface="Arial" pitchFamily="34" charset="0"/>
                <a:cs typeface="Arial" pitchFamily="34" charset="0"/>
              </a:rPr>
              <a:t>raw</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facts</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here</a:t>
            </a:r>
            <a:r>
              <a:rPr lang="fr-FR" b="1" dirty="0">
                <a:solidFill>
                  <a:srgbClr val="FF0000"/>
                </a:solidFill>
                <a:latin typeface="Arial" pitchFamily="34" charset="0"/>
                <a:cs typeface="Arial" pitchFamily="34" charset="0"/>
              </a:rPr>
              <a:t>, the </a:t>
            </a:r>
            <a:r>
              <a:rPr lang="fr-FR" b="1" dirty="0" err="1">
                <a:solidFill>
                  <a:srgbClr val="FF0000"/>
                </a:solidFill>
                <a:latin typeface="Arial" pitchFamily="34" charset="0"/>
                <a:cs typeface="Arial" pitchFamily="34" charset="0"/>
              </a:rPr>
              <a:t>raw</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evidence</a:t>
            </a:r>
            <a:r>
              <a:rPr lang="fr-FR" b="1" dirty="0">
                <a:solidFill>
                  <a:srgbClr val="FF0000"/>
                </a:solidFill>
                <a:latin typeface="Arial" pitchFamily="34" charset="0"/>
                <a:cs typeface="Arial" pitchFamily="34" charset="0"/>
              </a:rPr>
              <a:t>) second, to abstract the relevant </a:t>
            </a:r>
            <a:r>
              <a:rPr lang="fr-FR" b="1" dirty="0" err="1">
                <a:solidFill>
                  <a:srgbClr val="FF0000"/>
                </a:solidFill>
                <a:latin typeface="Arial" pitchFamily="34" charset="0"/>
                <a:cs typeface="Arial" pitchFamily="34" charset="0"/>
              </a:rPr>
              <a:t>facts</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third</a:t>
            </a:r>
            <a:r>
              <a:rPr lang="fr-FR" b="1" dirty="0">
                <a:solidFill>
                  <a:srgbClr val="FF0000"/>
                </a:solidFill>
                <a:latin typeface="Arial" pitchFamily="34" charset="0"/>
                <a:cs typeface="Arial" pitchFamily="34" charset="0"/>
              </a:rPr>
              <a:t>, to </a:t>
            </a:r>
            <a:r>
              <a:rPr lang="fr-FR" b="1" dirty="0" err="1">
                <a:solidFill>
                  <a:srgbClr val="FF0000"/>
                </a:solidFill>
                <a:latin typeface="Arial" pitchFamily="34" charset="0"/>
                <a:cs typeface="Arial" pitchFamily="34" charset="0"/>
              </a:rPr>
              <a:t>construct</a:t>
            </a:r>
            <a:r>
              <a:rPr lang="fr-FR" b="1" dirty="0">
                <a:solidFill>
                  <a:srgbClr val="FF0000"/>
                </a:solidFill>
                <a:latin typeface="Arial" pitchFamily="34" charset="0"/>
                <a:cs typeface="Arial" pitchFamily="34" charset="0"/>
              </a:rPr>
              <a:t> a model, </a:t>
            </a:r>
            <a:r>
              <a:rPr lang="fr-FR" b="1" dirty="0" err="1">
                <a:solidFill>
                  <a:srgbClr val="FF0000"/>
                </a:solidFill>
                <a:latin typeface="Arial" pitchFamily="34" charset="0"/>
                <a:cs typeface="Arial" pitchFamily="34" charset="0"/>
              </a:rPr>
              <a:t>using</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available</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theory</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which</a:t>
            </a:r>
            <a:r>
              <a:rPr lang="fr-FR" b="1" dirty="0">
                <a:solidFill>
                  <a:srgbClr val="FF0000"/>
                </a:solidFill>
                <a:latin typeface="Arial" pitchFamily="34" charset="0"/>
                <a:cs typeface="Arial" pitchFamily="34" charset="0"/>
              </a:rPr>
              <a:t> has the </a:t>
            </a:r>
            <a:r>
              <a:rPr lang="fr-FR" b="1" dirty="0" err="1">
                <a:solidFill>
                  <a:srgbClr val="FF0000"/>
                </a:solidFill>
                <a:latin typeface="Arial" pitchFamily="34" charset="0"/>
                <a:cs typeface="Arial" pitchFamily="34" charset="0"/>
              </a:rPr>
              <a:t>form</a:t>
            </a:r>
            <a:r>
              <a:rPr lang="fr-FR" b="1" dirty="0">
                <a:solidFill>
                  <a:srgbClr val="FF0000"/>
                </a:solidFill>
                <a:latin typeface="Arial" pitchFamily="34" charset="0"/>
                <a:cs typeface="Arial" pitchFamily="34" charset="0"/>
              </a:rPr>
              <a:t>: </a:t>
            </a:r>
            <a:r>
              <a:rPr lang="fr-FR" b="1" dirty="0" err="1">
                <a:solidFill>
                  <a:srgbClr val="FF0000"/>
                </a:solidFill>
                <a:latin typeface="Arial" pitchFamily="34" charset="0"/>
                <a:cs typeface="Arial" pitchFamily="34" charset="0"/>
              </a:rPr>
              <a:t>since</a:t>
            </a:r>
            <a:r>
              <a:rPr lang="fr-FR" b="1" dirty="0">
                <a:solidFill>
                  <a:srgbClr val="FF0000"/>
                </a:solidFill>
                <a:latin typeface="Arial" pitchFamily="34" charset="0"/>
                <a:cs typeface="Arial" pitchFamily="34" charset="0"/>
              </a:rPr>
              <a:t> A + B are </a:t>
            </a:r>
            <a:r>
              <a:rPr lang="fr-FR" b="1" dirty="0" err="1">
                <a:solidFill>
                  <a:srgbClr val="FF0000"/>
                </a:solidFill>
                <a:latin typeface="Arial" pitchFamily="34" charset="0"/>
                <a:cs typeface="Arial" pitchFamily="34" charset="0"/>
              </a:rPr>
              <a:t>present</a:t>
            </a:r>
            <a:r>
              <a:rPr lang="fr-FR" b="1" dirty="0">
                <a:solidFill>
                  <a:srgbClr val="FF0000"/>
                </a:solidFill>
                <a:latin typeface="Arial" pitchFamily="34" charset="0"/>
                <a:cs typeface="Arial" pitchFamily="34" charset="0"/>
              </a:rPr>
              <a:t>, C </a:t>
            </a:r>
            <a:r>
              <a:rPr lang="fr-FR" b="1" dirty="0" err="1">
                <a:solidFill>
                  <a:srgbClr val="FF0000"/>
                </a:solidFill>
                <a:latin typeface="Arial" pitchFamily="34" charset="0"/>
                <a:cs typeface="Arial" pitchFamily="34" charset="0"/>
              </a:rPr>
              <a:t>follows</a:t>
            </a:r>
            <a:r>
              <a:rPr lang="fr-FR" b="1" dirty="0">
                <a:solidFill>
                  <a:srgbClr val="C00000"/>
                </a:solidFill>
                <a:latin typeface="Arial" pitchFamily="34" charset="0"/>
                <a:cs typeface="Arial" pitchFamily="34" charset="0"/>
              </a:rPr>
              <a:t>.</a:t>
            </a:r>
          </a:p>
          <a:p>
            <a:pPr marL="342900" indent="-342900" algn="just" fontAlgn="auto">
              <a:spcBef>
                <a:spcPts val="0"/>
              </a:spcBef>
              <a:spcAft>
                <a:spcPts val="0"/>
              </a:spcAft>
              <a:buFontTx/>
              <a:buAutoNum type="arabicParenR"/>
              <a:defRPr/>
            </a:pPr>
            <a:endParaRPr lang="fr-FR" b="1" dirty="0">
              <a:solidFill>
                <a:srgbClr val="C00000"/>
              </a:solidFill>
              <a:latin typeface="Arial" pitchFamily="34" charset="0"/>
              <a:cs typeface="Arial" pitchFamily="34" charset="0"/>
            </a:endParaRPr>
          </a:p>
          <a:p>
            <a:pPr algn="just" fontAlgn="auto">
              <a:spcBef>
                <a:spcPts val="0"/>
              </a:spcBef>
              <a:spcAft>
                <a:spcPts val="0"/>
              </a:spcAft>
              <a:defRPr/>
            </a:pPr>
            <a:endParaRPr lang="fr-FR" dirty="0">
              <a:latin typeface="Arial" pitchFamily="34" charset="0"/>
              <a:cs typeface="Arial" pitchFamily="34" charset="0"/>
            </a:endParaRPr>
          </a:p>
          <a:p>
            <a:pPr algn="just" fontAlgn="auto">
              <a:spcBef>
                <a:spcPts val="0"/>
              </a:spcBef>
              <a:spcAft>
                <a:spcPts val="0"/>
              </a:spcAft>
              <a:defRPr/>
            </a:pPr>
            <a:r>
              <a:rPr lang="fr-FR" dirty="0">
                <a:latin typeface="Arial" pitchFamily="34" charset="0"/>
                <a:cs typeface="Arial" pitchFamily="34" charset="0"/>
              </a:rPr>
              <a:t>Ex:  </a:t>
            </a:r>
            <a:r>
              <a:rPr lang="fr-FR" dirty="0" err="1" smtClean="0">
                <a:latin typeface="Arial" pitchFamily="34" charset="0"/>
                <a:cs typeface="Arial" pitchFamily="34" charset="0"/>
              </a:rPr>
              <a:t>What</a:t>
            </a:r>
            <a:r>
              <a:rPr lang="fr-FR" dirty="0" smtClean="0">
                <a:latin typeface="Arial" pitchFamily="34" charset="0"/>
                <a:cs typeface="Arial" pitchFamily="34" charset="0"/>
              </a:rPr>
              <a:t> </a:t>
            </a:r>
            <a:r>
              <a:rPr lang="fr-FR" dirty="0" err="1" smtClean="0">
                <a:latin typeface="Arial" pitchFamily="34" charset="0"/>
                <a:cs typeface="Arial" pitchFamily="34" charset="0"/>
              </a:rPr>
              <a:t>is</a:t>
            </a:r>
            <a:r>
              <a:rPr lang="fr-FR" dirty="0" smtClean="0">
                <a:latin typeface="Arial" pitchFamily="34" charset="0"/>
                <a:cs typeface="Arial" pitchFamily="34" charset="0"/>
              </a:rPr>
              <a:t> </a:t>
            </a:r>
            <a:r>
              <a:rPr lang="fr-FR" dirty="0" err="1" smtClean="0">
                <a:latin typeface="Arial" pitchFamily="34" charset="0"/>
                <a:cs typeface="Arial" pitchFamily="34" charset="0"/>
              </a:rPr>
              <a:t>predation</a:t>
            </a:r>
            <a:r>
              <a:rPr lang="fr-FR" dirty="0" smtClean="0">
                <a:latin typeface="Arial" pitchFamily="34" charset="0"/>
                <a:cs typeface="Arial" pitchFamily="34" charset="0"/>
              </a:rPr>
              <a:t>?</a:t>
            </a:r>
          </a:p>
          <a:p>
            <a:pPr algn="just" fontAlgn="auto">
              <a:spcBef>
                <a:spcPts val="0"/>
              </a:spcBef>
              <a:spcAft>
                <a:spcPts val="0"/>
              </a:spcAft>
              <a:defRPr/>
            </a:pPr>
            <a:endParaRPr lang="fr-FR" dirty="0">
              <a:latin typeface="Arial" pitchFamily="34" charset="0"/>
              <a:cs typeface="Arial" pitchFamily="34" charset="0"/>
            </a:endParaRPr>
          </a:p>
          <a:p>
            <a:pPr algn="just" fontAlgn="auto">
              <a:spcBef>
                <a:spcPts val="0"/>
              </a:spcBef>
              <a:spcAft>
                <a:spcPts val="0"/>
              </a:spcAft>
              <a:defRPr/>
            </a:pPr>
            <a:r>
              <a:rPr lang="fr-FR" b="1" dirty="0" err="1" smtClean="0">
                <a:solidFill>
                  <a:srgbClr val="FF0000"/>
                </a:solidFill>
                <a:latin typeface="Arial" pitchFamily="34" charset="0"/>
                <a:cs typeface="Arial" pitchFamily="34" charset="0"/>
              </a:rPr>
              <a:t>Raw</a:t>
            </a:r>
            <a:r>
              <a:rPr lang="fr-FR" b="1" dirty="0" smtClean="0">
                <a:solidFill>
                  <a:srgbClr val="FF0000"/>
                </a:solidFill>
                <a:latin typeface="Arial" pitchFamily="34" charset="0"/>
                <a:cs typeface="Arial" pitchFamily="34" charset="0"/>
              </a:rPr>
              <a:t> </a:t>
            </a:r>
            <a:r>
              <a:rPr lang="fr-FR" b="1" dirty="0" err="1" smtClean="0">
                <a:solidFill>
                  <a:srgbClr val="FF0000"/>
                </a:solidFill>
                <a:latin typeface="Arial" pitchFamily="34" charset="0"/>
                <a:cs typeface="Arial" pitchFamily="34" charset="0"/>
              </a:rPr>
              <a:t>fact</a:t>
            </a:r>
            <a:r>
              <a:rPr lang="fr-FR" dirty="0" smtClean="0">
                <a:latin typeface="Arial" pitchFamily="34" charset="0"/>
                <a:cs typeface="Arial" pitchFamily="34" charset="0"/>
              </a:rPr>
              <a:t>; </a:t>
            </a:r>
            <a:r>
              <a:rPr lang="fr-FR" dirty="0" err="1" smtClean="0">
                <a:latin typeface="Arial" pitchFamily="34" charset="0"/>
                <a:cs typeface="Arial" pitchFamily="34" charset="0"/>
              </a:rPr>
              <a:t>low</a:t>
            </a:r>
            <a:r>
              <a:rPr lang="fr-FR" dirty="0" smtClean="0">
                <a:latin typeface="Arial" pitchFamily="34" charset="0"/>
                <a:cs typeface="Arial" pitchFamily="34" charset="0"/>
              </a:rPr>
              <a:t> </a:t>
            </a:r>
            <a:r>
              <a:rPr lang="fr-FR" dirty="0" err="1" smtClean="0">
                <a:latin typeface="Arial" pitchFamily="34" charset="0"/>
                <a:cs typeface="Arial" pitchFamily="34" charset="0"/>
              </a:rPr>
              <a:t>prices</a:t>
            </a:r>
            <a:r>
              <a:rPr lang="fr-FR" dirty="0" smtClean="0">
                <a:latin typeface="Arial" pitchFamily="34" charset="0"/>
                <a:cs typeface="Arial" pitchFamily="34" charset="0"/>
              </a:rPr>
              <a:t> ( </a:t>
            </a:r>
            <a:r>
              <a:rPr lang="fr-FR" dirty="0" err="1" smtClean="0">
                <a:latin typeface="Arial" pitchFamily="34" charset="0"/>
                <a:cs typeface="Arial" pitchFamily="34" charset="0"/>
              </a:rPr>
              <a:t>below</a:t>
            </a:r>
            <a:r>
              <a:rPr lang="fr-FR" dirty="0" smtClean="0">
                <a:latin typeface="Arial" pitchFamily="34" charset="0"/>
                <a:cs typeface="Arial" pitchFamily="34" charset="0"/>
              </a:rPr>
              <a:t> </a:t>
            </a:r>
            <a:r>
              <a:rPr lang="fr-FR" dirty="0" err="1" smtClean="0">
                <a:latin typeface="Arial" pitchFamily="34" charset="0"/>
                <a:cs typeface="Arial" pitchFamily="34" charset="0"/>
              </a:rPr>
              <a:t>cost</a:t>
            </a:r>
            <a:r>
              <a:rPr lang="fr-FR" dirty="0" smtClean="0">
                <a:latin typeface="Arial" pitchFamily="34" charset="0"/>
                <a:cs typeface="Arial" pitchFamily="34" charset="0"/>
              </a:rPr>
              <a:t>)</a:t>
            </a:r>
          </a:p>
          <a:p>
            <a:pPr algn="just" fontAlgn="auto">
              <a:spcBef>
                <a:spcPts val="0"/>
              </a:spcBef>
              <a:spcAft>
                <a:spcPts val="0"/>
              </a:spcAft>
              <a:defRPr/>
            </a:pPr>
            <a:r>
              <a:rPr lang="fr-FR" b="1" dirty="0" smtClean="0">
                <a:solidFill>
                  <a:srgbClr val="FF0000"/>
                </a:solidFill>
                <a:latin typeface="Arial" pitchFamily="34" charset="0"/>
                <a:cs typeface="Arial" pitchFamily="34" charset="0"/>
              </a:rPr>
              <a:t>Model</a:t>
            </a:r>
            <a:r>
              <a:rPr lang="fr-FR" dirty="0" smtClean="0">
                <a:latin typeface="Arial" pitchFamily="34" charset="0"/>
                <a:cs typeface="Arial" pitchFamily="34" charset="0"/>
              </a:rPr>
              <a:t>: a profit </a:t>
            </a:r>
            <a:r>
              <a:rPr lang="fr-FR" dirty="0" err="1" smtClean="0">
                <a:latin typeface="Arial" pitchFamily="34" charset="0"/>
                <a:cs typeface="Arial" pitchFamily="34" charset="0"/>
              </a:rPr>
              <a:t>maximizing</a:t>
            </a:r>
            <a:r>
              <a:rPr lang="fr-FR" dirty="0" smtClean="0">
                <a:latin typeface="Arial" pitchFamily="34" charset="0"/>
                <a:cs typeface="Arial" pitchFamily="34" charset="0"/>
              </a:rPr>
              <a:t> </a:t>
            </a:r>
            <a:r>
              <a:rPr lang="fr-FR" dirty="0" err="1" smtClean="0">
                <a:latin typeface="Arial" pitchFamily="34" charset="0"/>
                <a:cs typeface="Arial" pitchFamily="34" charset="0"/>
              </a:rPr>
              <a:t>firm</a:t>
            </a:r>
            <a:r>
              <a:rPr lang="fr-FR" dirty="0" smtClean="0">
                <a:latin typeface="Arial" pitchFamily="34" charset="0"/>
                <a:cs typeface="Arial" pitchFamily="34" charset="0"/>
              </a:rPr>
              <a:t> </a:t>
            </a:r>
            <a:r>
              <a:rPr lang="fr-FR" dirty="0" err="1" smtClean="0">
                <a:latin typeface="Arial" pitchFamily="34" charset="0"/>
                <a:cs typeface="Arial" pitchFamily="34" charset="0"/>
              </a:rPr>
              <a:t>would</a:t>
            </a:r>
            <a:r>
              <a:rPr lang="fr-FR" dirty="0" smtClean="0">
                <a:latin typeface="Arial" pitchFamily="34" charset="0"/>
                <a:cs typeface="Arial" pitchFamily="34" charset="0"/>
              </a:rPr>
              <a:t> </a:t>
            </a:r>
            <a:r>
              <a:rPr lang="fr-FR" dirty="0" err="1" smtClean="0">
                <a:latin typeface="Arial" pitchFamily="34" charset="0"/>
                <a:cs typeface="Arial" pitchFamily="34" charset="0"/>
              </a:rPr>
              <a:t>never</a:t>
            </a:r>
            <a:r>
              <a:rPr lang="fr-FR" dirty="0" smtClean="0">
                <a:latin typeface="Arial" pitchFamily="34" charset="0"/>
                <a:cs typeface="Arial" pitchFamily="34" charset="0"/>
              </a:rPr>
              <a:t> </a:t>
            </a:r>
            <a:r>
              <a:rPr lang="fr-FR" dirty="0" err="1" smtClean="0">
                <a:latin typeface="Arial" pitchFamily="34" charset="0"/>
                <a:cs typeface="Arial" pitchFamily="34" charset="0"/>
              </a:rPr>
              <a:t>price</a:t>
            </a:r>
            <a:r>
              <a:rPr lang="fr-FR" dirty="0" smtClean="0">
                <a:latin typeface="Arial" pitchFamily="34" charset="0"/>
                <a:cs typeface="Arial" pitchFamily="34" charset="0"/>
              </a:rPr>
              <a:t> </a:t>
            </a:r>
            <a:r>
              <a:rPr lang="fr-FR" dirty="0" err="1" smtClean="0">
                <a:latin typeface="Arial" pitchFamily="34" charset="0"/>
                <a:cs typeface="Arial" pitchFamily="34" charset="0"/>
              </a:rPr>
              <a:t>below</a:t>
            </a:r>
            <a:r>
              <a:rPr lang="fr-FR" dirty="0" smtClean="0">
                <a:latin typeface="Arial" pitchFamily="34" charset="0"/>
                <a:cs typeface="Arial" pitchFamily="34" charset="0"/>
              </a:rPr>
              <a:t> </a:t>
            </a:r>
            <a:r>
              <a:rPr lang="fr-FR" dirty="0" err="1" smtClean="0">
                <a:latin typeface="Arial" pitchFamily="34" charset="0"/>
                <a:cs typeface="Arial" pitchFamily="34" charset="0"/>
              </a:rPr>
              <a:t>its</a:t>
            </a:r>
            <a:r>
              <a:rPr lang="fr-FR" dirty="0" smtClean="0">
                <a:latin typeface="Arial" pitchFamily="34" charset="0"/>
                <a:cs typeface="Arial" pitchFamily="34" charset="0"/>
              </a:rPr>
              <a:t> variable </a:t>
            </a:r>
            <a:r>
              <a:rPr lang="fr-FR" dirty="0" err="1" smtClean="0">
                <a:latin typeface="Arial" pitchFamily="34" charset="0"/>
                <a:cs typeface="Arial" pitchFamily="34" charset="0"/>
              </a:rPr>
              <a:t>cost</a:t>
            </a:r>
            <a:r>
              <a:rPr lang="fr-FR" dirty="0" smtClean="0">
                <a:latin typeface="Arial" pitchFamily="34" charset="0"/>
                <a:cs typeface="Arial" pitchFamily="34" charset="0"/>
              </a:rPr>
              <a:t>. But </a:t>
            </a:r>
            <a:r>
              <a:rPr lang="fr-FR" dirty="0" err="1" smtClean="0">
                <a:latin typeface="Arial" pitchFamily="34" charset="0"/>
                <a:cs typeface="Arial" pitchFamily="34" charset="0"/>
              </a:rPr>
              <a:t>it</a:t>
            </a:r>
            <a:r>
              <a:rPr lang="fr-FR" dirty="0" smtClean="0">
                <a:latin typeface="Arial" pitchFamily="34" charset="0"/>
                <a:cs typeface="Arial" pitchFamily="34" charset="0"/>
              </a:rPr>
              <a:t> </a:t>
            </a:r>
            <a:r>
              <a:rPr lang="fr-FR" dirty="0" err="1" smtClean="0">
                <a:latin typeface="Arial" pitchFamily="34" charset="0"/>
                <a:cs typeface="Arial" pitchFamily="34" charset="0"/>
              </a:rPr>
              <a:t>could</a:t>
            </a:r>
            <a:r>
              <a:rPr lang="fr-FR" dirty="0" smtClean="0">
                <a:latin typeface="Arial" pitchFamily="34" charset="0"/>
                <a:cs typeface="Arial" pitchFamily="34" charset="0"/>
              </a:rPr>
              <a:t> </a:t>
            </a:r>
            <a:r>
              <a:rPr lang="fr-FR" dirty="0" err="1" smtClean="0">
                <a:latin typeface="Arial" pitchFamily="34" charset="0"/>
                <a:cs typeface="Arial" pitchFamily="34" charset="0"/>
              </a:rPr>
              <a:t>sell</a:t>
            </a:r>
            <a:r>
              <a:rPr lang="fr-FR" dirty="0" smtClean="0">
                <a:latin typeface="Arial" pitchFamily="34" charset="0"/>
                <a:cs typeface="Arial" pitchFamily="34" charset="0"/>
              </a:rPr>
              <a:t> at a </a:t>
            </a:r>
            <a:r>
              <a:rPr lang="fr-FR" dirty="0" err="1" smtClean="0">
                <a:latin typeface="Arial" pitchFamily="34" charset="0"/>
                <a:cs typeface="Arial" pitchFamily="34" charset="0"/>
              </a:rPr>
              <a:t>price</a:t>
            </a:r>
            <a:r>
              <a:rPr lang="fr-FR" dirty="0" smtClean="0">
                <a:latin typeface="Arial" pitchFamily="34" charset="0"/>
                <a:cs typeface="Arial" pitchFamily="34" charset="0"/>
              </a:rPr>
              <a:t> </a:t>
            </a:r>
            <a:r>
              <a:rPr lang="fr-FR" dirty="0" err="1" smtClean="0">
                <a:latin typeface="Arial" pitchFamily="34" charset="0"/>
                <a:cs typeface="Arial" pitchFamily="34" charset="0"/>
              </a:rPr>
              <a:t>below</a:t>
            </a:r>
            <a:r>
              <a:rPr lang="fr-FR" dirty="0" smtClean="0">
                <a:latin typeface="Arial" pitchFamily="34" charset="0"/>
                <a:cs typeface="Arial" pitchFamily="34" charset="0"/>
              </a:rPr>
              <a:t> </a:t>
            </a:r>
            <a:r>
              <a:rPr lang="fr-FR" dirty="0" err="1" smtClean="0">
                <a:latin typeface="Arial" pitchFamily="34" charset="0"/>
                <a:cs typeface="Arial" pitchFamily="34" charset="0"/>
              </a:rPr>
              <a:t>average</a:t>
            </a:r>
            <a:r>
              <a:rPr lang="fr-FR" dirty="0" smtClean="0">
                <a:latin typeface="Arial" pitchFamily="34" charset="0"/>
                <a:cs typeface="Arial" pitchFamily="34" charset="0"/>
              </a:rPr>
              <a:t> </a:t>
            </a:r>
            <a:r>
              <a:rPr lang="fr-FR" dirty="0" err="1" smtClean="0">
                <a:latin typeface="Arial" pitchFamily="34" charset="0"/>
                <a:cs typeface="Arial" pitchFamily="34" charset="0"/>
              </a:rPr>
              <a:t>cost</a:t>
            </a:r>
            <a:r>
              <a:rPr lang="fr-FR" dirty="0" smtClean="0">
                <a:latin typeface="Arial" pitchFamily="34" charset="0"/>
                <a:cs typeface="Arial" pitchFamily="34" charset="0"/>
              </a:rPr>
              <a:t> and </a:t>
            </a:r>
            <a:r>
              <a:rPr lang="fr-FR" dirty="0" err="1" smtClean="0">
                <a:latin typeface="Arial" pitchFamily="34" charset="0"/>
                <a:cs typeface="Arial" pitchFamily="34" charset="0"/>
              </a:rPr>
              <a:t>above</a:t>
            </a:r>
            <a:r>
              <a:rPr lang="fr-FR" dirty="0" smtClean="0">
                <a:latin typeface="Arial" pitchFamily="34" charset="0"/>
                <a:cs typeface="Arial" pitchFamily="34" charset="0"/>
              </a:rPr>
              <a:t> variable </a:t>
            </a:r>
            <a:r>
              <a:rPr lang="fr-FR" dirty="0" err="1" smtClean="0">
                <a:latin typeface="Arial" pitchFamily="34" charset="0"/>
                <a:cs typeface="Arial" pitchFamily="34" charset="0"/>
              </a:rPr>
              <a:t>cost</a:t>
            </a:r>
            <a:r>
              <a:rPr lang="fr-FR" dirty="0" smtClean="0">
                <a:latin typeface="Arial" pitchFamily="34" charset="0"/>
                <a:cs typeface="Arial" pitchFamily="34" charset="0"/>
              </a:rPr>
              <a:t> to </a:t>
            </a:r>
            <a:r>
              <a:rPr lang="fr-FR" dirty="0" err="1" smtClean="0">
                <a:latin typeface="Arial" pitchFamily="34" charset="0"/>
                <a:cs typeface="Arial" pitchFamily="34" charset="0"/>
              </a:rPr>
              <a:t>minimize</a:t>
            </a:r>
            <a:r>
              <a:rPr lang="fr-FR" dirty="0" smtClean="0">
                <a:latin typeface="Arial" pitchFamily="34" charset="0"/>
                <a:cs typeface="Arial" pitchFamily="34" charset="0"/>
              </a:rPr>
              <a:t> </a:t>
            </a:r>
            <a:r>
              <a:rPr lang="fr-FR" dirty="0" err="1" smtClean="0">
                <a:latin typeface="Arial" pitchFamily="34" charset="0"/>
                <a:cs typeface="Arial" pitchFamily="34" charset="0"/>
              </a:rPr>
              <a:t>tis</a:t>
            </a:r>
            <a:r>
              <a:rPr lang="fr-FR" dirty="0" smtClean="0">
                <a:latin typeface="Arial" pitchFamily="34" charset="0"/>
                <a:cs typeface="Arial" pitchFamily="34" charset="0"/>
              </a:rPr>
              <a:t> </a:t>
            </a:r>
            <a:r>
              <a:rPr lang="fr-FR" dirty="0" err="1" smtClean="0">
                <a:latin typeface="Arial" pitchFamily="34" charset="0"/>
                <a:cs typeface="Arial" pitchFamily="34" charset="0"/>
              </a:rPr>
              <a:t>losses</a:t>
            </a:r>
            <a:r>
              <a:rPr lang="fr-FR" dirty="0" smtClean="0">
                <a:latin typeface="Arial" pitchFamily="34" charset="0"/>
                <a:cs typeface="Arial" pitchFamily="34" charset="0"/>
              </a:rPr>
              <a:t> ( </a:t>
            </a:r>
            <a:r>
              <a:rPr lang="fr-FR" dirty="0" err="1" smtClean="0">
                <a:latin typeface="Arial" pitchFamily="34" charset="0"/>
                <a:cs typeface="Arial" pitchFamily="34" charset="0"/>
              </a:rPr>
              <a:t>which</a:t>
            </a:r>
            <a:r>
              <a:rPr lang="fr-FR" dirty="0" smtClean="0">
                <a:latin typeface="Arial" pitchFamily="34" charset="0"/>
                <a:cs typeface="Arial" pitchFamily="34" charset="0"/>
              </a:rPr>
              <a:t> </a:t>
            </a:r>
            <a:r>
              <a:rPr lang="fr-FR" dirty="0" err="1" smtClean="0">
                <a:latin typeface="Arial" pitchFamily="34" charset="0"/>
                <a:cs typeface="Arial" pitchFamily="34" charset="0"/>
              </a:rPr>
              <a:t>is</a:t>
            </a:r>
            <a:r>
              <a:rPr lang="fr-FR" dirty="0" smtClean="0">
                <a:latin typeface="Arial" pitchFamily="34" charset="0"/>
                <a:cs typeface="Arial" pitchFamily="34" charset="0"/>
              </a:rPr>
              <a:t> the </a:t>
            </a:r>
            <a:r>
              <a:rPr lang="fr-FR" dirty="0" err="1" smtClean="0">
                <a:latin typeface="Arial" pitchFamily="34" charset="0"/>
                <a:cs typeface="Arial" pitchFamily="34" charset="0"/>
              </a:rPr>
              <a:t>same</a:t>
            </a:r>
            <a:r>
              <a:rPr lang="fr-FR" dirty="0" smtClean="0">
                <a:latin typeface="Arial" pitchFamily="34" charset="0"/>
                <a:cs typeface="Arial" pitchFamily="34" charset="0"/>
              </a:rPr>
              <a:t> as </a:t>
            </a:r>
            <a:r>
              <a:rPr lang="fr-FR" dirty="0" err="1" smtClean="0">
                <a:latin typeface="Arial" pitchFamily="34" charset="0"/>
                <a:cs typeface="Arial" pitchFamily="34" charset="0"/>
              </a:rPr>
              <a:t>maximizing</a:t>
            </a:r>
            <a:r>
              <a:rPr lang="fr-FR" dirty="0" smtClean="0">
                <a:latin typeface="Arial" pitchFamily="34" charset="0"/>
                <a:cs typeface="Arial" pitchFamily="34" charset="0"/>
              </a:rPr>
              <a:t> </a:t>
            </a:r>
            <a:r>
              <a:rPr lang="fr-FR" dirty="0" err="1" smtClean="0">
                <a:latin typeface="Arial" pitchFamily="34" charset="0"/>
                <a:cs typeface="Arial" pitchFamily="34" charset="0"/>
              </a:rPr>
              <a:t>its</a:t>
            </a:r>
            <a:r>
              <a:rPr lang="fr-FR" dirty="0" smtClean="0">
                <a:latin typeface="Arial" pitchFamily="34" charset="0"/>
                <a:cs typeface="Arial" pitchFamily="34" charset="0"/>
              </a:rPr>
              <a:t> profits).</a:t>
            </a:r>
          </a:p>
          <a:p>
            <a:pPr algn="just" fontAlgn="auto">
              <a:spcBef>
                <a:spcPts val="0"/>
              </a:spcBef>
              <a:spcAft>
                <a:spcPts val="0"/>
              </a:spcAft>
              <a:defRPr/>
            </a:pPr>
            <a:r>
              <a:rPr lang="fr-FR" b="1" dirty="0" err="1" smtClean="0">
                <a:solidFill>
                  <a:srgbClr val="FF0000"/>
                </a:solidFill>
                <a:latin typeface="Arial" pitchFamily="34" charset="0"/>
                <a:cs typeface="Arial" pitchFamily="34" charset="0"/>
              </a:rPr>
              <a:t>Consequence</a:t>
            </a:r>
            <a:r>
              <a:rPr lang="fr-FR" dirty="0" smtClean="0">
                <a:latin typeface="Arial" pitchFamily="34" charset="0"/>
                <a:cs typeface="Arial" pitchFamily="34" charset="0"/>
              </a:rPr>
              <a:t>: a </a:t>
            </a:r>
            <a:r>
              <a:rPr lang="fr-FR" dirty="0" err="1" smtClean="0">
                <a:latin typeface="Arial" pitchFamily="34" charset="0"/>
                <a:cs typeface="Arial" pitchFamily="34" charset="0"/>
              </a:rPr>
              <a:t>price</a:t>
            </a:r>
            <a:r>
              <a:rPr lang="fr-FR" dirty="0" smtClean="0">
                <a:latin typeface="Arial" pitchFamily="34" charset="0"/>
                <a:cs typeface="Arial" pitchFamily="34" charset="0"/>
              </a:rPr>
              <a:t> </a:t>
            </a:r>
            <a:r>
              <a:rPr lang="fr-FR" dirty="0" err="1" smtClean="0">
                <a:latin typeface="Arial" pitchFamily="34" charset="0"/>
                <a:cs typeface="Arial" pitchFamily="34" charset="0"/>
              </a:rPr>
              <a:t>below</a:t>
            </a:r>
            <a:r>
              <a:rPr lang="fr-FR" dirty="0" smtClean="0">
                <a:latin typeface="Arial" pitchFamily="34" charset="0"/>
                <a:cs typeface="Arial" pitchFamily="34" charset="0"/>
              </a:rPr>
              <a:t> variable </a:t>
            </a:r>
            <a:r>
              <a:rPr lang="fr-FR" dirty="0" err="1" smtClean="0">
                <a:latin typeface="Arial" pitchFamily="34" charset="0"/>
                <a:cs typeface="Arial" pitchFamily="34" charset="0"/>
              </a:rPr>
              <a:t>cost</a:t>
            </a:r>
            <a:r>
              <a:rPr lang="fr-FR" dirty="0" smtClean="0">
                <a:latin typeface="Arial" pitchFamily="34" charset="0"/>
                <a:cs typeface="Arial" pitchFamily="34" charset="0"/>
              </a:rPr>
              <a:t> </a:t>
            </a:r>
            <a:r>
              <a:rPr lang="fr-FR" dirty="0" err="1" smtClean="0">
                <a:latin typeface="Arial" pitchFamily="34" charset="0"/>
                <a:cs typeface="Arial" pitchFamily="34" charset="0"/>
              </a:rPr>
              <a:t>can</a:t>
            </a:r>
            <a:r>
              <a:rPr lang="fr-FR" dirty="0" smtClean="0">
                <a:latin typeface="Arial" pitchFamily="34" charset="0"/>
                <a:cs typeface="Arial" pitchFamily="34" charset="0"/>
              </a:rPr>
              <a:t> </a:t>
            </a:r>
            <a:r>
              <a:rPr lang="fr-FR" dirty="0" err="1" smtClean="0">
                <a:latin typeface="Arial" pitchFamily="34" charset="0"/>
                <a:cs typeface="Arial" pitchFamily="34" charset="0"/>
              </a:rPr>
              <a:t>only</a:t>
            </a:r>
            <a:r>
              <a:rPr lang="fr-FR" dirty="0" smtClean="0">
                <a:latin typeface="Arial" pitchFamily="34" charset="0"/>
                <a:cs typeface="Arial" pitchFamily="34" charset="0"/>
              </a:rPr>
              <a:t> </a:t>
            </a:r>
            <a:r>
              <a:rPr lang="fr-FR" dirty="0" err="1" smtClean="0">
                <a:latin typeface="Arial" pitchFamily="34" charset="0"/>
                <a:cs typeface="Arial" pitchFamily="34" charset="0"/>
              </a:rPr>
              <a:t>be</a:t>
            </a:r>
            <a:r>
              <a:rPr lang="fr-FR" dirty="0" smtClean="0">
                <a:latin typeface="Arial" pitchFamily="34" charset="0"/>
                <a:cs typeface="Arial" pitchFamily="34" charset="0"/>
              </a:rPr>
              <a:t> </a:t>
            </a:r>
            <a:r>
              <a:rPr lang="fr-FR" dirty="0" err="1" smtClean="0">
                <a:latin typeface="Arial" pitchFamily="34" charset="0"/>
                <a:cs typeface="Arial" pitchFamily="34" charset="0"/>
              </a:rPr>
              <a:t>implemented</a:t>
            </a:r>
            <a:r>
              <a:rPr lang="fr-FR" dirty="0" smtClean="0">
                <a:latin typeface="Arial" pitchFamily="34" charset="0"/>
                <a:cs typeface="Arial" pitchFamily="34" charset="0"/>
              </a:rPr>
              <a:t> by a </a:t>
            </a:r>
            <a:r>
              <a:rPr lang="fr-FR" dirty="0" err="1" smtClean="0">
                <a:latin typeface="Arial" pitchFamily="34" charset="0"/>
                <a:cs typeface="Arial" pitchFamily="34" charset="0"/>
              </a:rPr>
              <a:t>firm</a:t>
            </a:r>
            <a:r>
              <a:rPr lang="fr-FR" dirty="0" smtClean="0">
                <a:latin typeface="Arial" pitchFamily="34" charset="0"/>
                <a:cs typeface="Arial" pitchFamily="34" charset="0"/>
              </a:rPr>
              <a:t> if </a:t>
            </a:r>
            <a:r>
              <a:rPr lang="fr-FR" dirty="0" err="1" smtClean="0">
                <a:latin typeface="Arial" pitchFamily="34" charset="0"/>
                <a:cs typeface="Arial" pitchFamily="34" charset="0"/>
              </a:rPr>
              <a:t>it</a:t>
            </a:r>
            <a:r>
              <a:rPr lang="fr-FR" dirty="0" smtClean="0">
                <a:latin typeface="Arial" pitchFamily="34" charset="0"/>
                <a:cs typeface="Arial" pitchFamily="34" charset="0"/>
              </a:rPr>
              <a:t> tries to </a:t>
            </a:r>
            <a:r>
              <a:rPr lang="fr-FR" dirty="0" err="1" smtClean="0">
                <a:latin typeface="Arial" pitchFamily="34" charset="0"/>
                <a:cs typeface="Arial" pitchFamily="34" charset="0"/>
              </a:rPr>
              <a:t>eliminate</a:t>
            </a:r>
            <a:r>
              <a:rPr lang="fr-FR" dirty="0" smtClean="0">
                <a:latin typeface="Arial" pitchFamily="34" charset="0"/>
                <a:cs typeface="Arial" pitchFamily="34" charset="0"/>
              </a:rPr>
              <a:t> </a:t>
            </a:r>
            <a:r>
              <a:rPr lang="fr-FR" dirty="0" err="1" smtClean="0">
                <a:latin typeface="Arial" pitchFamily="34" charset="0"/>
                <a:cs typeface="Arial" pitchFamily="34" charset="0"/>
              </a:rPr>
              <a:t>competition</a:t>
            </a:r>
            <a:r>
              <a:rPr lang="fr-FR" dirty="0" smtClean="0">
                <a:latin typeface="Arial" pitchFamily="34" charset="0"/>
                <a:cs typeface="Arial" pitchFamily="34" charset="0"/>
              </a:rPr>
              <a:t> to </a:t>
            </a:r>
            <a:r>
              <a:rPr lang="fr-FR" dirty="0" err="1" smtClean="0">
                <a:latin typeface="Arial" pitchFamily="34" charset="0"/>
                <a:cs typeface="Arial" pitchFamily="34" charset="0"/>
              </a:rPr>
              <a:t>recoup</a:t>
            </a:r>
            <a:r>
              <a:rPr lang="fr-FR" dirty="0" smtClean="0">
                <a:latin typeface="Arial" pitchFamily="34" charset="0"/>
                <a:cs typeface="Arial" pitchFamily="34" charset="0"/>
              </a:rPr>
              <a:t> </a:t>
            </a:r>
            <a:r>
              <a:rPr lang="fr-FR" dirty="0" err="1">
                <a:latin typeface="Arial" pitchFamily="34" charset="0"/>
                <a:cs typeface="Arial" pitchFamily="34" charset="0"/>
              </a:rPr>
              <a:t>i</a:t>
            </a:r>
            <a:r>
              <a:rPr lang="fr-FR" dirty="0" err="1" smtClean="0">
                <a:latin typeface="Arial" pitchFamily="34" charset="0"/>
                <a:cs typeface="Arial" pitchFamily="34" charset="0"/>
              </a:rPr>
              <a:t>ts</a:t>
            </a:r>
            <a:r>
              <a:rPr lang="fr-FR" dirty="0" smtClean="0">
                <a:latin typeface="Arial" pitchFamily="34" charset="0"/>
                <a:cs typeface="Arial" pitchFamily="34" charset="0"/>
              </a:rPr>
              <a:t> </a:t>
            </a:r>
            <a:r>
              <a:rPr lang="fr-FR" dirty="0" err="1" smtClean="0">
                <a:latin typeface="Arial" pitchFamily="34" charset="0"/>
                <a:cs typeface="Arial" pitchFamily="34" charset="0"/>
              </a:rPr>
              <a:t>inital</a:t>
            </a:r>
            <a:r>
              <a:rPr lang="fr-FR" dirty="0" smtClean="0">
                <a:latin typeface="Arial" pitchFamily="34" charset="0"/>
                <a:cs typeface="Arial" pitchFamily="34" charset="0"/>
              </a:rPr>
              <a:t> </a:t>
            </a:r>
            <a:r>
              <a:rPr lang="fr-FR" dirty="0" err="1" smtClean="0">
                <a:latin typeface="Arial" pitchFamily="34" charset="0"/>
                <a:cs typeface="Arial" pitchFamily="34" charset="0"/>
              </a:rPr>
              <a:t>losses</a:t>
            </a:r>
            <a:r>
              <a:rPr lang="fr-FR" dirty="0" smtClean="0">
                <a:latin typeface="Arial" pitchFamily="34" charset="0"/>
                <a:cs typeface="Arial" pitchFamily="34" charset="0"/>
              </a:rPr>
              <a:t>. </a:t>
            </a:r>
            <a:r>
              <a:rPr lang="fr-FR" dirty="0" err="1" smtClean="0">
                <a:latin typeface="Arial" pitchFamily="34" charset="0"/>
                <a:cs typeface="Arial" pitchFamily="34" charset="0"/>
              </a:rPr>
              <a:t>Thus</a:t>
            </a:r>
            <a:r>
              <a:rPr lang="fr-FR" dirty="0" smtClean="0">
                <a:latin typeface="Arial" pitchFamily="34" charset="0"/>
                <a:cs typeface="Arial" pitchFamily="34" charset="0"/>
              </a:rPr>
              <a:t> </a:t>
            </a:r>
            <a:r>
              <a:rPr lang="fr-FR" dirty="0" err="1" smtClean="0">
                <a:latin typeface="Arial" pitchFamily="34" charset="0"/>
                <a:cs typeface="Arial" pitchFamily="34" charset="0"/>
              </a:rPr>
              <a:t>it</a:t>
            </a:r>
            <a:r>
              <a:rPr lang="fr-FR" dirty="0" smtClean="0">
                <a:latin typeface="Arial" pitchFamily="34" charset="0"/>
                <a:cs typeface="Arial" pitchFamily="34" charset="0"/>
              </a:rPr>
              <a:t> </a:t>
            </a:r>
            <a:r>
              <a:rPr lang="fr-FR" dirty="0" err="1" smtClean="0">
                <a:latin typeface="Arial" pitchFamily="34" charset="0"/>
                <a:cs typeface="Arial" pitchFamily="34" charset="0"/>
              </a:rPr>
              <a:t>is</a:t>
            </a:r>
            <a:r>
              <a:rPr lang="fr-FR" dirty="0" smtClean="0">
                <a:latin typeface="Arial" pitchFamily="34" charset="0"/>
                <a:cs typeface="Arial" pitchFamily="34" charset="0"/>
              </a:rPr>
              <a:t> </a:t>
            </a:r>
            <a:r>
              <a:rPr lang="fr-FR" dirty="0" err="1" smtClean="0">
                <a:latin typeface="Arial" pitchFamily="34" charset="0"/>
                <a:cs typeface="Arial" pitchFamily="34" charset="0"/>
              </a:rPr>
              <a:t>anticompetitive</a:t>
            </a:r>
            <a:r>
              <a:rPr lang="fr-FR" dirty="0" smtClean="0">
                <a:latin typeface="Arial" pitchFamily="34" charset="0"/>
                <a:cs typeface="Arial" pitchFamily="34" charset="0"/>
              </a:rPr>
              <a:t>.</a:t>
            </a:r>
            <a:endParaRPr lang="fr-FR" dirty="0">
              <a:latin typeface="Arial" pitchFamily="34" charset="0"/>
              <a:cs typeface="Arial" pitchFamily="34" charset="0"/>
            </a:endParaRPr>
          </a:p>
          <a:p>
            <a:pPr marL="342900" indent="-342900" algn="just" fontAlgn="auto">
              <a:spcBef>
                <a:spcPts val="0"/>
              </a:spcBef>
              <a:spcAft>
                <a:spcPts val="0"/>
              </a:spcAft>
              <a:buFontTx/>
              <a:buAutoNum type="arabicParenR"/>
              <a:defRPr/>
            </a:pPr>
            <a:endParaRPr lang="fr-FR" dirty="0">
              <a:latin typeface="Arial" pitchFamily="34" charset="0"/>
              <a:cs typeface="Arial" pitchFamily="34" charset="0"/>
            </a:endParaRPr>
          </a:p>
          <a:p>
            <a:pPr marL="342900" indent="-342900" algn="just" fontAlgn="auto">
              <a:spcBef>
                <a:spcPts val="0"/>
              </a:spcBef>
              <a:spcAft>
                <a:spcPts val="0"/>
              </a:spcAft>
              <a:buFontTx/>
              <a:buAutoNum type="arabicParenR"/>
              <a:defRPr/>
            </a:pPr>
            <a:endParaRPr lang="fr-FR" dirty="0">
              <a:latin typeface="Arial" pitchFamily="34" charset="0"/>
              <a:cs typeface="Arial" pitchFamily="34" charset="0"/>
            </a:endParaRPr>
          </a:p>
          <a:p>
            <a:pPr algn="just" fontAlgn="auto">
              <a:spcBef>
                <a:spcPts val="0"/>
              </a:spcBef>
              <a:spcAft>
                <a:spcPts val="0"/>
              </a:spcAft>
              <a:defRPr/>
            </a:pPr>
            <a:endParaRPr lang="fr-FR" dirty="0">
              <a:latin typeface="Arial" pitchFamily="34" charset="0"/>
              <a:cs typeface="Arial" pitchFamily="34" charset="0"/>
            </a:endParaRPr>
          </a:p>
          <a:p>
            <a:pPr marL="342900" indent="-342900" algn="just" fontAlgn="auto">
              <a:spcBef>
                <a:spcPts val="0"/>
              </a:spcBef>
              <a:spcAft>
                <a:spcPts val="0"/>
              </a:spcAft>
              <a:buFontTx/>
              <a:buAutoNum type="arabicParenR"/>
              <a:defRPr/>
            </a:pPr>
            <a:endParaRPr lang="fr-FR" dirty="0">
              <a:latin typeface="Arial" pitchFamily="34" charset="0"/>
              <a:cs typeface="Arial" pitchFamily="34" charset="0"/>
            </a:endParaRPr>
          </a:p>
          <a:p>
            <a:pPr algn="just" fontAlgn="auto">
              <a:spcBef>
                <a:spcPts val="0"/>
              </a:spcBef>
              <a:spcAft>
                <a:spcPts val="0"/>
              </a:spcAft>
              <a:defRPr/>
            </a:pPr>
            <a:r>
              <a:rPr lang="fr-FR" sz="1600" dirty="0" smtClean="0">
                <a:latin typeface="Arial" pitchFamily="34" charset="0"/>
                <a:cs typeface="Arial" pitchFamily="34" charset="0"/>
              </a:rPr>
              <a:t>Maureen </a:t>
            </a:r>
            <a:r>
              <a:rPr lang="fr-FR" sz="1600" dirty="0" err="1">
                <a:latin typeface="Arial" pitchFamily="34" charset="0"/>
                <a:cs typeface="Arial" pitchFamily="34" charset="0"/>
              </a:rPr>
              <a:t>Brunt</a:t>
            </a:r>
            <a:r>
              <a:rPr lang="en-US" sz="1600" dirty="0">
                <a:latin typeface="Arial" pitchFamily="34" charset="0"/>
                <a:cs typeface="Arial" pitchFamily="34" charset="0"/>
              </a:rPr>
              <a:t>, Judicial Enforcement  of Competition Law, OECD, Competition committee, 1997</a:t>
            </a:r>
          </a:p>
          <a:p>
            <a:pPr algn="just" fontAlgn="auto">
              <a:spcBef>
                <a:spcPts val="0"/>
              </a:spcBef>
              <a:spcAft>
                <a:spcPts val="0"/>
              </a:spcAft>
              <a:defRPr/>
            </a:pPr>
            <a:endParaRPr lang="fr-FR" sz="2400" b="1" dirty="0">
              <a:latin typeface="Times New Roman" pitchFamily="18" charset="0"/>
            </a:endParaRPr>
          </a:p>
        </p:txBody>
      </p:sp>
    </p:spTree>
    <p:extLst>
      <p:ext uri="{BB962C8B-B14F-4D97-AF65-F5344CB8AC3E}">
        <p14:creationId xmlns:p14="http://schemas.microsoft.com/office/powerpoint/2010/main" val="520244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0"/>
            <a:ext cx="8929688" cy="1143000"/>
          </a:xfrm>
        </p:spPr>
        <p:txBody>
          <a:bodyPr/>
          <a:lstStyle/>
          <a:p>
            <a:r>
              <a:rPr lang="fr-FR" sz="3200" b="1" dirty="0" err="1" smtClean="0">
                <a:solidFill>
                  <a:srgbClr val="C00000"/>
                </a:solidFill>
                <a:latin typeface="Arial" pitchFamily="34" charset="0"/>
                <a:cs typeface="Arial" pitchFamily="34" charset="0"/>
              </a:rPr>
              <a:t>Elements</a:t>
            </a:r>
            <a:r>
              <a:rPr lang="fr-FR" sz="3200" b="1" dirty="0" smtClean="0">
                <a:solidFill>
                  <a:srgbClr val="C00000"/>
                </a:solidFill>
                <a:latin typeface="Arial" pitchFamily="34" charset="0"/>
                <a:cs typeface="Arial" pitchFamily="34" charset="0"/>
              </a:rPr>
              <a:t> of </a:t>
            </a:r>
            <a:r>
              <a:rPr lang="fr-FR" sz="3200" b="1" dirty="0" err="1" smtClean="0">
                <a:solidFill>
                  <a:srgbClr val="C00000"/>
                </a:solidFill>
                <a:latin typeface="Arial" pitchFamily="34" charset="0"/>
                <a:cs typeface="Arial" pitchFamily="34" charset="0"/>
              </a:rPr>
              <a:t>economics</a:t>
            </a:r>
            <a:r>
              <a:rPr lang="fr-FR" sz="3200" b="1" dirty="0" smtClean="0">
                <a:solidFill>
                  <a:srgbClr val="C00000"/>
                </a:solidFill>
                <a:latin typeface="Arial" pitchFamily="34" charset="0"/>
                <a:cs typeface="Arial" pitchFamily="34" charset="0"/>
              </a:rPr>
              <a:t> </a:t>
            </a:r>
            <a:r>
              <a:rPr lang="fr-FR" sz="3200" b="1" dirty="0" err="1" smtClean="0">
                <a:solidFill>
                  <a:srgbClr val="C00000"/>
                </a:solidFill>
                <a:latin typeface="Arial" pitchFamily="34" charset="0"/>
                <a:cs typeface="Arial" pitchFamily="34" charset="0"/>
              </a:rPr>
              <a:t>useful</a:t>
            </a:r>
            <a:r>
              <a:rPr lang="fr-FR" sz="3200" b="1" dirty="0" smtClean="0">
                <a:solidFill>
                  <a:srgbClr val="C00000"/>
                </a:solidFill>
                <a:latin typeface="Arial" pitchFamily="34" charset="0"/>
                <a:cs typeface="Arial" pitchFamily="34" charset="0"/>
              </a:rPr>
              <a:t> for antitrust: 3) </a:t>
            </a:r>
            <a:r>
              <a:rPr lang="fr-FR" sz="3200" b="1" dirty="0" err="1" smtClean="0">
                <a:solidFill>
                  <a:srgbClr val="C00000"/>
                </a:solidFill>
                <a:latin typeface="Arial" charset="0"/>
                <a:cs typeface="Arial" charset="0"/>
              </a:rPr>
              <a:t>Measurement</a:t>
            </a:r>
            <a:r>
              <a:rPr lang="fr-FR" sz="3200" b="1" dirty="0" smtClean="0">
                <a:solidFill>
                  <a:srgbClr val="C00000"/>
                </a:solidFill>
                <a:latin typeface="Arial" charset="0"/>
                <a:cs typeface="Arial" charset="0"/>
              </a:rPr>
              <a:t> techniques</a:t>
            </a:r>
          </a:p>
        </p:txBody>
      </p:sp>
      <p:sp>
        <p:nvSpPr>
          <p:cNvPr id="33795" name="TextBox 2"/>
          <p:cNvSpPr txBox="1">
            <a:spLocks noChangeArrowheads="1"/>
          </p:cNvSpPr>
          <p:nvPr/>
        </p:nvSpPr>
        <p:spPr bwMode="auto">
          <a:xfrm>
            <a:off x="428625" y="1785938"/>
            <a:ext cx="8286750" cy="369887"/>
          </a:xfrm>
          <a:prstGeom prst="rect">
            <a:avLst/>
          </a:prstGeom>
          <a:noFill/>
          <a:ln w="9525">
            <a:noFill/>
            <a:miter lim="800000"/>
            <a:headEnd/>
            <a:tailEnd/>
          </a:ln>
        </p:spPr>
        <p:txBody>
          <a:bodyPr>
            <a:spAutoFit/>
          </a:bodyPr>
          <a:lstStyle/>
          <a:p>
            <a:endParaRPr lang="fr-FR">
              <a:latin typeface="Calibri" pitchFamily="34" charset="0"/>
            </a:endParaRPr>
          </a:p>
        </p:txBody>
      </p:sp>
      <p:sp>
        <p:nvSpPr>
          <p:cNvPr id="33796" name="TextBox 3"/>
          <p:cNvSpPr txBox="1">
            <a:spLocks noChangeArrowheads="1"/>
          </p:cNvSpPr>
          <p:nvPr/>
        </p:nvSpPr>
        <p:spPr bwMode="auto">
          <a:xfrm>
            <a:off x="390847" y="1196752"/>
            <a:ext cx="8429625" cy="3970318"/>
          </a:xfrm>
          <a:prstGeom prst="rect">
            <a:avLst/>
          </a:prstGeom>
          <a:noFill/>
          <a:ln w="9525">
            <a:noFill/>
            <a:miter lim="800000"/>
            <a:headEnd/>
            <a:tailEnd/>
          </a:ln>
        </p:spPr>
        <p:txBody>
          <a:bodyPr>
            <a:spAutoFit/>
          </a:bodyPr>
          <a:lstStyle/>
          <a:p>
            <a:pPr algn="just"/>
            <a:r>
              <a:rPr lang="en-US" b="1" dirty="0" smtClean="0">
                <a:latin typeface="Arial" pitchFamily="34" charset="0"/>
                <a:cs typeface="Arial" pitchFamily="34" charset="0"/>
              </a:rPr>
              <a:t>3)</a:t>
            </a:r>
            <a:r>
              <a:rPr lang="en-US" b="1" dirty="0" smtClean="0">
                <a:solidFill>
                  <a:srgbClr val="FF0000"/>
                </a:solidFill>
                <a:latin typeface="Arial" pitchFamily="34" charset="0"/>
                <a:cs typeface="Arial" pitchFamily="34" charset="0"/>
              </a:rPr>
              <a:t> Economics can also be useful in providing measurement techniques</a:t>
            </a:r>
            <a:r>
              <a:rPr lang="en-US" dirty="0" smtClean="0">
                <a:solidFill>
                  <a:srgbClr val="FF0000"/>
                </a:solidFill>
                <a:latin typeface="Arial" pitchFamily="34" charset="0"/>
                <a:cs typeface="Arial" pitchFamily="34" charset="0"/>
              </a:rPr>
              <a:t>.</a:t>
            </a:r>
          </a:p>
          <a:p>
            <a:pPr algn="just"/>
            <a:endParaRPr lang="en-US" dirty="0">
              <a:solidFill>
                <a:srgbClr val="FF0000"/>
              </a:solidFill>
              <a:latin typeface="Arial" pitchFamily="34" charset="0"/>
              <a:cs typeface="Arial" pitchFamily="34" charset="0"/>
            </a:endParaRPr>
          </a:p>
          <a:p>
            <a:pPr algn="just"/>
            <a:r>
              <a:rPr lang="en-US" dirty="0" smtClean="0">
                <a:latin typeface="Arial" pitchFamily="34" charset="0"/>
                <a:cs typeface="Arial" pitchFamily="34" charset="0"/>
              </a:rPr>
              <a:t>For example, economic </a:t>
            </a:r>
            <a:r>
              <a:rPr lang="en-US" dirty="0">
                <a:latin typeface="Arial" pitchFamily="34" charset="0"/>
                <a:cs typeface="Arial" pitchFamily="34" charset="0"/>
              </a:rPr>
              <a:t>methodologies to </a:t>
            </a:r>
            <a:r>
              <a:rPr lang="en-US" dirty="0" smtClean="0">
                <a:latin typeface="Arial" pitchFamily="34" charset="0"/>
                <a:cs typeface="Arial" pitchFamily="34" charset="0"/>
              </a:rPr>
              <a:t>assess </a:t>
            </a:r>
            <a:r>
              <a:rPr lang="en-US" dirty="0">
                <a:latin typeface="Arial" pitchFamily="34" charset="0"/>
                <a:cs typeface="Arial" pitchFamily="34" charset="0"/>
              </a:rPr>
              <a:t>economic damage are relatively </a:t>
            </a:r>
            <a:r>
              <a:rPr lang="en-US" dirty="0" smtClean="0">
                <a:latin typeface="Arial" pitchFamily="34" charset="0"/>
                <a:cs typeface="Arial" pitchFamily="34" charset="0"/>
              </a:rPr>
              <a:t>straightforward. </a:t>
            </a:r>
            <a:r>
              <a:rPr lang="en-US" dirty="0">
                <a:latin typeface="Arial" pitchFamily="34" charset="0"/>
                <a:cs typeface="Arial" pitchFamily="34" charset="0"/>
              </a:rPr>
              <a:t>W</a:t>
            </a:r>
            <a:r>
              <a:rPr lang="en-US" dirty="0" smtClean="0">
                <a:latin typeface="Arial" pitchFamily="34" charset="0"/>
                <a:cs typeface="Arial" pitchFamily="34" charset="0"/>
              </a:rPr>
              <a:t>hen </a:t>
            </a:r>
            <a:r>
              <a:rPr lang="en-US" dirty="0">
                <a:latin typeface="Arial" pitchFamily="34" charset="0"/>
                <a:cs typeface="Arial" pitchFamily="34" charset="0"/>
              </a:rPr>
              <a:t>no documentary evidence, the  measurement of the harm  </a:t>
            </a:r>
            <a:r>
              <a:rPr lang="en-US" dirty="0" smtClean="0">
                <a:latin typeface="Arial" pitchFamily="34" charset="0"/>
                <a:cs typeface="Arial" pitchFamily="34" charset="0"/>
              </a:rPr>
              <a:t>will </a:t>
            </a:r>
            <a:r>
              <a:rPr lang="en-US" dirty="0">
                <a:latin typeface="Arial" pitchFamily="34" charset="0"/>
                <a:cs typeface="Arial" pitchFamily="34" charset="0"/>
              </a:rPr>
              <a:t>require the use of a counter factual  ( open to discussion). </a:t>
            </a:r>
            <a:endParaRPr lang="en-US" dirty="0" smtClean="0">
              <a:latin typeface="Arial" pitchFamily="34" charset="0"/>
              <a:cs typeface="Arial" pitchFamily="34" charset="0"/>
            </a:endParaRPr>
          </a:p>
          <a:p>
            <a:pPr algn="just"/>
            <a:endParaRPr lang="en-US" dirty="0">
              <a:solidFill>
                <a:srgbClr val="FF0000"/>
              </a:solidFill>
              <a:latin typeface="Arial" pitchFamily="34" charset="0"/>
              <a:cs typeface="Arial" pitchFamily="34" charset="0"/>
            </a:endParaRPr>
          </a:p>
          <a:p>
            <a:pPr algn="just"/>
            <a:r>
              <a:rPr lang="en-US" dirty="0" smtClean="0">
                <a:solidFill>
                  <a:srgbClr val="FF0000"/>
                </a:solidFill>
                <a:latin typeface="Arial" pitchFamily="34" charset="0"/>
                <a:cs typeface="Arial" pitchFamily="34" charset="0"/>
              </a:rPr>
              <a:t>Ex:  “yardstick” method  </a:t>
            </a:r>
            <a:r>
              <a:rPr lang="en-US" dirty="0" smtClean="0">
                <a:latin typeface="Arial" pitchFamily="34" charset="0"/>
                <a:cs typeface="Arial" pitchFamily="34" charset="0"/>
              </a:rPr>
              <a:t>( counterfactual is a similar competitive market)</a:t>
            </a:r>
          </a:p>
          <a:p>
            <a:pPr algn="just"/>
            <a:endParaRPr lang="en-US" dirty="0">
              <a:solidFill>
                <a:srgbClr val="FF0000"/>
              </a:solidFill>
              <a:latin typeface="Arial" pitchFamily="34" charset="0"/>
              <a:cs typeface="Arial" pitchFamily="34" charset="0"/>
            </a:endParaRPr>
          </a:p>
          <a:p>
            <a:pPr algn="just"/>
            <a:r>
              <a:rPr lang="en-US" dirty="0" smtClean="0">
                <a:solidFill>
                  <a:srgbClr val="FF0000"/>
                </a:solidFill>
                <a:latin typeface="Arial" pitchFamily="34" charset="0"/>
                <a:cs typeface="Arial" pitchFamily="34" charset="0"/>
              </a:rPr>
              <a:t>Ex: “before and after” method </a:t>
            </a:r>
            <a:r>
              <a:rPr lang="en-US" dirty="0" smtClean="0">
                <a:latin typeface="Arial" pitchFamily="34" charset="0"/>
                <a:cs typeface="Arial" pitchFamily="34" charset="0"/>
              </a:rPr>
              <a:t>( counterfactual is a different competitive period)</a:t>
            </a:r>
          </a:p>
          <a:p>
            <a:pPr algn="just"/>
            <a:endParaRPr lang="en-US" b="1" dirty="0">
              <a:solidFill>
                <a:srgbClr val="FF0000"/>
              </a:solidFill>
              <a:latin typeface="Arial" pitchFamily="34" charset="0"/>
              <a:cs typeface="Arial" pitchFamily="34" charset="0"/>
            </a:endParaRPr>
          </a:p>
          <a:p>
            <a:pPr algn="just"/>
            <a:endParaRPr lang="en-US" dirty="0">
              <a:solidFill>
                <a:srgbClr val="FF0000"/>
              </a:solidFill>
              <a:latin typeface="Arial" pitchFamily="34" charset="0"/>
              <a:cs typeface="Arial" pitchFamily="34" charset="0"/>
            </a:endParaRPr>
          </a:p>
          <a:p>
            <a:pPr algn="just"/>
            <a:r>
              <a:rPr lang="en-US" dirty="0">
                <a:latin typeface="Arial" pitchFamily="34" charset="0"/>
                <a:cs typeface="Arial" pitchFamily="34" charset="0"/>
              </a:rPr>
              <a:t>F</a:t>
            </a:r>
            <a:r>
              <a:rPr lang="en-US" dirty="0" smtClean="0">
                <a:latin typeface="Arial" pitchFamily="34" charset="0"/>
                <a:cs typeface="Arial" pitchFamily="34" charset="0"/>
              </a:rPr>
              <a:t>or </a:t>
            </a:r>
            <a:r>
              <a:rPr lang="en-US" dirty="0">
                <a:latin typeface="Arial" pitchFamily="34" charset="0"/>
                <a:cs typeface="Arial" pitchFamily="34" charset="0"/>
              </a:rPr>
              <a:t>a number of violations, </a:t>
            </a:r>
            <a:r>
              <a:rPr lang="en-US" u="sng" dirty="0">
                <a:solidFill>
                  <a:srgbClr val="FF0000"/>
                </a:solidFill>
                <a:latin typeface="Arial" pitchFamily="34" charset="0"/>
                <a:cs typeface="Arial" pitchFamily="34" charset="0"/>
              </a:rPr>
              <a:t>the economic methodology to assess damages is open to scientific controversies</a:t>
            </a:r>
            <a:r>
              <a:rPr lang="en-US" dirty="0">
                <a:latin typeface="Arial" pitchFamily="34" charset="0"/>
                <a:cs typeface="Arial" pitchFamily="34" charset="0"/>
              </a:rPr>
              <a:t>.</a:t>
            </a:r>
          </a:p>
          <a:p>
            <a:pPr algn="just"/>
            <a:endParaRPr lang="en-US" dirty="0">
              <a:cs typeface="Arial" charset="0"/>
            </a:endParaRPr>
          </a:p>
        </p:txBody>
      </p:sp>
      <p:sp>
        <p:nvSpPr>
          <p:cNvPr id="5" name="Slide Number Placeholder 4"/>
          <p:cNvSpPr>
            <a:spLocks noGrp="1"/>
          </p:cNvSpPr>
          <p:nvPr>
            <p:ph type="sldNum" sz="quarter" idx="12"/>
          </p:nvPr>
        </p:nvSpPr>
        <p:spPr/>
        <p:txBody>
          <a:bodyPr/>
          <a:lstStyle/>
          <a:p>
            <a:pPr>
              <a:defRPr/>
            </a:pPr>
            <a:fld id="{ED9CF835-AC22-422C-88B3-6CC12700EA39}" type="slidenum">
              <a:rPr lang="fr-FR"/>
              <a:pPr>
                <a:defRPr/>
              </a:pPr>
              <a:t>9</a:t>
            </a:fld>
            <a:endParaRPr lang="fr-FR"/>
          </a:p>
        </p:txBody>
      </p:sp>
    </p:spTree>
    <p:extLst>
      <p:ext uri="{BB962C8B-B14F-4D97-AF65-F5344CB8AC3E}">
        <p14:creationId xmlns:p14="http://schemas.microsoft.com/office/powerpoint/2010/main" val="1120527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TotalTime>
  <Words>5510</Words>
  <Application>Microsoft Office PowerPoint</Application>
  <PresentationFormat>On-screen Show (4:3)</PresentationFormat>
  <Paragraphs>587</Paragraphs>
  <Slides>49</Slides>
  <Notes>10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Thème Office</vt:lpstr>
      <vt:lpstr>Use of Economic Evidence to Support Competition Policy</vt:lpstr>
      <vt:lpstr>Issues to be discussed</vt:lpstr>
      <vt:lpstr>  Competition law and Competition policy</vt:lpstr>
      <vt:lpstr>Rationale for competition law</vt:lpstr>
      <vt:lpstr>Competition law: legal instrument necessary to ensure that competition prevails where it can play a useful role</vt:lpstr>
      <vt:lpstr>II) What economics can bring to competition law  enforcement</vt:lpstr>
      <vt:lpstr>Elements of economics useful for antitrust:  1) concepts</vt:lpstr>
      <vt:lpstr>Elements of economics useful for antitrust:   2) modelling</vt:lpstr>
      <vt:lpstr>Elements of economics useful for antitrust: 3) Measurement techniques</vt:lpstr>
      <vt:lpstr>III) Economic analysis and the use of presumptions</vt:lpstr>
      <vt:lpstr>Per se versus rule of reason approach in competition law</vt:lpstr>
      <vt:lpstr>Designing an optimal system of competition law</vt:lpstr>
      <vt:lpstr>Use of presumptions to mitigate the cost of the rule of reason ( more economic) approach</vt:lpstr>
      <vt:lpstr>Different types of presumptions</vt:lpstr>
      <vt:lpstr>Different types of presumptions</vt:lpstr>
      <vt:lpstr>Criteria for the adoption of substantive presumptions</vt:lpstr>
      <vt:lpstr>IV)  Economic issues in Antitrust  IV-a) Anticompetitive Agreements </vt:lpstr>
      <vt:lpstr>The law and economics of anticompetitive  horizontal agreements</vt:lpstr>
      <vt:lpstr>Indirect evidence to establish  the existence of an agreement </vt:lpstr>
      <vt:lpstr>Economic evidence : conduct and structure </vt:lpstr>
      <vt:lpstr>Economic conduct evidence</vt:lpstr>
      <vt:lpstr>Economic structural  evidence</vt:lpstr>
      <vt:lpstr>IV)  Economic issues in Antitrust  IV-b) Abuse of Dominance</vt:lpstr>
      <vt:lpstr>Market definition</vt:lpstr>
      <vt:lpstr>Product market</vt:lpstr>
      <vt:lpstr>Market definition ( demand side): The Hypothetical Monopolist Test</vt:lpstr>
      <vt:lpstr>Sources of information for market definition</vt:lpstr>
      <vt:lpstr>Sources of information for market definition</vt:lpstr>
      <vt:lpstr>Market dominance and market power</vt:lpstr>
      <vt:lpstr>Alternative  ways to establish market power</vt:lpstr>
      <vt:lpstr>Economic issues in merger analysis </vt:lpstr>
      <vt:lpstr>Standard of review in merger control</vt:lpstr>
      <vt:lpstr>Substantial convergence within OECD on the merger review standard</vt:lpstr>
      <vt:lpstr>Standard of proof  in merger control</vt:lpstr>
      <vt:lpstr>Standard of proof  in merger control</vt:lpstr>
      <vt:lpstr>Unilateral Effects</vt:lpstr>
      <vt:lpstr>Unilateral effects</vt:lpstr>
      <vt:lpstr>Determinants of unilateral effects:  market shares</vt:lpstr>
      <vt:lpstr>Methodology for the examination of unilateral effects in mergers</vt:lpstr>
      <vt:lpstr>Coordinated effects</vt:lpstr>
      <vt:lpstr>Coordinated effects</vt:lpstr>
      <vt:lpstr>Presumption of coordinated effects</vt:lpstr>
      <vt:lpstr>Presumption of coordinated effects based on concentration measures or HHI </vt:lpstr>
      <vt:lpstr>Determinants of coordination interaction</vt:lpstr>
      <vt:lpstr>Vertical and conglomerate mergers</vt:lpstr>
      <vt:lpstr>Rationale for controlling vertical  and conglomerate mergers</vt:lpstr>
      <vt:lpstr>Vertical issues in merger control</vt:lpstr>
      <vt:lpstr>Conglomerate issues in merger control</vt:lpstr>
      <vt:lpstr>CONCLUSION</vt:lpstr>
    </vt:vector>
  </TitlesOfParts>
  <Company>GROUPE ESSEC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jenny</dc:creator>
  <cp:lastModifiedBy>DTHANG</cp:lastModifiedBy>
  <cp:revision>24</cp:revision>
  <dcterms:created xsi:type="dcterms:W3CDTF">2017-08-15T16:17:32Z</dcterms:created>
  <dcterms:modified xsi:type="dcterms:W3CDTF">2017-08-30T02:37:51Z</dcterms:modified>
</cp:coreProperties>
</file>