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olors1.xml" ContentType="application/vnd.ms-office.chartcolorstyl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6" r:id="rId1"/>
  </p:sldMasterIdLst>
  <p:notesMasterIdLst>
    <p:notesMasterId r:id="rId46"/>
  </p:notesMasterIdLst>
  <p:sldIdLst>
    <p:sldId id="256" r:id="rId2"/>
    <p:sldId id="257" r:id="rId3"/>
    <p:sldId id="258" r:id="rId4"/>
    <p:sldId id="263" r:id="rId5"/>
    <p:sldId id="260" r:id="rId6"/>
    <p:sldId id="339" r:id="rId7"/>
    <p:sldId id="341" r:id="rId8"/>
    <p:sldId id="340" r:id="rId9"/>
    <p:sldId id="262" r:id="rId10"/>
    <p:sldId id="371" r:id="rId11"/>
    <p:sldId id="390" r:id="rId12"/>
    <p:sldId id="345" r:id="rId13"/>
    <p:sldId id="346" r:id="rId14"/>
    <p:sldId id="348" r:id="rId15"/>
    <p:sldId id="373" r:id="rId16"/>
    <p:sldId id="375" r:id="rId17"/>
    <p:sldId id="376" r:id="rId18"/>
    <p:sldId id="378" r:id="rId19"/>
    <p:sldId id="377" r:id="rId20"/>
    <p:sldId id="379" r:id="rId21"/>
    <p:sldId id="380" r:id="rId22"/>
    <p:sldId id="381" r:id="rId23"/>
    <p:sldId id="382" r:id="rId24"/>
    <p:sldId id="383" r:id="rId25"/>
    <p:sldId id="384" r:id="rId26"/>
    <p:sldId id="386" r:id="rId27"/>
    <p:sldId id="387" r:id="rId28"/>
    <p:sldId id="388" r:id="rId29"/>
    <p:sldId id="391" r:id="rId30"/>
    <p:sldId id="385" r:id="rId31"/>
    <p:sldId id="392" r:id="rId32"/>
    <p:sldId id="397" r:id="rId33"/>
    <p:sldId id="393" r:id="rId34"/>
    <p:sldId id="394" r:id="rId35"/>
    <p:sldId id="395" r:id="rId36"/>
    <p:sldId id="359" r:id="rId37"/>
    <p:sldId id="360" r:id="rId38"/>
    <p:sldId id="398" r:id="rId39"/>
    <p:sldId id="396" r:id="rId40"/>
    <p:sldId id="314" r:id="rId41"/>
    <p:sldId id="399" r:id="rId42"/>
    <p:sldId id="400" r:id="rId43"/>
    <p:sldId id="401" r:id="rId44"/>
    <p:sldId id="367"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009"/>
    <p:restoredTop sz="94757"/>
  </p:normalViewPr>
  <p:slideViewPr>
    <p:cSldViewPr snapToGrid="0" snapToObjects="1">
      <p:cViewPr>
        <p:scale>
          <a:sx n="59" d="100"/>
          <a:sy n="59" d="100"/>
        </p:scale>
        <p:origin x="-348" y="-7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Workbook1"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Workbook1"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Workbook1"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Cáp tương tự</c:v>
                </c:pt>
              </c:strCache>
            </c:strRef>
          </c:tx>
          <c:spPr>
            <a:solidFill>
              <a:schemeClr val="accent1"/>
            </a:solidFill>
            <a:ln>
              <a:noFill/>
            </a:ln>
            <a:effectLst/>
          </c:spPr>
          <c:cat>
            <c:numRef>
              <c:f>Sheet1!$A$2:$A$11</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Sheet1!$B$2:$B$11</c:f>
              <c:numCache>
                <c:formatCode>General</c:formatCode>
                <c:ptCount val="10"/>
                <c:pt idx="0">
                  <c:v>2.1</c:v>
                </c:pt>
                <c:pt idx="1">
                  <c:v>2.9</c:v>
                </c:pt>
                <c:pt idx="2">
                  <c:v>2.2999999999999998</c:v>
                </c:pt>
                <c:pt idx="3">
                  <c:v>4.4000000000000004</c:v>
                </c:pt>
                <c:pt idx="4">
                  <c:v>4.5</c:v>
                </c:pt>
                <c:pt idx="5">
                  <c:v>5.7</c:v>
                </c:pt>
                <c:pt idx="6">
                  <c:v>6</c:v>
                </c:pt>
                <c:pt idx="7">
                  <c:v>7.3</c:v>
                </c:pt>
                <c:pt idx="8">
                  <c:v>6</c:v>
                </c:pt>
              </c:numCache>
            </c:numRef>
          </c:val>
        </c:ser>
        <c:ser>
          <c:idx val="1"/>
          <c:order val="1"/>
          <c:tx>
            <c:strRef>
              <c:f>Sheet1!$C$1</c:f>
              <c:strCache>
                <c:ptCount val="1"/>
                <c:pt idx="0">
                  <c:v>Cáp số</c:v>
                </c:pt>
              </c:strCache>
            </c:strRef>
          </c:tx>
          <c:spPr>
            <a:solidFill>
              <a:schemeClr val="accent2"/>
            </a:solidFill>
            <a:ln>
              <a:noFill/>
            </a:ln>
            <a:effectLst/>
          </c:spPr>
          <c:cat>
            <c:numRef>
              <c:f>Sheet1!$A$2:$A$11</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Sheet1!$C$2:$C$11</c:f>
              <c:numCache>
                <c:formatCode>General</c:formatCode>
                <c:ptCount val="10"/>
                <c:pt idx="6">
                  <c:v>0.70000000000000007</c:v>
                </c:pt>
                <c:pt idx="7">
                  <c:v>1.8</c:v>
                </c:pt>
                <c:pt idx="8">
                  <c:v>2.8</c:v>
                </c:pt>
              </c:numCache>
            </c:numRef>
          </c:val>
        </c:ser>
        <c:ser>
          <c:idx val="2"/>
          <c:order val="2"/>
          <c:tx>
            <c:strRef>
              <c:f>Sheet1!$D$1</c:f>
              <c:strCache>
                <c:ptCount val="1"/>
                <c:pt idx="0">
                  <c:v>Số vệ tinh</c:v>
                </c:pt>
              </c:strCache>
            </c:strRef>
          </c:tx>
          <c:spPr>
            <a:solidFill>
              <a:schemeClr val="accent3"/>
            </a:solidFill>
            <a:ln>
              <a:noFill/>
            </a:ln>
            <a:effectLst/>
          </c:spPr>
          <c:cat>
            <c:numRef>
              <c:f>Sheet1!$A$2:$A$11</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Sheet1!$D$2:$D$11</c:f>
              <c:numCache>
                <c:formatCode>General</c:formatCode>
                <c:ptCount val="10"/>
                <c:pt idx="0">
                  <c:v>0.1</c:v>
                </c:pt>
                <c:pt idx="1">
                  <c:v>0.4</c:v>
                </c:pt>
                <c:pt idx="2">
                  <c:v>0.4</c:v>
                </c:pt>
                <c:pt idx="3">
                  <c:v>1</c:v>
                </c:pt>
                <c:pt idx="4">
                  <c:v>1</c:v>
                </c:pt>
                <c:pt idx="5">
                  <c:v>1.1499999999999997</c:v>
                </c:pt>
                <c:pt idx="6">
                  <c:v>1.3</c:v>
                </c:pt>
                <c:pt idx="7">
                  <c:v>1.5</c:v>
                </c:pt>
                <c:pt idx="8">
                  <c:v>1.7000000000000002</c:v>
                </c:pt>
              </c:numCache>
            </c:numRef>
          </c:val>
        </c:ser>
        <c:ser>
          <c:idx val="3"/>
          <c:order val="3"/>
          <c:tx>
            <c:strRef>
              <c:f>Sheet1!$E$1</c:f>
              <c:strCache>
                <c:ptCount val="1"/>
                <c:pt idx="0">
                  <c:v>Số mặt đất</c:v>
                </c:pt>
              </c:strCache>
            </c:strRef>
          </c:tx>
          <c:spPr>
            <a:solidFill>
              <a:schemeClr val="accent4"/>
            </a:solidFill>
            <a:ln>
              <a:noFill/>
            </a:ln>
            <a:effectLst/>
          </c:spPr>
          <c:cat>
            <c:numRef>
              <c:f>Sheet1!$A$2:$A$11</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Sheet1!$E$2:$E$11</c:f>
              <c:numCache>
                <c:formatCode>General</c:formatCode>
                <c:ptCount val="10"/>
                <c:pt idx="0">
                  <c:v>1.9</c:v>
                </c:pt>
                <c:pt idx="1">
                  <c:v>0.9</c:v>
                </c:pt>
                <c:pt idx="2">
                  <c:v>1.9</c:v>
                </c:pt>
                <c:pt idx="3">
                  <c:v>0.1</c:v>
                </c:pt>
                <c:pt idx="4">
                  <c:v>0.2</c:v>
                </c:pt>
                <c:pt idx="5">
                  <c:v>0.25</c:v>
                </c:pt>
                <c:pt idx="6">
                  <c:v>0.30000000000000004</c:v>
                </c:pt>
                <c:pt idx="7">
                  <c:v>0.5</c:v>
                </c:pt>
                <c:pt idx="8">
                  <c:v>1.3</c:v>
                </c:pt>
              </c:numCache>
            </c:numRef>
          </c:val>
        </c:ser>
        <c:ser>
          <c:idx val="4"/>
          <c:order val="4"/>
          <c:tx>
            <c:strRef>
              <c:f>Sheet1!$F$1</c:f>
              <c:strCache>
                <c:ptCount val="1"/>
                <c:pt idx="0">
                  <c:v>IPTV</c:v>
                </c:pt>
              </c:strCache>
            </c:strRef>
          </c:tx>
          <c:spPr>
            <a:solidFill>
              <a:schemeClr val="accent5"/>
            </a:solidFill>
            <a:ln>
              <a:noFill/>
            </a:ln>
            <a:effectLst/>
          </c:spPr>
          <c:cat>
            <c:numRef>
              <c:f>Sheet1!$A$2:$A$11</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Sheet1!$F$2:$F$11</c:f>
              <c:numCache>
                <c:formatCode>General</c:formatCode>
                <c:ptCount val="10"/>
                <c:pt idx="0">
                  <c:v>5.000000000000001E-2</c:v>
                </c:pt>
                <c:pt idx="1">
                  <c:v>0.60000000000000009</c:v>
                </c:pt>
                <c:pt idx="2">
                  <c:v>0.60000000000000009</c:v>
                </c:pt>
                <c:pt idx="3">
                  <c:v>1</c:v>
                </c:pt>
                <c:pt idx="4">
                  <c:v>1</c:v>
                </c:pt>
                <c:pt idx="5">
                  <c:v>1</c:v>
                </c:pt>
                <c:pt idx="6">
                  <c:v>1.1000000000000001</c:v>
                </c:pt>
                <c:pt idx="7">
                  <c:v>1.8</c:v>
                </c:pt>
                <c:pt idx="8">
                  <c:v>1.2</c:v>
                </c:pt>
              </c:numCache>
            </c:numRef>
          </c:val>
        </c:ser>
        <c:ser>
          <c:idx val="5"/>
          <c:order val="5"/>
          <c:tx>
            <c:strRef>
              <c:f>Sheet1!$G$1</c:f>
              <c:strCache>
                <c:ptCount val="1"/>
                <c:pt idx="0">
                  <c:v>Mobile TV</c:v>
                </c:pt>
              </c:strCache>
            </c:strRef>
          </c:tx>
          <c:spPr>
            <a:solidFill>
              <a:schemeClr val="accent6"/>
            </a:solidFill>
            <a:ln>
              <a:noFill/>
            </a:ln>
            <a:effectLst/>
          </c:spPr>
          <c:cat>
            <c:numRef>
              <c:f>Sheet1!$A$2:$A$11</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Sheet1!$G$2:$G$11</c:f>
              <c:numCache>
                <c:formatCode>General</c:formatCode>
                <c:ptCount val="10"/>
                <c:pt idx="6">
                  <c:v>0.2</c:v>
                </c:pt>
                <c:pt idx="7">
                  <c:v>0.30000000000000004</c:v>
                </c:pt>
                <c:pt idx="8">
                  <c:v>0.4</c:v>
                </c:pt>
              </c:numCache>
            </c:numRef>
          </c:val>
        </c:ser>
        <c:ser>
          <c:idx val="6"/>
          <c:order val="6"/>
          <c:tx>
            <c:strRef>
              <c:f>Sheet1!$H$1</c:f>
              <c:strCache>
                <c:ptCount val="1"/>
                <c:pt idx="0">
                  <c:v>OTT</c:v>
                </c:pt>
              </c:strCache>
            </c:strRef>
          </c:tx>
          <c:spPr>
            <a:solidFill>
              <a:schemeClr val="accent1">
                <a:lumMod val="60000"/>
              </a:schemeClr>
            </a:solidFill>
            <a:ln>
              <a:noFill/>
            </a:ln>
            <a:effectLst/>
          </c:spPr>
          <c:cat>
            <c:numRef>
              <c:f>Sheet1!$A$2:$A$11</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Sheet1!$H$2:$H$11</c:f>
              <c:numCache>
                <c:formatCode>General</c:formatCode>
                <c:ptCount val="10"/>
                <c:pt idx="7">
                  <c:v>0.2</c:v>
                </c:pt>
                <c:pt idx="8">
                  <c:v>0.60000000000000009</c:v>
                </c:pt>
              </c:numCache>
            </c:numRef>
          </c:val>
        </c:ser>
        <c:dLbls/>
        <c:gapWidth val="219"/>
        <c:overlap val="-27"/>
        <c:axId val="81813888"/>
        <c:axId val="81815424"/>
      </c:barChart>
      <c:lineChart>
        <c:grouping val="standard"/>
        <c:ser>
          <c:idx val="7"/>
          <c:order val="7"/>
          <c:tx>
            <c:strRef>
              <c:f>Sheet1!$I$1</c:f>
              <c:strCache>
                <c:ptCount val="1"/>
                <c:pt idx="0">
                  <c:v>Tổng</c:v>
                </c:pt>
              </c:strCache>
            </c:strRef>
          </c:tx>
          <c:spPr>
            <a:ln w="28575" cap="rnd">
              <a:solidFill>
                <a:schemeClr val="accent2">
                  <a:lumMod val="60000"/>
                </a:schemeClr>
              </a:solidFill>
              <a:round/>
            </a:ln>
            <a:effectLst/>
          </c:spPr>
          <c:marker>
            <c:symbol val="none"/>
          </c:marker>
          <c:cat>
            <c:numRef>
              <c:f>Sheet1!$A$2:$A$11</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Sheet1!$I$2:$I$11</c:f>
              <c:numCache>
                <c:formatCode>General</c:formatCode>
                <c:ptCount val="10"/>
                <c:pt idx="0">
                  <c:v>4.1499999999999986</c:v>
                </c:pt>
                <c:pt idx="1">
                  <c:v>4.8</c:v>
                </c:pt>
                <c:pt idx="2">
                  <c:v>5.1999999999999975</c:v>
                </c:pt>
                <c:pt idx="3">
                  <c:v>6.5</c:v>
                </c:pt>
                <c:pt idx="4">
                  <c:v>6.7</c:v>
                </c:pt>
                <c:pt idx="5">
                  <c:v>8.1</c:v>
                </c:pt>
                <c:pt idx="6">
                  <c:v>9.6</c:v>
                </c:pt>
                <c:pt idx="7">
                  <c:v>13.4</c:v>
                </c:pt>
                <c:pt idx="8">
                  <c:v>14</c:v>
                </c:pt>
                <c:pt idx="9">
                  <c:v>14</c:v>
                </c:pt>
              </c:numCache>
            </c:numRef>
          </c:val>
        </c:ser>
        <c:dLbls/>
        <c:marker val="1"/>
        <c:axId val="81813888"/>
        <c:axId val="81815424"/>
      </c:lineChart>
      <c:catAx>
        <c:axId val="8181388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vi-VN" sz="1400" b="0" i="0" u="none" strike="noStrike" kern="1200" baseline="0">
                <a:solidFill>
                  <a:schemeClr val="tx1">
                    <a:lumMod val="65000"/>
                    <a:lumOff val="35000"/>
                  </a:schemeClr>
                </a:solidFill>
                <a:latin typeface="+mn-lt"/>
                <a:ea typeface="+mn-ea"/>
                <a:cs typeface="+mn-cs"/>
              </a:defRPr>
            </a:pPr>
            <a:endParaRPr lang="en-US"/>
          </a:p>
        </c:txPr>
        <c:crossAx val="81815424"/>
        <c:crosses val="autoZero"/>
        <c:auto val="1"/>
        <c:lblAlgn val="ctr"/>
        <c:lblOffset val="100"/>
      </c:catAx>
      <c:valAx>
        <c:axId val="81815424"/>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lang="vi-VN" sz="2400" b="0" i="0" u="none" strike="noStrike" kern="1200" baseline="0">
                <a:solidFill>
                  <a:schemeClr val="tx1">
                    <a:lumMod val="65000"/>
                    <a:lumOff val="35000"/>
                  </a:schemeClr>
                </a:solidFill>
                <a:latin typeface="+mn-lt"/>
                <a:ea typeface="+mn-ea"/>
                <a:cs typeface="+mn-cs"/>
              </a:defRPr>
            </a:pPr>
            <a:endParaRPr lang="en-US"/>
          </a:p>
        </c:txPr>
        <c:crossAx val="81813888"/>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lang="vi-VN"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pieChart>
        <c:varyColors val="1"/>
        <c:ser>
          <c:idx val="0"/>
          <c:order val="0"/>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Pt>
            <c:idx val="5"/>
            <c:spPr>
              <a:solidFill>
                <a:schemeClr val="accent6"/>
              </a:solidFill>
              <a:ln w="19050">
                <a:solidFill>
                  <a:schemeClr val="lt1"/>
                </a:solidFill>
              </a:ln>
              <a:effectLst/>
            </c:spPr>
          </c:dPt>
          <c:dPt>
            <c:idx val="6"/>
            <c:spPr>
              <a:solidFill>
                <a:schemeClr val="accent1">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lang="vi-VN" sz="1600" b="0" i="0" u="none" strike="noStrike" kern="1200" baseline="0">
                    <a:solidFill>
                      <a:schemeClr val="tx1">
                        <a:lumMod val="75000"/>
                        <a:lumOff val="25000"/>
                      </a:schemeClr>
                    </a:solidFill>
                    <a:latin typeface="+mn-lt"/>
                    <a:ea typeface="+mn-ea"/>
                    <a:cs typeface="+mn-cs"/>
                  </a:defRPr>
                </a:pPr>
                <a:endParaRPr lang="en-US"/>
              </a:p>
            </c:txPr>
            <c:showVal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Sheet1!$B$37:$H$37</c:f>
              <c:strCache>
                <c:ptCount val="7"/>
                <c:pt idx="0">
                  <c:v>Cáp tương tự</c:v>
                </c:pt>
                <c:pt idx="1">
                  <c:v>Cáp số</c:v>
                </c:pt>
                <c:pt idx="2">
                  <c:v>Số vệ tinh</c:v>
                </c:pt>
                <c:pt idx="3">
                  <c:v>Số mặt đất</c:v>
                </c:pt>
                <c:pt idx="4">
                  <c:v>IPTV</c:v>
                </c:pt>
                <c:pt idx="5">
                  <c:v>Mobile TV</c:v>
                </c:pt>
                <c:pt idx="6">
                  <c:v>OTT</c:v>
                </c:pt>
              </c:strCache>
            </c:strRef>
          </c:cat>
          <c:val>
            <c:numRef>
              <c:f>Sheet1!$B$38:$H$38</c:f>
              <c:numCache>
                <c:formatCode>0.00%</c:formatCode>
                <c:ptCount val="7"/>
                <c:pt idx="0">
                  <c:v>0.41950000000000004</c:v>
                </c:pt>
                <c:pt idx="1">
                  <c:v>0.19400000000000001</c:v>
                </c:pt>
                <c:pt idx="2">
                  <c:v>0.11670000000000001</c:v>
                </c:pt>
                <c:pt idx="3">
                  <c:v>8.0600000000000019E-2</c:v>
                </c:pt>
                <c:pt idx="4">
                  <c:v>9.4100000000000017E-2</c:v>
                </c:pt>
                <c:pt idx="5">
                  <c:v>4.3800000000000006E-2</c:v>
                </c:pt>
                <c:pt idx="6">
                  <c:v>5.1199999999999996E-2</c:v>
                </c:pt>
              </c:numCache>
            </c:numRef>
          </c:val>
        </c:ser>
        <c:dLbls/>
        <c:firstSliceAng val="0"/>
      </c:pieChart>
      <c:spPr>
        <a:noFill/>
        <a:ln>
          <a:noFill/>
        </a:ln>
        <a:effectLst/>
      </c:spPr>
    </c:plotArea>
    <c:legend>
      <c:legendPos val="b"/>
      <c:layout/>
      <c:spPr>
        <a:noFill/>
        <a:ln>
          <a:noFill/>
        </a:ln>
        <a:effectLst/>
      </c:spPr>
      <c:txPr>
        <a:bodyPr rot="0" spcFirstLastPara="1" vertOverflow="ellipsis" vert="horz" wrap="square" anchor="ctr" anchorCtr="1"/>
        <a:lstStyle/>
        <a:p>
          <a:pPr>
            <a:defRPr lang="vi-VN" sz="18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chart>
  <c:spPr>
    <a:noFill/>
    <a:ln>
      <a:noFill/>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Sheet1!$B$16</c:f>
              <c:strCache>
                <c:ptCount val="1"/>
                <c:pt idx="0">
                  <c:v>Doanh thu thị trường</c:v>
                </c:pt>
              </c:strCache>
            </c:strRef>
          </c:tx>
          <c:spPr>
            <a:solidFill>
              <a:schemeClr val="accent1"/>
            </a:solidFill>
            <a:ln>
              <a:noFill/>
            </a:ln>
            <a:effectLst/>
          </c:spPr>
          <c:cat>
            <c:numRef>
              <c:f>Sheet1!$A$17:$A$22</c:f>
              <c:numCache>
                <c:formatCode>General</c:formatCode>
                <c:ptCount val="6"/>
                <c:pt idx="0">
                  <c:v>2012</c:v>
                </c:pt>
                <c:pt idx="1">
                  <c:v>2013</c:v>
                </c:pt>
                <c:pt idx="2">
                  <c:v>2015</c:v>
                </c:pt>
                <c:pt idx="3">
                  <c:v>2016</c:v>
                </c:pt>
                <c:pt idx="4">
                  <c:v>2017</c:v>
                </c:pt>
                <c:pt idx="5">
                  <c:v>2018</c:v>
                </c:pt>
              </c:numCache>
            </c:numRef>
          </c:cat>
          <c:val>
            <c:numRef>
              <c:f>Sheet1!$B$17:$B$22</c:f>
              <c:numCache>
                <c:formatCode>General</c:formatCode>
                <c:ptCount val="6"/>
                <c:pt idx="0">
                  <c:v>4600</c:v>
                </c:pt>
                <c:pt idx="1">
                  <c:v>6325</c:v>
                </c:pt>
                <c:pt idx="2">
                  <c:v>9775</c:v>
                </c:pt>
                <c:pt idx="3">
                  <c:v>12650</c:v>
                </c:pt>
                <c:pt idx="4">
                  <c:v>7590</c:v>
                </c:pt>
                <c:pt idx="5">
                  <c:v>7130</c:v>
                </c:pt>
              </c:numCache>
            </c:numRef>
          </c:val>
        </c:ser>
        <c:dLbls/>
        <c:gapWidth val="219"/>
        <c:overlap val="-27"/>
        <c:axId val="82408960"/>
        <c:axId val="82410496"/>
      </c:barChart>
      <c:lineChart>
        <c:grouping val="standard"/>
        <c:ser>
          <c:idx val="1"/>
          <c:order val="1"/>
          <c:tx>
            <c:strRef>
              <c:f>Sheet1!$C$16</c:f>
              <c:strCache>
                <c:ptCount val="1"/>
                <c:pt idx="0">
                  <c:v>Doanh thu khách hàng</c:v>
                </c:pt>
              </c:strCache>
            </c:strRef>
          </c:tx>
          <c:spPr>
            <a:ln w="28575" cap="rnd">
              <a:solidFill>
                <a:schemeClr val="accent2"/>
              </a:solidFill>
              <a:round/>
            </a:ln>
            <a:effectLst/>
          </c:spPr>
          <c:marker>
            <c:symbol val="none"/>
          </c:marker>
          <c:cat>
            <c:numRef>
              <c:f>Sheet1!$A$17:$A$22</c:f>
              <c:numCache>
                <c:formatCode>General</c:formatCode>
                <c:ptCount val="6"/>
                <c:pt idx="0">
                  <c:v>2012</c:v>
                </c:pt>
                <c:pt idx="1">
                  <c:v>2013</c:v>
                </c:pt>
                <c:pt idx="2">
                  <c:v>2015</c:v>
                </c:pt>
                <c:pt idx="3">
                  <c:v>2016</c:v>
                </c:pt>
                <c:pt idx="4">
                  <c:v>2017</c:v>
                </c:pt>
                <c:pt idx="5">
                  <c:v>2018</c:v>
                </c:pt>
              </c:numCache>
            </c:numRef>
          </c:cat>
          <c:val>
            <c:numRef>
              <c:f>Sheet1!$C$17:$C$22</c:f>
              <c:numCache>
                <c:formatCode>General</c:formatCode>
                <c:ptCount val="6"/>
                <c:pt idx="0">
                  <c:v>837.2</c:v>
                </c:pt>
                <c:pt idx="1">
                  <c:v>934.9499999999997</c:v>
                </c:pt>
                <c:pt idx="2">
                  <c:v>993.6</c:v>
                </c:pt>
                <c:pt idx="3">
                  <c:v>1012.92</c:v>
                </c:pt>
                <c:pt idx="4">
                  <c:v>555.91000000000008</c:v>
                </c:pt>
                <c:pt idx="5">
                  <c:v>514.51</c:v>
                </c:pt>
              </c:numCache>
            </c:numRef>
          </c:val>
        </c:ser>
        <c:dLbls/>
        <c:marker val="1"/>
        <c:axId val="82426112"/>
        <c:axId val="82424576"/>
      </c:lineChart>
      <c:catAx>
        <c:axId val="82408960"/>
        <c:scaling>
          <c:orientation val="minMax"/>
        </c:scaling>
        <c:axPos val="b"/>
        <c:numFmt formatCode="General" sourceLinked="0"/>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vi-VN" sz="1600" b="0" i="0" u="none" strike="noStrike" kern="1200" baseline="0">
                <a:solidFill>
                  <a:schemeClr val="tx1">
                    <a:lumMod val="65000"/>
                    <a:lumOff val="35000"/>
                  </a:schemeClr>
                </a:solidFill>
                <a:latin typeface="+mn-lt"/>
                <a:ea typeface="+mn-ea"/>
                <a:cs typeface="+mn-cs"/>
              </a:defRPr>
            </a:pPr>
            <a:endParaRPr lang="en-US"/>
          </a:p>
        </c:txPr>
        <c:crossAx val="82410496"/>
        <c:crossesAt val="0"/>
        <c:auto val="1"/>
        <c:lblAlgn val="ctr"/>
        <c:lblOffset val="100"/>
      </c:catAx>
      <c:valAx>
        <c:axId val="82410496"/>
        <c:scaling>
          <c:orientation val="minMax"/>
        </c:scaling>
        <c:axPos val="l"/>
        <c:majorGridlines>
          <c:spPr>
            <a:ln w="9525" cap="flat" cmpd="sng" algn="ctr">
              <a:solidFill>
                <a:schemeClr val="tx1">
                  <a:lumMod val="15000"/>
                  <a:lumOff val="85000"/>
                </a:schemeClr>
              </a:solidFill>
              <a:round/>
            </a:ln>
            <a:effectLst/>
          </c:spPr>
        </c:majorGridlines>
        <c:numFmt formatCode="General" sourceLinked="0"/>
        <c:majorTickMark val="none"/>
        <c:tickLblPos val="nextTo"/>
        <c:spPr>
          <a:noFill/>
          <a:ln>
            <a:noFill/>
          </a:ln>
          <a:effectLst/>
        </c:spPr>
        <c:txPr>
          <a:bodyPr rot="-60000000" spcFirstLastPara="1" vertOverflow="ellipsis" vert="horz" wrap="square" anchor="ctr" anchorCtr="1"/>
          <a:lstStyle/>
          <a:p>
            <a:pPr>
              <a:defRPr lang="vi-VN" sz="1600" b="0" i="0" u="none" strike="noStrike" kern="1200" baseline="0">
                <a:solidFill>
                  <a:schemeClr val="tx1">
                    <a:lumMod val="65000"/>
                    <a:lumOff val="35000"/>
                  </a:schemeClr>
                </a:solidFill>
                <a:latin typeface="+mn-lt"/>
                <a:ea typeface="+mn-ea"/>
                <a:cs typeface="+mn-cs"/>
              </a:defRPr>
            </a:pPr>
            <a:endParaRPr lang="en-US"/>
          </a:p>
        </c:txPr>
        <c:crossAx val="82408960"/>
        <c:crosses val="autoZero"/>
        <c:crossBetween val="between"/>
      </c:valAx>
      <c:valAx>
        <c:axId val="82424576"/>
        <c:scaling>
          <c:orientation val="minMax"/>
        </c:scaling>
        <c:axPos val="r"/>
        <c:numFmt formatCode="General" sourceLinked="1"/>
        <c:tickLblPos val="nextTo"/>
        <c:spPr>
          <a:noFill/>
          <a:ln>
            <a:noFill/>
          </a:ln>
          <a:effectLst/>
        </c:spPr>
        <c:txPr>
          <a:bodyPr rot="-60000000" spcFirstLastPara="1" vertOverflow="ellipsis" vert="horz" wrap="square" anchor="ctr" anchorCtr="1"/>
          <a:lstStyle/>
          <a:p>
            <a:pPr>
              <a:defRPr lang="vi-VN" sz="1800" b="0" i="0" u="none" strike="noStrike" kern="1200" baseline="0">
                <a:solidFill>
                  <a:schemeClr val="tx1">
                    <a:lumMod val="65000"/>
                    <a:lumOff val="35000"/>
                  </a:schemeClr>
                </a:solidFill>
                <a:latin typeface="+mn-lt"/>
                <a:ea typeface="+mn-ea"/>
                <a:cs typeface="+mn-cs"/>
              </a:defRPr>
            </a:pPr>
            <a:endParaRPr lang="en-US"/>
          </a:p>
        </c:txPr>
        <c:crossAx val="82426112"/>
        <c:crosses val="max"/>
        <c:crossBetween val="between"/>
      </c:valAx>
      <c:catAx>
        <c:axId val="82426112"/>
        <c:scaling>
          <c:orientation val="minMax"/>
        </c:scaling>
        <c:delete val="1"/>
        <c:axPos val="b"/>
        <c:numFmt formatCode="General" sourceLinked="1"/>
        <c:tickLblPos val="nextTo"/>
        <c:crossAx val="82424576"/>
        <c:crosses val="autoZero"/>
        <c:auto val="1"/>
        <c:lblAlgn val="ctr"/>
        <c:lblOffset val="100"/>
      </c:catAx>
      <c:spPr>
        <a:noFill/>
        <a:ln>
          <a:noFill/>
        </a:ln>
        <a:effectLst/>
      </c:spPr>
    </c:plotArea>
    <c:legend>
      <c:legendPos val="b"/>
      <c:layout/>
      <c:spPr>
        <a:noFill/>
        <a:ln>
          <a:noFill/>
        </a:ln>
        <a:effectLst/>
      </c:spPr>
      <c:txPr>
        <a:bodyPr rot="0" spcFirstLastPara="1" vertOverflow="ellipsis" vert="horz" wrap="square" anchor="ctr" anchorCtr="1"/>
        <a:lstStyle/>
        <a:p>
          <a:pPr>
            <a:defRPr lang="vi-VN"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Sheet1!$B$98</c:f>
              <c:strCache>
                <c:ptCount val="1"/>
                <c:pt idx="0">
                  <c:v>Quảng cáo truyền hình</c:v>
                </c:pt>
              </c:strCache>
            </c:strRef>
          </c:tx>
          <c:spPr>
            <a:solidFill>
              <a:schemeClr val="accent1"/>
            </a:solidFill>
            <a:ln>
              <a:noFill/>
            </a:ln>
            <a:effectLst/>
          </c:spPr>
          <c:cat>
            <c:numRef>
              <c:f>Sheet1!$A$99:$A$106</c:f>
              <c:numCache>
                <c:formatCode>General</c:formatCode>
                <c:ptCount val="8"/>
                <c:pt idx="0">
                  <c:v>2011</c:v>
                </c:pt>
                <c:pt idx="1">
                  <c:v>2012</c:v>
                </c:pt>
                <c:pt idx="2">
                  <c:v>2013</c:v>
                </c:pt>
                <c:pt idx="3">
                  <c:v>2014</c:v>
                </c:pt>
                <c:pt idx="4">
                  <c:v>2015</c:v>
                </c:pt>
                <c:pt idx="5">
                  <c:v>2016</c:v>
                </c:pt>
                <c:pt idx="6">
                  <c:v>2017</c:v>
                </c:pt>
                <c:pt idx="7">
                  <c:v>2018</c:v>
                </c:pt>
              </c:numCache>
            </c:numRef>
          </c:cat>
          <c:val>
            <c:numRef>
              <c:f>Sheet1!$B$99:$B$106</c:f>
              <c:numCache>
                <c:formatCode>General</c:formatCode>
                <c:ptCount val="8"/>
                <c:pt idx="0">
                  <c:v>14743</c:v>
                </c:pt>
                <c:pt idx="1">
                  <c:v>19849</c:v>
                </c:pt>
                <c:pt idx="2">
                  <c:v>28635</c:v>
                </c:pt>
                <c:pt idx="3">
                  <c:v>37260</c:v>
                </c:pt>
                <c:pt idx="4">
                  <c:v>41791</c:v>
                </c:pt>
                <c:pt idx="5">
                  <c:v>40434</c:v>
                </c:pt>
                <c:pt idx="6">
                  <c:v>41860</c:v>
                </c:pt>
                <c:pt idx="7">
                  <c:v>42596</c:v>
                </c:pt>
              </c:numCache>
            </c:numRef>
          </c:val>
        </c:ser>
        <c:ser>
          <c:idx val="1"/>
          <c:order val="1"/>
          <c:tx>
            <c:strRef>
              <c:f>Sheet1!$C$98</c:f>
              <c:strCache>
                <c:ptCount val="1"/>
                <c:pt idx="0">
                  <c:v>Quảng cáo internet</c:v>
                </c:pt>
              </c:strCache>
            </c:strRef>
          </c:tx>
          <c:spPr>
            <a:solidFill>
              <a:schemeClr val="accent2"/>
            </a:solidFill>
            <a:ln>
              <a:noFill/>
            </a:ln>
            <a:effectLst/>
          </c:spPr>
          <c:cat>
            <c:numRef>
              <c:f>Sheet1!$A$99:$A$106</c:f>
              <c:numCache>
                <c:formatCode>General</c:formatCode>
                <c:ptCount val="8"/>
                <c:pt idx="0">
                  <c:v>2011</c:v>
                </c:pt>
                <c:pt idx="1">
                  <c:v>2012</c:v>
                </c:pt>
                <c:pt idx="2">
                  <c:v>2013</c:v>
                </c:pt>
                <c:pt idx="3">
                  <c:v>2014</c:v>
                </c:pt>
                <c:pt idx="4">
                  <c:v>2015</c:v>
                </c:pt>
                <c:pt idx="5">
                  <c:v>2016</c:v>
                </c:pt>
                <c:pt idx="6">
                  <c:v>2017</c:v>
                </c:pt>
                <c:pt idx="7">
                  <c:v>2018</c:v>
                </c:pt>
              </c:numCache>
            </c:numRef>
          </c:cat>
          <c:val>
            <c:numRef>
              <c:f>Sheet1!$C$99:$C$106</c:f>
              <c:numCache>
                <c:formatCode>General</c:formatCode>
                <c:ptCount val="8"/>
                <c:pt idx="0">
                  <c:v>1035</c:v>
                </c:pt>
                <c:pt idx="1">
                  <c:v>1748</c:v>
                </c:pt>
                <c:pt idx="2">
                  <c:v>3013</c:v>
                </c:pt>
                <c:pt idx="3">
                  <c:v>4958.8</c:v>
                </c:pt>
                <c:pt idx="4">
                  <c:v>7567</c:v>
                </c:pt>
                <c:pt idx="5">
                  <c:v>9062</c:v>
                </c:pt>
                <c:pt idx="6">
                  <c:v>10741</c:v>
                </c:pt>
                <c:pt idx="7">
                  <c:v>0</c:v>
                </c:pt>
              </c:numCache>
            </c:numRef>
          </c:val>
        </c:ser>
        <c:dLbls/>
        <c:gapWidth val="219"/>
        <c:overlap val="-27"/>
        <c:axId val="83910016"/>
        <c:axId val="83920000"/>
      </c:barChart>
      <c:catAx>
        <c:axId val="8391001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vi-VN" sz="1800" b="0" i="0" u="none" strike="noStrike" kern="1200" baseline="0">
                <a:solidFill>
                  <a:schemeClr val="tx1">
                    <a:lumMod val="65000"/>
                    <a:lumOff val="35000"/>
                  </a:schemeClr>
                </a:solidFill>
                <a:latin typeface="+mn-lt"/>
                <a:ea typeface="+mn-ea"/>
                <a:cs typeface="+mn-cs"/>
              </a:defRPr>
            </a:pPr>
            <a:endParaRPr lang="en-US"/>
          </a:p>
        </c:txPr>
        <c:crossAx val="83920000"/>
        <c:crosses val="autoZero"/>
        <c:auto val="1"/>
        <c:lblAlgn val="ctr"/>
        <c:lblOffset val="100"/>
      </c:catAx>
      <c:valAx>
        <c:axId val="83920000"/>
        <c:scaling>
          <c:orientation val="minMax"/>
        </c:scaling>
        <c:axPos val="l"/>
        <c:majorGridlines>
          <c:spPr>
            <a:ln w="9525" cap="flat" cmpd="sng" algn="ctr">
              <a:solidFill>
                <a:schemeClr val="tx1">
                  <a:lumMod val="15000"/>
                  <a:lumOff val="85000"/>
                </a:schemeClr>
              </a:solidFill>
              <a:round/>
            </a:ln>
            <a:effectLst/>
          </c:spPr>
        </c:majorGridlines>
        <c:numFmt formatCode="General" sourceLinked="0"/>
        <c:majorTickMark val="none"/>
        <c:tickLblPos val="nextTo"/>
        <c:spPr>
          <a:noFill/>
          <a:ln>
            <a:noFill/>
          </a:ln>
          <a:effectLst/>
        </c:spPr>
        <c:txPr>
          <a:bodyPr rot="-60000000" spcFirstLastPara="1" vertOverflow="ellipsis" vert="horz" wrap="square" anchor="ctr" anchorCtr="1"/>
          <a:lstStyle/>
          <a:p>
            <a:pPr>
              <a:defRPr lang="vi-VN" sz="1400" b="0" i="0" u="none" strike="noStrike" kern="1200" baseline="0">
                <a:solidFill>
                  <a:schemeClr val="tx1">
                    <a:lumMod val="65000"/>
                    <a:lumOff val="35000"/>
                  </a:schemeClr>
                </a:solidFill>
                <a:latin typeface="+mn-lt"/>
                <a:ea typeface="+mn-ea"/>
                <a:cs typeface="+mn-cs"/>
              </a:defRPr>
            </a:pPr>
            <a:endParaRPr lang="en-US"/>
          </a:p>
        </c:txPr>
        <c:crossAx val="8391001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lang="vi-VN"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pieChart>
        <c:varyColors val="1"/>
        <c:ser>
          <c:idx val="0"/>
          <c:order val="0"/>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Pt>
            <c:idx val="5"/>
            <c:spPr>
              <a:solidFill>
                <a:schemeClr val="accent6"/>
              </a:solidFill>
              <a:ln w="19050">
                <a:solidFill>
                  <a:schemeClr val="lt1"/>
                </a:solidFill>
              </a:ln>
              <a:effectLst/>
            </c:spPr>
          </c:dPt>
          <c:dPt>
            <c:idx val="6"/>
            <c:spPr>
              <a:solidFill>
                <a:schemeClr val="accent1">
                  <a:lumMod val="60000"/>
                </a:schemeClr>
              </a:solidFill>
              <a:ln w="19050">
                <a:solidFill>
                  <a:schemeClr val="lt1"/>
                </a:solidFill>
              </a:ln>
              <a:effectLst/>
            </c:spPr>
          </c:dPt>
          <c:dPt>
            <c:idx val="7"/>
            <c:spPr>
              <a:solidFill>
                <a:schemeClr val="accent2">
                  <a:lumMod val="60000"/>
                </a:schemeClr>
              </a:solidFill>
              <a:ln w="19050">
                <a:solidFill>
                  <a:schemeClr val="lt1"/>
                </a:solidFill>
              </a:ln>
              <a:effectLst/>
            </c:spPr>
          </c:dPt>
          <c:dPt>
            <c:idx val="8"/>
            <c:spPr>
              <a:solidFill>
                <a:schemeClr val="accent3">
                  <a:lumMod val="60000"/>
                </a:schemeClr>
              </a:solidFill>
              <a:ln w="19050">
                <a:solidFill>
                  <a:schemeClr val="lt1"/>
                </a:solidFill>
              </a:ln>
              <a:effectLst/>
            </c:spPr>
          </c:dPt>
          <c:dLbls>
            <c:spPr>
              <a:solidFill>
                <a:schemeClr val="bg1"/>
              </a:solidFill>
              <a:ln>
                <a:noFill/>
              </a:ln>
              <a:effectLst/>
            </c:spPr>
            <c:txPr>
              <a:bodyPr rot="0" spcFirstLastPara="1" vertOverflow="ellipsis" vert="horz" wrap="square" lIns="38100" tIns="19050" rIns="38100" bIns="19050" anchor="ctr" anchorCtr="1">
                <a:spAutoFit/>
              </a:bodyPr>
              <a:lstStyle/>
              <a:p>
                <a:pPr>
                  <a:defRPr lang="vi-VN" sz="1800" b="0" i="0" u="none" strike="noStrike" kern="1200" baseline="0">
                    <a:ln>
                      <a:noFill/>
                    </a:ln>
                    <a:solidFill>
                      <a:schemeClr val="tx1">
                        <a:lumMod val="75000"/>
                        <a:lumOff val="25000"/>
                      </a:schemeClr>
                    </a:solidFill>
                    <a:latin typeface="+mn-lt"/>
                    <a:ea typeface="+mn-ea"/>
                    <a:cs typeface="+mn-cs"/>
                  </a:defRPr>
                </a:pPr>
                <a:endParaRPr lang="en-US"/>
              </a:p>
            </c:txPr>
            <c:showVal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Sheet1!$A$47:$A$55</c:f>
              <c:strCache>
                <c:ptCount val="9"/>
                <c:pt idx="0">
                  <c:v>SCTV</c:v>
                </c:pt>
                <c:pt idx="1">
                  <c:v>VTVcab</c:v>
                </c:pt>
                <c:pt idx="2">
                  <c:v>K+</c:v>
                </c:pt>
                <c:pt idx="3">
                  <c:v>Viettel</c:v>
                </c:pt>
                <c:pt idx="4">
                  <c:v>MyTV</c:v>
                </c:pt>
                <c:pt idx="5">
                  <c:v>FPT</c:v>
                </c:pt>
                <c:pt idx="6">
                  <c:v>AVG</c:v>
                </c:pt>
                <c:pt idx="7">
                  <c:v>VTC</c:v>
                </c:pt>
                <c:pt idx="8">
                  <c:v>HTVC</c:v>
                </c:pt>
              </c:strCache>
            </c:strRef>
          </c:cat>
          <c:val>
            <c:numRef>
              <c:f>Sheet1!$B$47:$B$55</c:f>
              <c:numCache>
                <c:formatCode>0%</c:formatCode>
                <c:ptCount val="9"/>
                <c:pt idx="0">
                  <c:v>0.29000000000000004</c:v>
                </c:pt>
                <c:pt idx="1">
                  <c:v>0.24000000000000002</c:v>
                </c:pt>
                <c:pt idx="2">
                  <c:v>0.11</c:v>
                </c:pt>
                <c:pt idx="3">
                  <c:v>8.0000000000000016E-2</c:v>
                </c:pt>
                <c:pt idx="4">
                  <c:v>0.11</c:v>
                </c:pt>
                <c:pt idx="5">
                  <c:v>0.05</c:v>
                </c:pt>
                <c:pt idx="6">
                  <c:v>0.05</c:v>
                </c:pt>
                <c:pt idx="7">
                  <c:v>3.0000000000000002E-2</c:v>
                </c:pt>
                <c:pt idx="8">
                  <c:v>4.0000000000000008E-2</c:v>
                </c:pt>
              </c:numCache>
            </c:numRef>
          </c:val>
        </c:ser>
        <c:dLbls/>
        <c:firstSliceAng val="0"/>
      </c:pieChart>
      <c:spPr>
        <a:noFill/>
        <a:ln>
          <a:noFill/>
        </a:ln>
        <a:effectLst/>
      </c:spPr>
    </c:plotArea>
    <c:legend>
      <c:legendPos val="b"/>
      <c:spPr>
        <a:noFill/>
        <a:ln>
          <a:noFill/>
        </a:ln>
        <a:effectLst/>
      </c:spPr>
      <c:txPr>
        <a:bodyPr rot="0" spcFirstLastPara="1" vertOverflow="ellipsis" vert="horz" wrap="square" anchor="ctr" anchorCtr="1"/>
        <a:lstStyle/>
        <a:p>
          <a:pPr>
            <a:defRPr lang="vi-VN" sz="24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chart>
  <c:spPr>
    <a:noFill/>
    <a:ln>
      <a:noFill/>
    </a:ln>
    <a:effectLst/>
  </c:spPr>
  <c:txPr>
    <a:bodyPr/>
    <a:lstStyle/>
    <a:p>
      <a:pPr>
        <a:defRPr/>
      </a:pPr>
      <a:endParaRPr lang="en-US"/>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6CFB1-F7FC-A449-A5CB-0829DD601F2B}" type="datetimeFigureOut">
              <a:rPr/>
              <a:pPr/>
              <a:t>04/11/2018</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FA07B4-33EB-F540-9BB0-597CAC20DB2A}" type="slidenum">
              <a:rPr/>
              <a:pPr/>
              <a:t>‹#›</a:t>
            </a:fld>
            <a:endParaRPr lang="vi-VN"/>
          </a:p>
        </p:txBody>
      </p:sp>
    </p:spTree>
    <p:extLst>
      <p:ext uri="{BB962C8B-B14F-4D97-AF65-F5344CB8AC3E}">
        <p14:creationId xmlns:p14="http://schemas.microsoft.com/office/powerpoint/2010/main" xmlns="" val="255507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36F6BF93-3141-AC44-BA88-9640747706A1}" type="datetimeFigureOut">
              <a:rPr/>
              <a:pPr/>
              <a:t>04/11/2018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36F6BF93-3141-AC44-BA88-9640747706A1}" type="datetimeFigureOut">
              <a:rPr/>
              <a:pPr/>
              <a:t>04/11/2018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36F6BF93-3141-AC44-BA88-9640747706A1}" type="datetimeFigureOut">
              <a:rPr/>
              <a:pPr/>
              <a:t>04/11/2018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36F6BF93-3141-AC44-BA88-9640747706A1}" type="datetimeFigureOut">
              <a:rPr/>
              <a:pPr/>
              <a:t>04/11/2018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F6BF93-3141-AC44-BA88-9640747706A1}" type="datetimeFigureOut">
              <a:rPr/>
              <a:pPr/>
              <a:t>04/11/2018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36F6BF93-3141-AC44-BA88-9640747706A1}" type="datetimeFigureOut">
              <a:rPr/>
              <a:pPr/>
              <a:t>04/11/2018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36F6BF93-3141-AC44-BA88-9640747706A1}" type="datetimeFigureOut">
              <a:rPr/>
              <a:pPr/>
              <a:t>04/11/2018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36F6BF93-3141-AC44-BA88-9640747706A1}" type="datetimeFigureOut">
              <a:rPr/>
              <a:pPr/>
              <a:t>04/11/2018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F6BF93-3141-AC44-BA88-9640747706A1}" type="datetimeFigureOut">
              <a:rPr/>
              <a:pPr/>
              <a:t>04/11/2018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F6BF93-3141-AC44-BA88-9640747706A1}" type="datetimeFigureOut">
              <a:rPr/>
              <a:pPr/>
              <a:t>04/11/2018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F6BF93-3141-AC44-BA88-9640747706A1}" type="datetimeFigureOut">
              <a:rPr/>
              <a:pPr/>
              <a:t>04/11/2018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3718BC7-1D0D-D94F-B627-E05A42252D2C}" type="slidenum">
              <a:rPr/>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F6BF93-3141-AC44-BA88-9640747706A1}" type="datetimeFigureOut">
              <a:rPr/>
              <a:pPr/>
              <a:t>04/11/2018</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718BC7-1D0D-D94F-B627-E05A42252D2C}" type="slidenum">
              <a:rPr/>
              <a:pPr/>
              <a:t>‹#›</a:t>
            </a:fld>
            <a:endParaRPr lang="vi-VN"/>
          </a:p>
        </p:txBody>
      </p:sp>
    </p:spTree>
    <p:extLst>
      <p:ext uri="{BB962C8B-B14F-4D97-AF65-F5344CB8AC3E}">
        <p14:creationId xmlns:p14="http://schemas.microsoft.com/office/powerpoint/2010/main" xmlns="" val="1401423621"/>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hyperlink" Target="mailto:minhducgav@gmail.com"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vi-VN"/>
              <a:t>Đánh giá cạnh tranh </a:t>
            </a:r>
            <a:br>
              <a:rPr lang="vi-VN"/>
            </a:br>
            <a:r>
              <a:rPr lang="vi-VN"/>
              <a:t>dịch vụ truyền hình trả tiền</a:t>
            </a:r>
          </a:p>
        </p:txBody>
      </p:sp>
      <p:sp>
        <p:nvSpPr>
          <p:cNvPr id="3" name="Subtitle 2"/>
          <p:cNvSpPr>
            <a:spLocks noGrp="1"/>
          </p:cNvSpPr>
          <p:nvPr>
            <p:ph type="subTitle" idx="1"/>
          </p:nvPr>
        </p:nvSpPr>
        <p:spPr/>
        <p:txBody>
          <a:bodyPr/>
          <a:lstStyle/>
          <a:p>
            <a:r>
              <a:rPr lang="vi-VN"/>
              <a:t>Nguyễn Minh Đức</a:t>
            </a:r>
          </a:p>
        </p:txBody>
      </p:sp>
    </p:spTree>
    <p:extLst>
      <p:ext uri="{BB962C8B-B14F-4D97-AF65-F5344CB8AC3E}">
        <p14:creationId xmlns:p14="http://schemas.microsoft.com/office/powerpoint/2010/main" xmlns="" val="435411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Doanh thu quảng cáo truyền hình</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5665616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997888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Về nội dung truyền hình</a:t>
            </a:r>
          </a:p>
        </p:txBody>
      </p:sp>
      <p:sp>
        <p:nvSpPr>
          <p:cNvPr id="3" name="Content Placeholder 2"/>
          <p:cNvSpPr>
            <a:spLocks noGrp="1"/>
          </p:cNvSpPr>
          <p:nvPr>
            <p:ph idx="1"/>
          </p:nvPr>
        </p:nvSpPr>
        <p:spPr/>
        <p:txBody>
          <a:bodyPr/>
          <a:lstStyle/>
          <a:p>
            <a:r>
              <a:rPr lang="vi-VN"/>
              <a:t>Hiện có 194 kênh</a:t>
            </a:r>
          </a:p>
          <a:p>
            <a:r>
              <a:rPr lang="vi-VN"/>
              <a:t>125 kênh nội địa, trong đó: </a:t>
            </a:r>
          </a:p>
          <a:p>
            <a:pPr lvl="1"/>
            <a:r>
              <a:rPr lang="vi-VN"/>
              <a:t>70 kênh chính luận, bắt buộc tiếp sóng</a:t>
            </a:r>
          </a:p>
          <a:p>
            <a:r>
              <a:rPr lang="vi-VN"/>
              <a:t>69 kênh nước ngoài, 64 là truyền hình trả tiền</a:t>
            </a:r>
          </a:p>
          <a:p>
            <a:r>
              <a:rPr lang="vi-VN"/>
              <a:t>Tuy vậy, trong 10 kênh trả tiền được xem nhiều nhất, kênh nước ngoài chiếm 5 kênh</a:t>
            </a:r>
          </a:p>
          <a:p>
            <a:endParaRPr lang="vi-VN"/>
          </a:p>
        </p:txBody>
      </p:sp>
    </p:spTree>
    <p:extLst>
      <p:ext uri="{BB962C8B-B14F-4D97-AF65-F5344CB8AC3E}">
        <p14:creationId xmlns:p14="http://schemas.microsoft.com/office/powerpoint/2010/main" xmlns="" val="1854604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vi-VN"/>
              <a:t>Các quy định pháp luật chi phối thị trường truyền hình trả tiền</a:t>
            </a:r>
          </a:p>
        </p:txBody>
      </p:sp>
      <p:sp>
        <p:nvSpPr>
          <p:cNvPr id="5" name="Text Placeholder 4"/>
          <p:cNvSpPr>
            <a:spLocks noGrp="1"/>
          </p:cNvSpPr>
          <p:nvPr>
            <p:ph type="body" idx="1"/>
          </p:nvPr>
        </p:nvSpPr>
        <p:spPr/>
        <p:txBody>
          <a:bodyPr/>
          <a:lstStyle/>
          <a:p>
            <a:endParaRPr lang="vi-VN"/>
          </a:p>
        </p:txBody>
      </p:sp>
    </p:spTree>
    <p:extLst>
      <p:ext uri="{BB962C8B-B14F-4D97-AF65-F5344CB8AC3E}">
        <p14:creationId xmlns:p14="http://schemas.microsoft.com/office/powerpoint/2010/main" xmlns="" val="1125855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vi-VN"/>
              <a:t>Các nhóm chủ thể</a:t>
            </a:r>
          </a:p>
        </p:txBody>
      </p:sp>
      <p:sp>
        <p:nvSpPr>
          <p:cNvPr id="5" name="Content Placeholder 4"/>
          <p:cNvSpPr>
            <a:spLocks noGrp="1"/>
          </p:cNvSpPr>
          <p:nvPr>
            <p:ph idx="1"/>
          </p:nvPr>
        </p:nvSpPr>
        <p:spPr/>
        <p:txBody>
          <a:bodyPr/>
          <a:lstStyle/>
          <a:p>
            <a:endParaRPr lang="vi-VN"/>
          </a:p>
          <a:p>
            <a:r>
              <a:rPr lang="vi-VN"/>
              <a:t>Cơ quan báo chí có Giấy phép hoạt động truyền hình</a:t>
            </a:r>
          </a:p>
          <a:p>
            <a:pPr lvl="1"/>
            <a:r>
              <a:rPr lang="vi-VN"/>
              <a:t>Doanh nghiệp liên kết sản xuất nội dung</a:t>
            </a:r>
          </a:p>
          <a:p>
            <a:r>
              <a:rPr lang="vi-VN"/>
              <a:t>Đại diện các kênh truyền hình nước ngoài tại Việt Nam</a:t>
            </a:r>
          </a:p>
          <a:p>
            <a:r>
              <a:rPr lang="vi-VN"/>
              <a:t>Doanh nghiệp dịch vụ truyền hình</a:t>
            </a:r>
          </a:p>
          <a:p>
            <a:pPr lvl="1"/>
            <a:r>
              <a:rPr lang="vi-VN"/>
              <a:t>Doanh nghiệp mạng viễn thông</a:t>
            </a:r>
          </a:p>
          <a:p>
            <a:pPr lvl="1"/>
            <a:endParaRPr lang="vi-VN"/>
          </a:p>
          <a:p>
            <a:endParaRPr lang="vi-VN"/>
          </a:p>
          <a:p>
            <a:endParaRPr lang="vi-VN"/>
          </a:p>
        </p:txBody>
      </p:sp>
    </p:spTree>
    <p:extLst>
      <p:ext uri="{BB962C8B-B14F-4D97-AF65-F5344CB8AC3E}">
        <p14:creationId xmlns:p14="http://schemas.microsoft.com/office/powerpoint/2010/main" xmlns="" val="1441039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Đài truyền hình </a:t>
            </a:r>
            <a:r>
              <a:rPr lang="mr-IN"/>
              <a:t>–</a:t>
            </a:r>
            <a:r>
              <a:rPr lang="vi-VN"/>
              <a:t> cơ quan báo chí</a:t>
            </a:r>
          </a:p>
        </p:txBody>
      </p:sp>
      <p:sp>
        <p:nvSpPr>
          <p:cNvPr id="3" name="Content Placeholder 2"/>
          <p:cNvSpPr>
            <a:spLocks noGrp="1"/>
          </p:cNvSpPr>
          <p:nvPr>
            <p:ph sz="half" idx="1"/>
          </p:nvPr>
        </p:nvSpPr>
        <p:spPr/>
        <p:txBody>
          <a:bodyPr>
            <a:normAutofit/>
          </a:bodyPr>
          <a:lstStyle/>
          <a:p>
            <a:r>
              <a:rPr lang="vi-VN"/>
              <a:t>Đài truyền hình hoặc cơ quan báo chí khác có giấy phép hoạt động truyền hình</a:t>
            </a:r>
          </a:p>
          <a:p>
            <a:pPr lvl="1"/>
            <a:r>
              <a:rPr lang="vi-VN"/>
              <a:t>Sở hữu kênh truyền hình trong nước</a:t>
            </a:r>
          </a:p>
          <a:p>
            <a:pPr lvl="1"/>
            <a:r>
              <a:rPr lang="vi-VN"/>
              <a:t>Tự sản xuất chương trình hoặc hợp tác sản xuất chương trình</a:t>
            </a:r>
          </a:p>
          <a:p>
            <a:pPr lvl="1"/>
            <a:r>
              <a:rPr lang="vi-VN"/>
              <a:t>Chịu trách nhiệm nội dung đối với các chương trình do mình sản xuất hoặc hợp tác sản xuất.</a:t>
            </a:r>
          </a:p>
        </p:txBody>
      </p:sp>
      <p:sp>
        <p:nvSpPr>
          <p:cNvPr id="4" name="Content Placeholder 3"/>
          <p:cNvSpPr>
            <a:spLocks noGrp="1"/>
          </p:cNvSpPr>
          <p:nvPr>
            <p:ph sz="half" idx="2"/>
          </p:nvPr>
        </p:nvSpPr>
        <p:spPr/>
        <p:txBody>
          <a:bodyPr>
            <a:normAutofit/>
          </a:bodyPr>
          <a:lstStyle/>
          <a:p>
            <a:r>
              <a:rPr lang="vi-VN"/>
              <a:t>Cơ quan báo chí</a:t>
            </a:r>
          </a:p>
          <a:p>
            <a:pPr lvl="1"/>
            <a:r>
              <a:rPr lang="vi-VN"/>
              <a:t>Phải có cơ quan chủ quản thuộc Nhà nước, Đảng, tổ chức xã hội</a:t>
            </a:r>
          </a:p>
          <a:p>
            <a:pPr lvl="1"/>
            <a:r>
              <a:rPr lang="vi-VN"/>
              <a:t>Hiện có 67 đài phát thanh và truyền hình trên cả nước</a:t>
            </a:r>
          </a:p>
          <a:p>
            <a:pPr lvl="1"/>
            <a:r>
              <a:rPr lang="vi-VN"/>
              <a:t>Nhiều cơ quan báo chí khác cũng được phép hoạt động truyền hình</a:t>
            </a:r>
          </a:p>
        </p:txBody>
      </p:sp>
    </p:spTree>
    <p:extLst>
      <p:ext uri="{BB962C8B-B14F-4D97-AF65-F5344CB8AC3E}">
        <p14:creationId xmlns:p14="http://schemas.microsoft.com/office/powerpoint/2010/main" xmlns="" val="560835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vi-VN"/>
              <a:t>Sản xuất kênh và chương trình trong nước</a:t>
            </a:r>
          </a:p>
        </p:txBody>
      </p:sp>
      <p:sp>
        <p:nvSpPr>
          <p:cNvPr id="8" name="Content Placeholder 7"/>
          <p:cNvSpPr>
            <a:spLocks noGrp="1"/>
          </p:cNvSpPr>
          <p:nvPr>
            <p:ph idx="1"/>
          </p:nvPr>
        </p:nvSpPr>
        <p:spPr/>
        <p:txBody>
          <a:bodyPr>
            <a:normAutofit fontScale="92500" lnSpcReduction="10000"/>
          </a:bodyPr>
          <a:lstStyle/>
          <a:p>
            <a:r>
              <a:rPr lang="vi-VN"/>
              <a:t>Đơn vị sản xuất nội dung:</a:t>
            </a:r>
          </a:p>
          <a:p>
            <a:pPr lvl="1"/>
            <a:r>
              <a:rPr lang="vi-VN"/>
              <a:t>Các đài truyền hình, Cát Tiên Sa, BHD, Đất Việt, Sóng Vàng,</a:t>
            </a:r>
            <a:r>
              <a:rPr lang="mr-IN"/>
              <a:t>…</a:t>
            </a:r>
            <a:endParaRPr lang="vi-VN"/>
          </a:p>
          <a:p>
            <a:r>
              <a:rPr lang="vi-VN"/>
              <a:t>Các quy định tác động đến cạnh tranh:</a:t>
            </a:r>
          </a:p>
          <a:p>
            <a:pPr lvl="1">
              <a:lnSpc>
                <a:spcPct val="110000"/>
              </a:lnSpc>
            </a:pPr>
            <a:r>
              <a:rPr lang="vi-VN"/>
              <a:t>Toàn bộ nội dung phải qua một cơ quan báo chí</a:t>
            </a:r>
          </a:p>
          <a:p>
            <a:pPr lvl="1">
              <a:lnSpc>
                <a:spcPct val="110000"/>
              </a:lnSpc>
            </a:pPr>
            <a:r>
              <a:rPr lang="vi-VN"/>
              <a:t>P</a:t>
            </a:r>
            <a:r>
              <a:rPr lang="en-US"/>
              <a:t>h</a:t>
            </a:r>
            <a:r>
              <a:rPr lang="vi-VN"/>
              <a:t>ải xin Giấy phép sản xuất kênh (thời hạn 10 năm)</a:t>
            </a:r>
          </a:p>
          <a:p>
            <a:pPr lvl="1">
              <a:lnSpc>
                <a:spcPct val="110000"/>
              </a:lnSpc>
            </a:pPr>
            <a:r>
              <a:rPr lang="vi-VN"/>
              <a:t>Chương trình liên kết phải đăng ký với CQNN</a:t>
            </a:r>
          </a:p>
          <a:p>
            <a:pPr lvl="1">
              <a:lnSpc>
                <a:spcPct val="110000"/>
              </a:lnSpc>
            </a:pPr>
            <a:r>
              <a:rPr lang="vi-VN"/>
              <a:t>Đơn vị liên kết phải là pháp nhân</a:t>
            </a:r>
          </a:p>
          <a:p>
            <a:pPr lvl="1">
              <a:lnSpc>
                <a:spcPct val="110000"/>
              </a:lnSpc>
            </a:pPr>
            <a:r>
              <a:rPr lang="vi-VN"/>
              <a:t>Thời lượng chương trình liên kết không quá 30% kênh chính luận, kênh tổng hợp</a:t>
            </a:r>
          </a:p>
          <a:p>
            <a:pPr lvl="1">
              <a:lnSpc>
                <a:spcPct val="110000"/>
              </a:lnSpc>
            </a:pPr>
            <a:r>
              <a:rPr lang="vi-VN"/>
              <a:t>Quảng cáo: hạn chế thời lượng, số lượng ngắt, thời gian ngắt, kích thước chữ chạy dưới màn hình</a:t>
            </a:r>
          </a:p>
        </p:txBody>
      </p:sp>
    </p:spTree>
    <p:extLst>
      <p:ext uri="{BB962C8B-B14F-4D97-AF65-F5344CB8AC3E}">
        <p14:creationId xmlns:p14="http://schemas.microsoft.com/office/powerpoint/2010/main" xmlns="" val="1050558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Toàn bộ nội dung phải qua một cơ quan báo chí</a:t>
            </a:r>
          </a:p>
        </p:txBody>
      </p:sp>
      <p:sp>
        <p:nvSpPr>
          <p:cNvPr id="3" name="Content Placeholder 2"/>
          <p:cNvSpPr>
            <a:spLocks noGrp="1"/>
          </p:cNvSpPr>
          <p:nvPr>
            <p:ph idx="1"/>
          </p:nvPr>
        </p:nvSpPr>
        <p:spPr/>
        <p:txBody>
          <a:bodyPr>
            <a:normAutofit/>
          </a:bodyPr>
          <a:lstStyle/>
          <a:p>
            <a:r>
              <a:rPr lang="vi-VN"/>
              <a:t>Mục đích:</a:t>
            </a:r>
          </a:p>
          <a:p>
            <a:pPr lvl="1"/>
            <a:r>
              <a:rPr lang="vi-VN"/>
              <a:t>Để kiểm duyệt về đạo đức, văn hoá, chính trị.</a:t>
            </a:r>
          </a:p>
          <a:p>
            <a:r>
              <a:rPr lang="vi-VN"/>
              <a:t>Tác động đến cạnh tranh</a:t>
            </a:r>
          </a:p>
          <a:p>
            <a:pPr lvl="1"/>
            <a:r>
              <a:rPr lang="vi-VN"/>
              <a:t>Tăng chi phí sản xuất nội dung</a:t>
            </a:r>
          </a:p>
          <a:p>
            <a:pPr lvl="1"/>
            <a:r>
              <a:rPr lang="vi-VN"/>
              <a:t>Kéo dài thời gian từ khi sản xuất đến khi phát hành</a:t>
            </a:r>
          </a:p>
          <a:p>
            <a:pPr lvl="1"/>
            <a:r>
              <a:rPr lang="vi-VN"/>
              <a:t>Cản trở sự gia nhập thị trường của các cá nhân, tổ chức nhỏ</a:t>
            </a:r>
          </a:p>
          <a:p>
            <a:r>
              <a:rPr lang="vi-VN"/>
              <a:t>Thay đổi?</a:t>
            </a:r>
          </a:p>
          <a:p>
            <a:pPr lvl="1"/>
            <a:r>
              <a:rPr lang="vi-VN"/>
              <a:t>Nên để nhà sản xuất tự chịu trách nhiệm về nội dung</a:t>
            </a:r>
          </a:p>
          <a:p>
            <a:pPr lvl="1"/>
            <a:r>
              <a:rPr lang="vi-VN"/>
              <a:t>Có guideline hướng dẫn tự kiểm duyệt</a:t>
            </a:r>
          </a:p>
          <a:p>
            <a:pPr lvl="1"/>
            <a:r>
              <a:rPr lang="vi-VN"/>
              <a:t>Cần áp dụng quản lý rủi ro</a:t>
            </a:r>
          </a:p>
        </p:txBody>
      </p:sp>
    </p:spTree>
    <p:extLst>
      <p:ext uri="{BB962C8B-B14F-4D97-AF65-F5344CB8AC3E}">
        <p14:creationId xmlns:p14="http://schemas.microsoft.com/office/powerpoint/2010/main" xmlns="" val="1492460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Đăng ký chương trình liên kết với CQNN</a:t>
            </a:r>
          </a:p>
        </p:txBody>
      </p:sp>
      <p:sp>
        <p:nvSpPr>
          <p:cNvPr id="3" name="Content Placeholder 2"/>
          <p:cNvSpPr>
            <a:spLocks noGrp="1"/>
          </p:cNvSpPr>
          <p:nvPr>
            <p:ph idx="1"/>
          </p:nvPr>
        </p:nvSpPr>
        <p:spPr/>
        <p:txBody>
          <a:bodyPr>
            <a:normAutofit fontScale="77500" lnSpcReduction="20000"/>
          </a:bodyPr>
          <a:lstStyle/>
          <a:p>
            <a:pPr>
              <a:lnSpc>
                <a:spcPct val="120000"/>
              </a:lnSpc>
            </a:pPr>
            <a:r>
              <a:rPr lang="vi-VN"/>
              <a:t>Mục đích:</a:t>
            </a:r>
          </a:p>
          <a:p>
            <a:pPr lvl="1">
              <a:lnSpc>
                <a:spcPct val="120000"/>
              </a:lnSpc>
            </a:pPr>
            <a:r>
              <a:rPr lang="vi-VN"/>
              <a:t>Để kiểm duyệt kỹ hơn các chương trình liên kết, vốn được xem là dễ phát sinh vấn đề về đạo đức, văn hoá, chính trị hơn chương trình do các đài tự sản xuất</a:t>
            </a:r>
          </a:p>
          <a:p>
            <a:pPr>
              <a:lnSpc>
                <a:spcPct val="120000"/>
              </a:lnSpc>
            </a:pPr>
            <a:r>
              <a:rPr lang="vi-VN"/>
              <a:t>Tác động đến cạnh tranh</a:t>
            </a:r>
          </a:p>
          <a:p>
            <a:pPr lvl="1">
              <a:lnSpc>
                <a:spcPct val="120000"/>
              </a:lnSpc>
            </a:pPr>
            <a:r>
              <a:rPr lang="vi-VN"/>
              <a:t>Tạo sự bất bình đẳng giữa người sản xuất nội dung trong đài truyền hình và tại các doanh nghiệp bên ngoài</a:t>
            </a:r>
          </a:p>
          <a:p>
            <a:pPr lvl="1">
              <a:lnSpc>
                <a:spcPct val="120000"/>
              </a:lnSpc>
            </a:pPr>
            <a:r>
              <a:rPr lang="vi-VN"/>
              <a:t>Tạo rủi ro rất lớn cho các nhà sản xuất khi chương trình không được CQNN chấp thuận</a:t>
            </a:r>
          </a:p>
          <a:p>
            <a:pPr>
              <a:lnSpc>
                <a:spcPct val="120000"/>
              </a:lnSpc>
            </a:pPr>
            <a:r>
              <a:rPr lang="vi-VN"/>
              <a:t>Thay đổi?</a:t>
            </a:r>
          </a:p>
          <a:p>
            <a:pPr lvl="1">
              <a:lnSpc>
                <a:spcPct val="120000"/>
              </a:lnSpc>
            </a:pPr>
            <a:r>
              <a:rPr lang="vi-VN"/>
              <a:t>Nếu vẫn phải qua đài truyền hình, thì cứ để đài truyền hình chịu trách nhiệm, nên bỏ loại giấy phép này</a:t>
            </a:r>
          </a:p>
          <a:p>
            <a:pPr lvl="1">
              <a:lnSpc>
                <a:spcPct val="120000"/>
              </a:lnSpc>
            </a:pPr>
            <a:r>
              <a:rPr lang="vi-VN"/>
              <a:t>Nếu không nhất thiết phải qua đài truyền hình thì áp dụng quản lý rủi ro và guideline tự kiểm duyệt</a:t>
            </a:r>
          </a:p>
        </p:txBody>
      </p:sp>
    </p:spTree>
    <p:extLst>
      <p:ext uri="{BB962C8B-B14F-4D97-AF65-F5344CB8AC3E}">
        <p14:creationId xmlns:p14="http://schemas.microsoft.com/office/powerpoint/2010/main" xmlns="" val="2101582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Thời lượng chương trình liên kết không vượt quá 30% kênh chính luận, kênh tổng hợp</a:t>
            </a:r>
          </a:p>
        </p:txBody>
      </p:sp>
      <p:sp>
        <p:nvSpPr>
          <p:cNvPr id="3" name="Content Placeholder 2"/>
          <p:cNvSpPr>
            <a:spLocks noGrp="1"/>
          </p:cNvSpPr>
          <p:nvPr>
            <p:ph idx="1"/>
          </p:nvPr>
        </p:nvSpPr>
        <p:spPr/>
        <p:txBody>
          <a:bodyPr>
            <a:normAutofit/>
          </a:bodyPr>
          <a:lstStyle/>
          <a:p>
            <a:r>
              <a:rPr lang="vi-VN"/>
              <a:t>Mục đích:</a:t>
            </a:r>
          </a:p>
          <a:p>
            <a:pPr lvl="1"/>
            <a:r>
              <a:rPr lang="vi-VN"/>
              <a:t>Hạn chế chương trình liên kết</a:t>
            </a:r>
          </a:p>
          <a:p>
            <a:r>
              <a:rPr lang="en-US"/>
              <a:t>T</a:t>
            </a:r>
            <a:r>
              <a:rPr lang="vi-VN"/>
              <a:t>ác động đến cạnh tranh</a:t>
            </a:r>
          </a:p>
          <a:p>
            <a:pPr lvl="1"/>
            <a:r>
              <a:rPr lang="vi-VN"/>
              <a:t>Buộc các đài truyền hình phải duy trì đội ngũ sản xuất chương trình</a:t>
            </a:r>
          </a:p>
          <a:p>
            <a:pPr lvl="1"/>
            <a:r>
              <a:rPr lang="vi-VN"/>
              <a:t>Bất bình đẳng giữa người sản xuất nội dung trong đài truyền hình và tại các doanh nghiệp bên ngoài</a:t>
            </a:r>
          </a:p>
          <a:p>
            <a:r>
              <a:rPr lang="vi-VN"/>
              <a:t>Thay đổi?</a:t>
            </a:r>
          </a:p>
          <a:p>
            <a:pPr lvl="1"/>
            <a:r>
              <a:rPr lang="vi-VN"/>
              <a:t>Bỏ quy định này.</a:t>
            </a:r>
          </a:p>
          <a:p>
            <a:endParaRPr lang="vi-VN"/>
          </a:p>
        </p:txBody>
      </p:sp>
    </p:spTree>
    <p:extLst>
      <p:ext uri="{BB962C8B-B14F-4D97-AF65-F5344CB8AC3E}">
        <p14:creationId xmlns:p14="http://schemas.microsoft.com/office/powerpoint/2010/main" xmlns="" val="3382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Kênh nước ngoài</a:t>
            </a:r>
          </a:p>
        </p:txBody>
      </p:sp>
      <p:sp>
        <p:nvSpPr>
          <p:cNvPr id="3" name="Content Placeholder 2"/>
          <p:cNvSpPr>
            <a:spLocks noGrp="1"/>
          </p:cNvSpPr>
          <p:nvPr>
            <p:ph idx="1"/>
          </p:nvPr>
        </p:nvSpPr>
        <p:spPr/>
        <p:txBody>
          <a:bodyPr>
            <a:normAutofit/>
          </a:bodyPr>
          <a:lstStyle/>
          <a:p>
            <a:r>
              <a:rPr lang="vi-VN"/>
              <a:t>Đơn vị biên tập</a:t>
            </a:r>
          </a:p>
          <a:p>
            <a:pPr lvl="1"/>
            <a:r>
              <a:rPr lang="vi-VN"/>
              <a:t>P</a:t>
            </a:r>
            <a:r>
              <a:rPr lang="en-US"/>
              <a:t>h</a:t>
            </a:r>
            <a:r>
              <a:rPr lang="vi-VN"/>
              <a:t>ải là cơ quan báo chí có Giấy phép hoạt động truyền hình</a:t>
            </a:r>
          </a:p>
          <a:p>
            <a:pPr lvl="1"/>
            <a:r>
              <a:rPr lang="vi-VN"/>
              <a:t>Chịu trách nhiệm về nội dung biên tập, biên dịch</a:t>
            </a:r>
          </a:p>
          <a:p>
            <a:pPr lvl="1"/>
            <a:r>
              <a:rPr lang="vi-VN"/>
              <a:t>Chịu trách nhiệm về nội dung quảng cáo</a:t>
            </a:r>
          </a:p>
          <a:p>
            <a:r>
              <a:rPr lang="vi-VN"/>
              <a:t>Đại lý</a:t>
            </a:r>
          </a:p>
          <a:p>
            <a:pPr lvl="1"/>
            <a:r>
              <a:rPr lang="vi-VN"/>
              <a:t>Đại diện chủ sở hữu kênh tại Việt Nam</a:t>
            </a:r>
          </a:p>
          <a:p>
            <a:pPr lvl="1"/>
            <a:r>
              <a:rPr lang="vi-VN"/>
              <a:t>Bán bản quyền nội dung kênh</a:t>
            </a:r>
          </a:p>
          <a:p>
            <a:endParaRPr lang="vi-VN"/>
          </a:p>
        </p:txBody>
      </p:sp>
    </p:spTree>
    <p:extLst>
      <p:ext uri="{BB962C8B-B14F-4D97-AF65-F5344CB8AC3E}">
        <p14:creationId xmlns:p14="http://schemas.microsoft.com/office/powerpoint/2010/main" xmlns="" val="35600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Nội dung trình bày</a:t>
            </a:r>
          </a:p>
        </p:txBody>
      </p:sp>
      <p:sp>
        <p:nvSpPr>
          <p:cNvPr id="3" name="Content Placeholder 2"/>
          <p:cNvSpPr>
            <a:spLocks noGrp="1"/>
          </p:cNvSpPr>
          <p:nvPr>
            <p:ph idx="1"/>
          </p:nvPr>
        </p:nvSpPr>
        <p:spPr/>
        <p:txBody>
          <a:bodyPr/>
          <a:lstStyle/>
          <a:p>
            <a:endParaRPr lang="vi-VN"/>
          </a:p>
          <a:p>
            <a:r>
              <a:rPr lang="vi-VN"/>
              <a:t>Tổng quan thị trường truyền hình trả tiền</a:t>
            </a:r>
          </a:p>
          <a:p>
            <a:r>
              <a:rPr lang="vi-VN"/>
              <a:t>Pháp luật quản lý thị trường truyền hình trả tiền và tác động đối với cạnh tranh</a:t>
            </a:r>
          </a:p>
          <a:p>
            <a:r>
              <a:rPr lang="vi-VN"/>
              <a:t>Kết luận và Kiến nghị</a:t>
            </a:r>
          </a:p>
        </p:txBody>
      </p:sp>
    </p:spTree>
    <p:extLst>
      <p:ext uri="{BB962C8B-B14F-4D97-AF65-F5344CB8AC3E}">
        <p14:creationId xmlns:p14="http://schemas.microsoft.com/office/powerpoint/2010/main" xmlns="" val="634371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Cạnh tranh nhập khẩu kênh nước ngoài</a:t>
            </a:r>
          </a:p>
        </p:txBody>
      </p:sp>
      <p:sp>
        <p:nvSpPr>
          <p:cNvPr id="3" name="Content Placeholder 2"/>
          <p:cNvSpPr>
            <a:spLocks noGrp="1"/>
          </p:cNvSpPr>
          <p:nvPr>
            <p:ph idx="1"/>
          </p:nvPr>
        </p:nvSpPr>
        <p:spPr/>
        <p:txBody>
          <a:bodyPr>
            <a:normAutofit fontScale="85000" lnSpcReduction="20000"/>
          </a:bodyPr>
          <a:lstStyle/>
          <a:p>
            <a:pPr>
              <a:lnSpc>
                <a:spcPct val="110000"/>
              </a:lnSpc>
            </a:pPr>
            <a:r>
              <a:rPr lang="vi-VN"/>
              <a:t>Đại lý</a:t>
            </a:r>
          </a:p>
          <a:p>
            <a:pPr lvl="1">
              <a:lnSpc>
                <a:spcPct val="110000"/>
              </a:lnSpc>
            </a:pPr>
            <a:r>
              <a:rPr lang="vi-VN"/>
              <a:t>70 kênh được cấp phép, 60 kênh được phát sóng</a:t>
            </a:r>
          </a:p>
          <a:p>
            <a:pPr lvl="1">
              <a:lnSpc>
                <a:spcPct val="110000"/>
              </a:lnSpc>
            </a:pPr>
            <a:r>
              <a:rPr lang="vi-VN"/>
              <a:t>Qnet được cấp phép 30 kênh, đã phân phối 23, nhiều kênh có lượng người xem đông, có dấu hiệu thống lĩnh.</a:t>
            </a:r>
          </a:p>
          <a:p>
            <a:pPr lvl="1">
              <a:lnSpc>
                <a:spcPct val="110000"/>
              </a:lnSpc>
            </a:pPr>
            <a:r>
              <a:rPr lang="vi-VN"/>
              <a:t>40 kênh còn lại có 9 đại lý: Thảo Lê, BHD, Fox</a:t>
            </a:r>
            <a:r>
              <a:rPr lang="mr-IN"/>
              <a:t>…</a:t>
            </a:r>
            <a:endParaRPr lang="vi-VN"/>
          </a:p>
          <a:p>
            <a:pPr>
              <a:lnSpc>
                <a:spcPct val="110000"/>
              </a:lnSpc>
            </a:pPr>
            <a:r>
              <a:rPr lang="vi-VN"/>
              <a:t>Một số quy định tác động đến cạnh tranh</a:t>
            </a:r>
          </a:p>
          <a:p>
            <a:pPr lvl="1">
              <a:lnSpc>
                <a:spcPct val="110000"/>
              </a:lnSpc>
            </a:pPr>
            <a:r>
              <a:rPr lang="vi-VN"/>
              <a:t>P</a:t>
            </a:r>
            <a:r>
              <a:rPr lang="en-US"/>
              <a:t>h</a:t>
            </a:r>
            <a:r>
              <a:rPr lang="vi-VN"/>
              <a:t>ải có cơ quan báo chí biên tập</a:t>
            </a:r>
          </a:p>
          <a:p>
            <a:pPr lvl="1">
              <a:lnSpc>
                <a:spcPct val="110000"/>
              </a:lnSpc>
            </a:pPr>
            <a:r>
              <a:rPr lang="vi-VN"/>
              <a:t>Kênh nước ngoài không quá 30% danh sách kênh</a:t>
            </a:r>
          </a:p>
          <a:p>
            <a:pPr lvl="1">
              <a:lnSpc>
                <a:spcPct val="110000"/>
              </a:lnSpc>
            </a:pPr>
            <a:r>
              <a:rPr lang="vi-VN"/>
              <a:t>Phải biên dịch 100% phim, 100% phóng sự, tài liệu</a:t>
            </a:r>
          </a:p>
          <a:p>
            <a:pPr lvl="1">
              <a:lnSpc>
                <a:spcPct val="110000"/>
              </a:lnSpc>
            </a:pPr>
            <a:r>
              <a:rPr lang="vi-VN"/>
              <a:t>Nếu kênh có thu tiền bản quyền thì phải có đại lý tại Việt Nam, là doanh nghiệp Việt Nam</a:t>
            </a:r>
          </a:p>
          <a:p>
            <a:pPr lvl="1">
              <a:lnSpc>
                <a:spcPct val="110000"/>
              </a:lnSpc>
            </a:pPr>
            <a:r>
              <a:rPr lang="vi-VN"/>
              <a:t>Phải có giấy phép biên tập kênh thời hạn 10 năm, Giấy đăng ký kênh thời hạn 5 năm</a:t>
            </a:r>
          </a:p>
        </p:txBody>
      </p:sp>
    </p:spTree>
    <p:extLst>
      <p:ext uri="{BB962C8B-B14F-4D97-AF65-F5344CB8AC3E}">
        <p14:creationId xmlns:p14="http://schemas.microsoft.com/office/powerpoint/2010/main" xmlns="" val="1976561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Phải có cơ quan báo chí biên tập</a:t>
            </a:r>
          </a:p>
        </p:txBody>
      </p:sp>
      <p:sp>
        <p:nvSpPr>
          <p:cNvPr id="3" name="Content Placeholder 2"/>
          <p:cNvSpPr>
            <a:spLocks noGrp="1"/>
          </p:cNvSpPr>
          <p:nvPr>
            <p:ph idx="1"/>
          </p:nvPr>
        </p:nvSpPr>
        <p:spPr/>
        <p:txBody>
          <a:bodyPr/>
          <a:lstStyle/>
          <a:p>
            <a:r>
              <a:rPr lang="vi-VN"/>
              <a:t>Mục đích:</a:t>
            </a:r>
          </a:p>
          <a:p>
            <a:pPr lvl="1"/>
            <a:r>
              <a:rPr lang="vi-VN"/>
              <a:t>Tương tự như trên, để kiểm duyệt nội dung, gồm cả chương trình và quảng cáo</a:t>
            </a:r>
          </a:p>
          <a:p>
            <a:pPr lvl="1"/>
            <a:r>
              <a:rPr lang="vi-VN"/>
              <a:t>Có thể nhằm bảo hộ</a:t>
            </a:r>
          </a:p>
          <a:p>
            <a:r>
              <a:rPr lang="vi-VN"/>
              <a:t>Tác động đến cạnh tranh</a:t>
            </a:r>
          </a:p>
          <a:p>
            <a:pPr lvl="1"/>
            <a:r>
              <a:rPr lang="vi-VN"/>
              <a:t>Tăng chi phí, thời gian phát hành</a:t>
            </a:r>
          </a:p>
          <a:p>
            <a:r>
              <a:rPr lang="vi-VN"/>
              <a:t>Thay đổi?</a:t>
            </a:r>
          </a:p>
          <a:p>
            <a:pPr lvl="1"/>
            <a:r>
              <a:rPr lang="vi-VN"/>
              <a:t>Do chủ kênh ở nước ngoài nên khó áp dụng các biện pháp hậu kiểm, nên có thể vẫn phải tiền kiểm</a:t>
            </a:r>
          </a:p>
          <a:p>
            <a:pPr lvl="1"/>
            <a:r>
              <a:rPr lang="vi-VN"/>
              <a:t>Cần có guideline và quản lý rủi ro</a:t>
            </a:r>
          </a:p>
          <a:p>
            <a:endParaRPr lang="vi-VN"/>
          </a:p>
          <a:p>
            <a:pPr lvl="1"/>
            <a:endParaRPr lang="vi-VN"/>
          </a:p>
        </p:txBody>
      </p:sp>
    </p:spTree>
    <p:extLst>
      <p:ext uri="{BB962C8B-B14F-4D97-AF65-F5344CB8AC3E}">
        <p14:creationId xmlns:p14="http://schemas.microsoft.com/office/powerpoint/2010/main" xmlns="" val="2047163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Cấp phép biên tập kênh, đăng ký kênh</a:t>
            </a:r>
          </a:p>
        </p:txBody>
      </p:sp>
      <p:sp>
        <p:nvSpPr>
          <p:cNvPr id="3" name="Content Placeholder 2"/>
          <p:cNvSpPr>
            <a:spLocks noGrp="1"/>
          </p:cNvSpPr>
          <p:nvPr>
            <p:ph idx="1"/>
          </p:nvPr>
        </p:nvSpPr>
        <p:spPr/>
        <p:txBody>
          <a:bodyPr>
            <a:normAutofit fontScale="85000" lnSpcReduction="10000"/>
          </a:bodyPr>
          <a:lstStyle/>
          <a:p>
            <a:pPr>
              <a:lnSpc>
                <a:spcPct val="110000"/>
              </a:lnSpc>
            </a:pPr>
            <a:r>
              <a:rPr lang="vi-VN"/>
              <a:t>Mục đích:</a:t>
            </a:r>
          </a:p>
          <a:p>
            <a:pPr lvl="1">
              <a:lnSpc>
                <a:spcPct val="110000"/>
              </a:lnSpc>
            </a:pPr>
            <a:r>
              <a:rPr lang="vi-VN"/>
              <a:t>Kiểm duyệt kỹ hơn về đạo đức, văn hoá, chính trị của kênh nhập khẩu</a:t>
            </a:r>
          </a:p>
          <a:p>
            <a:pPr lvl="1">
              <a:lnSpc>
                <a:spcPct val="110000"/>
              </a:lnSpc>
            </a:pPr>
            <a:r>
              <a:rPr lang="vi-VN"/>
              <a:t>Có thể nhằm bảo hộ</a:t>
            </a:r>
          </a:p>
          <a:p>
            <a:pPr>
              <a:lnSpc>
                <a:spcPct val="110000"/>
              </a:lnSpc>
            </a:pPr>
            <a:r>
              <a:rPr lang="vi-VN"/>
              <a:t>Tác động đến cạnh tranh</a:t>
            </a:r>
          </a:p>
          <a:p>
            <a:pPr lvl="1">
              <a:lnSpc>
                <a:spcPct val="110000"/>
              </a:lnSpc>
            </a:pPr>
            <a:r>
              <a:rPr lang="vi-VN"/>
              <a:t>Gây tăng chi phí, thời gian để nhập khẩu kênh</a:t>
            </a:r>
          </a:p>
          <a:p>
            <a:pPr>
              <a:lnSpc>
                <a:spcPct val="110000"/>
              </a:lnSpc>
            </a:pPr>
            <a:r>
              <a:rPr lang="vi-VN"/>
              <a:t>Thay đổi?</a:t>
            </a:r>
          </a:p>
          <a:p>
            <a:pPr lvl="1">
              <a:lnSpc>
                <a:spcPct val="110000"/>
              </a:lnSpc>
            </a:pPr>
            <a:r>
              <a:rPr lang="vi-VN"/>
              <a:t>Hiện đang kiểm duyệt 2 lớp: cả kênh thì CQNN cấp phép, từng chương trình thì cơ quan báo chí biên tập, biên dịch.</a:t>
            </a:r>
          </a:p>
          <a:p>
            <a:pPr lvl="1">
              <a:lnSpc>
                <a:spcPct val="110000"/>
              </a:lnSpc>
            </a:pPr>
            <a:r>
              <a:rPr lang="vi-VN"/>
              <a:t>Có thể rút xuống chỉ còn một cấp kiểm duyệt của cơ quan báo chí được không?</a:t>
            </a:r>
          </a:p>
          <a:p>
            <a:pPr lvl="1">
              <a:lnSpc>
                <a:spcPct val="110000"/>
              </a:lnSpc>
            </a:pPr>
            <a:r>
              <a:rPr lang="vi-VN"/>
              <a:t>Có thể để nhà cung cấp dịch vụ truyền hình chịu trách nhiệm về nội dung?</a:t>
            </a:r>
          </a:p>
          <a:p>
            <a:pPr lvl="1">
              <a:lnSpc>
                <a:spcPct val="110000"/>
              </a:lnSpc>
            </a:pPr>
            <a:r>
              <a:rPr lang="vi-VN"/>
              <a:t>Cần có guideline kiểm duyệt và quản lý rủi ro</a:t>
            </a:r>
          </a:p>
        </p:txBody>
      </p:sp>
    </p:spTree>
    <p:extLst>
      <p:ext uri="{BB962C8B-B14F-4D97-AF65-F5344CB8AC3E}">
        <p14:creationId xmlns:p14="http://schemas.microsoft.com/office/powerpoint/2010/main" xmlns="" val="1648605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Kênh nước ngoài không quá 30% số kênh</a:t>
            </a:r>
          </a:p>
        </p:txBody>
      </p:sp>
      <p:sp>
        <p:nvSpPr>
          <p:cNvPr id="3" name="Content Placeholder 2"/>
          <p:cNvSpPr>
            <a:spLocks noGrp="1"/>
          </p:cNvSpPr>
          <p:nvPr>
            <p:ph idx="1"/>
          </p:nvPr>
        </p:nvSpPr>
        <p:spPr/>
        <p:txBody>
          <a:bodyPr/>
          <a:lstStyle/>
          <a:p>
            <a:r>
              <a:rPr lang="vi-VN"/>
              <a:t>Mục đích</a:t>
            </a:r>
          </a:p>
          <a:p>
            <a:pPr lvl="1"/>
            <a:r>
              <a:rPr lang="vi-VN"/>
              <a:t>Để bảo hộ kênh trong nước</a:t>
            </a:r>
          </a:p>
          <a:p>
            <a:r>
              <a:rPr lang="vi-VN"/>
              <a:t>Tác động đến cạnh tranh</a:t>
            </a:r>
          </a:p>
          <a:p>
            <a:pPr lvl="1"/>
            <a:r>
              <a:rPr lang="vi-VN"/>
              <a:t>Hạn chế về số kênh nước ngoài có thể nhập khẩu</a:t>
            </a:r>
          </a:p>
          <a:p>
            <a:pPr lvl="1"/>
            <a:endParaRPr lang="vi-VN"/>
          </a:p>
          <a:p>
            <a:endParaRPr lang="vi-VN"/>
          </a:p>
        </p:txBody>
      </p:sp>
    </p:spTree>
    <p:extLst>
      <p:ext uri="{BB962C8B-B14F-4D97-AF65-F5344CB8AC3E}">
        <p14:creationId xmlns:p14="http://schemas.microsoft.com/office/powerpoint/2010/main" xmlns="" val="1628971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Đại lý tại Việt Nam </a:t>
            </a:r>
            <a:r>
              <a:rPr lang="mr-IN"/>
              <a:t>–</a:t>
            </a:r>
            <a:r>
              <a:rPr lang="vi-VN"/>
              <a:t> Là doanh nghiệp Việt Nam</a:t>
            </a:r>
          </a:p>
        </p:txBody>
      </p:sp>
      <p:sp>
        <p:nvSpPr>
          <p:cNvPr id="3" name="Content Placeholder 2"/>
          <p:cNvSpPr>
            <a:spLocks noGrp="1"/>
          </p:cNvSpPr>
          <p:nvPr>
            <p:ph idx="1"/>
          </p:nvPr>
        </p:nvSpPr>
        <p:spPr/>
        <p:txBody>
          <a:bodyPr/>
          <a:lstStyle/>
          <a:p>
            <a:r>
              <a:rPr lang="vi-VN"/>
              <a:t>Mục đích:</a:t>
            </a:r>
          </a:p>
          <a:p>
            <a:pPr lvl="1"/>
            <a:r>
              <a:rPr lang="vi-VN"/>
              <a:t>Để thu thuế bản quyền</a:t>
            </a:r>
          </a:p>
          <a:p>
            <a:pPr lvl="1"/>
            <a:r>
              <a:rPr lang="vi-VN"/>
              <a:t>Dễ xử phạt khi cần thiết</a:t>
            </a:r>
          </a:p>
          <a:p>
            <a:r>
              <a:rPr lang="vi-VN"/>
              <a:t>Tác động đến cạnh tranh</a:t>
            </a:r>
          </a:p>
          <a:p>
            <a:pPr lvl="1"/>
            <a:r>
              <a:rPr lang="vi-VN"/>
              <a:t>Chủ kênh nước ngoài không thể bán trực tiếp cho DN truyền hình Việt Nam, làm tăng chi phí</a:t>
            </a:r>
          </a:p>
          <a:p>
            <a:r>
              <a:rPr lang="vi-VN"/>
              <a:t>Thay đổi?</a:t>
            </a:r>
          </a:p>
          <a:p>
            <a:pPr lvl="1"/>
            <a:r>
              <a:rPr lang="vi-VN"/>
              <a:t>Thuế có thể thu qua thuế nhà thầu, tương tự như khi mua chương trình</a:t>
            </a:r>
          </a:p>
          <a:p>
            <a:pPr lvl="1"/>
            <a:r>
              <a:rPr lang="vi-VN"/>
              <a:t>Xử phạt bằng hình thức yêu cầu dừng phát sóng kênh</a:t>
            </a:r>
          </a:p>
          <a:p>
            <a:endParaRPr lang="vi-VN"/>
          </a:p>
          <a:p>
            <a:endParaRPr lang="vi-VN"/>
          </a:p>
          <a:p>
            <a:endParaRPr lang="vi-VN"/>
          </a:p>
        </p:txBody>
      </p:sp>
    </p:spTree>
    <p:extLst>
      <p:ext uri="{BB962C8B-B14F-4D97-AF65-F5344CB8AC3E}">
        <p14:creationId xmlns:p14="http://schemas.microsoft.com/office/powerpoint/2010/main" xmlns="" val="2018858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Thống lĩnh trên thị trường nhập khẩu kênh</a:t>
            </a:r>
          </a:p>
        </p:txBody>
      </p:sp>
      <p:sp>
        <p:nvSpPr>
          <p:cNvPr id="3" name="Content Placeholder 2"/>
          <p:cNvSpPr>
            <a:spLocks noGrp="1"/>
          </p:cNvSpPr>
          <p:nvPr>
            <p:ph idx="1"/>
          </p:nvPr>
        </p:nvSpPr>
        <p:spPr/>
        <p:txBody>
          <a:bodyPr>
            <a:normAutofit fontScale="92500" lnSpcReduction="10000"/>
          </a:bodyPr>
          <a:lstStyle/>
          <a:p>
            <a:pPr>
              <a:lnSpc>
                <a:spcPct val="110000"/>
              </a:lnSpc>
            </a:pPr>
            <a:r>
              <a:rPr lang="vi-VN"/>
              <a:t>Qnet</a:t>
            </a:r>
          </a:p>
          <a:p>
            <a:pPr lvl="1">
              <a:lnSpc>
                <a:spcPct val="110000"/>
              </a:lnSpc>
            </a:pPr>
            <a:r>
              <a:rPr lang="vi-VN"/>
              <a:t>Nắm số lượng kênh lớn: 30/70</a:t>
            </a:r>
          </a:p>
          <a:p>
            <a:pPr lvl="1">
              <a:lnSpc>
                <a:spcPct val="110000"/>
              </a:lnSpc>
            </a:pPr>
            <a:r>
              <a:rPr lang="vi-VN"/>
              <a:t>Nhiều kênh có doanh thu lớn: HBO, Star Movies, Fox Sports, Discovery, Disney Channel, Cartoon Network</a:t>
            </a:r>
            <a:r>
              <a:rPr lang="mr-IN"/>
              <a:t>…</a:t>
            </a:r>
            <a:endParaRPr lang="vi-VN"/>
          </a:p>
          <a:p>
            <a:pPr lvl="1">
              <a:lnSpc>
                <a:spcPct val="110000"/>
              </a:lnSpc>
            </a:pPr>
            <a:r>
              <a:rPr lang="vi-VN"/>
              <a:t>80% chi phí của DN truyền hình là tiền mua bản quyền truyền hình nước ngoài</a:t>
            </a:r>
          </a:p>
          <a:p>
            <a:pPr>
              <a:lnSpc>
                <a:spcPct val="110000"/>
              </a:lnSpc>
            </a:pPr>
            <a:r>
              <a:rPr lang="vi-VN"/>
              <a:t>Thay đổi?</a:t>
            </a:r>
          </a:p>
          <a:p>
            <a:pPr lvl="1">
              <a:lnSpc>
                <a:spcPct val="110000"/>
              </a:lnSpc>
            </a:pPr>
            <a:r>
              <a:rPr lang="vi-VN"/>
              <a:t>Liệu có thể bắt buộc các kênh cạnh tranh trực tiếp với nhau phải được uỷ quyền cho các đại lý khác nhau (nhóm phim truyện, nhóm thể thao, nhóm trẻ em</a:t>
            </a:r>
            <a:r>
              <a:rPr lang="mr-IN"/>
              <a:t>…</a:t>
            </a:r>
            <a:r>
              <a:rPr lang="vi-VN"/>
              <a:t>)</a:t>
            </a:r>
          </a:p>
          <a:p>
            <a:pPr lvl="1">
              <a:lnSpc>
                <a:spcPct val="110000"/>
              </a:lnSpc>
            </a:pPr>
            <a:r>
              <a:rPr lang="vi-VN"/>
              <a:t>Liệu có cần điều tra lạm dụng vị trí thống lĩnh?</a:t>
            </a:r>
          </a:p>
        </p:txBody>
      </p:sp>
    </p:spTree>
    <p:extLst>
      <p:ext uri="{BB962C8B-B14F-4D97-AF65-F5344CB8AC3E}">
        <p14:creationId xmlns:p14="http://schemas.microsoft.com/office/powerpoint/2010/main" xmlns="" val="1228756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Các doanh nghiệp truyền hình trả tiền</a:t>
            </a:r>
          </a:p>
        </p:txBody>
      </p:sp>
      <p:sp>
        <p:nvSpPr>
          <p:cNvPr id="3" name="Content Placeholder 2"/>
          <p:cNvSpPr>
            <a:spLocks noGrp="1"/>
          </p:cNvSpPr>
          <p:nvPr>
            <p:ph idx="1"/>
          </p:nvPr>
        </p:nvSpPr>
        <p:spPr/>
        <p:txBody>
          <a:bodyPr/>
          <a:lstStyle/>
          <a:p>
            <a:r>
              <a:rPr lang="vi-VN"/>
              <a:t>Số lượng doanh nghiệp giảm:</a:t>
            </a:r>
          </a:p>
          <a:p>
            <a:pPr lvl="1"/>
            <a:r>
              <a:rPr lang="vi-VN"/>
              <a:t>2011: 47 doanh nghiệp</a:t>
            </a:r>
          </a:p>
          <a:p>
            <a:pPr lvl="1"/>
            <a:r>
              <a:rPr lang="vi-VN"/>
              <a:t>2013: 33 doanh nghiệp</a:t>
            </a:r>
          </a:p>
          <a:p>
            <a:pPr lvl="1"/>
            <a:r>
              <a:rPr lang="vi-VN"/>
              <a:t>2016: 27 doanh nghiệp</a:t>
            </a:r>
          </a:p>
          <a:p>
            <a:pPr lvl="1"/>
            <a:r>
              <a:rPr lang="vi-VN"/>
              <a:t>2018: 15 doanh nghiệp</a:t>
            </a:r>
          </a:p>
          <a:p>
            <a:r>
              <a:rPr lang="vi-VN"/>
              <a:t>Chỉ giảm những doanh nghiệp siêu nhỏ do hết hạn giấy phép, chứ không ảnh hưởng đến cấu trúc thị trường</a:t>
            </a:r>
          </a:p>
          <a:p>
            <a:endParaRPr lang="vi-VN"/>
          </a:p>
          <a:p>
            <a:endParaRPr lang="vi-VN"/>
          </a:p>
          <a:p>
            <a:pPr lvl="1"/>
            <a:endParaRPr lang="vi-VN"/>
          </a:p>
        </p:txBody>
      </p:sp>
    </p:spTree>
    <p:extLst>
      <p:ext uri="{BB962C8B-B14F-4D97-AF65-F5344CB8AC3E}">
        <p14:creationId xmlns:p14="http://schemas.microsoft.com/office/powerpoint/2010/main" xmlns="" val="380726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12"/>
          <p:cNvGraphicFramePr>
            <a:graphicFrameLocks noGrp="1"/>
          </p:cNvGraphicFramePr>
          <p:nvPr>
            <p:ph idx="1"/>
          </p:nvPr>
        </p:nvGraphicFramePr>
        <p:xfrm>
          <a:off x="-4" y="-2"/>
          <a:ext cx="12166486" cy="6858003"/>
        </p:xfrm>
        <a:graphic>
          <a:graphicData uri="http://schemas.openxmlformats.org/drawingml/2006/table">
            <a:tbl>
              <a:tblPr firstRow="1" bandRow="1"/>
              <a:tblGrid>
                <a:gridCol w="3693463"/>
                <a:gridCol w="1229537"/>
                <a:gridCol w="1362635"/>
                <a:gridCol w="1219200"/>
                <a:gridCol w="1290918"/>
                <a:gridCol w="1075764"/>
                <a:gridCol w="1219200"/>
                <a:gridCol w="1075769"/>
              </a:tblGrid>
              <a:tr h="436305">
                <a:tc>
                  <a:txBody>
                    <a:bodyPr/>
                    <a:lstStyle/>
                    <a:p>
                      <a:pPr algn="l" rtl="0" fontAlgn="ctr"/>
                      <a:r>
                        <a:rPr lang="en-US" sz="2000" b="1" i="0" u="none" strike="noStrike">
                          <a:solidFill>
                            <a:srgbClr val="FFFFFF"/>
                          </a:solidFill>
                          <a:effectLst/>
                          <a:latin typeface="Calibri" charset="0"/>
                        </a:rPr>
                        <a:t>Doanh nghiệp</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l" rtl="0" fontAlgn="ctr"/>
                      <a:r>
                        <a:rPr lang="en-US" sz="2000" b="1" i="0" u="none" strike="noStrike">
                          <a:solidFill>
                            <a:srgbClr val="FFFFFF"/>
                          </a:solidFill>
                          <a:effectLst/>
                          <a:latin typeface="Calibri" charset="0"/>
                        </a:rPr>
                        <a:t>Cáp TT</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l" rtl="0" fontAlgn="ctr"/>
                      <a:r>
                        <a:rPr lang="en-US" sz="2000" b="1" i="0" u="none" strike="noStrike">
                          <a:solidFill>
                            <a:srgbClr val="FFFFFF"/>
                          </a:solidFill>
                          <a:effectLst/>
                          <a:latin typeface="Calibri" charset="0"/>
                        </a:rPr>
                        <a:t>Cáp số</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l" rtl="0" fontAlgn="ctr"/>
                      <a:r>
                        <a:rPr lang="en-US" sz="2000" b="1" i="0" u="none" strike="noStrike">
                          <a:solidFill>
                            <a:srgbClr val="FFFFFF"/>
                          </a:solidFill>
                          <a:effectLst/>
                          <a:latin typeface="Calibri" charset="0"/>
                        </a:rPr>
                        <a:t>IPTV</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l" rtl="0" fontAlgn="ctr"/>
                      <a:r>
                        <a:rPr lang="en-US" sz="2000" b="1" i="0" u="none" strike="noStrike">
                          <a:solidFill>
                            <a:srgbClr val="FFFFFF"/>
                          </a:solidFill>
                          <a:effectLst/>
                          <a:latin typeface="Calibri" charset="0"/>
                        </a:rPr>
                        <a:t>Vệ tinh</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l" rtl="0" fontAlgn="ctr"/>
                      <a:r>
                        <a:rPr lang="en-US" sz="2000" b="1" i="0" u="none" strike="noStrike">
                          <a:solidFill>
                            <a:srgbClr val="FFFFFF"/>
                          </a:solidFill>
                          <a:effectLst/>
                          <a:latin typeface="Calibri" charset="0"/>
                        </a:rPr>
                        <a:t>Số MĐ</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l" rtl="0" fontAlgn="ctr"/>
                      <a:r>
                        <a:rPr lang="en-US" sz="2000" b="1" i="0" u="none" strike="noStrike">
                          <a:solidFill>
                            <a:srgbClr val="FFFFFF"/>
                          </a:solidFill>
                          <a:effectLst/>
                          <a:latin typeface="Calibri" charset="0"/>
                        </a:rPr>
                        <a:t>OTT</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l" rtl="0" fontAlgn="ctr"/>
                      <a:r>
                        <a:rPr lang="en-US" sz="2000" b="1" i="0" u="none" strike="noStrike">
                          <a:solidFill>
                            <a:srgbClr val="FFFFFF"/>
                          </a:solidFill>
                          <a:effectLst/>
                          <a:latin typeface="Calibri" charset="0"/>
                        </a:rPr>
                        <a:t>Di động</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r>
              <a:tr h="422652">
                <a:tc>
                  <a:txBody>
                    <a:bodyPr/>
                    <a:lstStyle/>
                    <a:p>
                      <a:pPr algn="l" rtl="0" fontAlgn="ctr"/>
                      <a:r>
                        <a:rPr lang="en-US" sz="2000" b="0" i="0" u="none" strike="noStrike">
                          <a:solidFill>
                            <a:srgbClr val="000000"/>
                          </a:solidFill>
                          <a:effectLst/>
                          <a:latin typeface="Calibri" charset="0"/>
                        </a:rPr>
                        <a:t>HANEL</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r>
              <a:tr h="436305">
                <a:tc>
                  <a:txBody>
                    <a:bodyPr/>
                    <a:lstStyle/>
                    <a:p>
                      <a:pPr algn="l" rtl="0" fontAlgn="ctr"/>
                      <a:r>
                        <a:rPr lang="en-US" sz="2000" b="0" i="0" u="none" strike="noStrike">
                          <a:solidFill>
                            <a:srgbClr val="000000"/>
                          </a:solidFill>
                          <a:effectLst/>
                          <a:latin typeface="Calibri" charset="0"/>
                        </a:rPr>
                        <a:t>VNPT (MyTV)</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r>
              <a:tr h="422652">
                <a:tc>
                  <a:txBody>
                    <a:bodyPr/>
                    <a:lstStyle/>
                    <a:p>
                      <a:pPr algn="l" rtl="0" fontAlgn="ctr"/>
                      <a:r>
                        <a:rPr lang="en-US" sz="2000" b="0" i="0" u="none" strike="noStrike">
                          <a:solidFill>
                            <a:srgbClr val="000000"/>
                          </a:solidFill>
                          <a:effectLst/>
                          <a:latin typeface="Calibri" charset="0"/>
                        </a:rPr>
                        <a:t>Viettel</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422652">
                <a:tc>
                  <a:txBody>
                    <a:bodyPr/>
                    <a:lstStyle/>
                    <a:p>
                      <a:pPr algn="l" rtl="0" fontAlgn="ctr"/>
                      <a:r>
                        <a:rPr lang="en-US" sz="2000" b="0" i="0" u="none" strike="noStrike">
                          <a:solidFill>
                            <a:srgbClr val="000000"/>
                          </a:solidFill>
                          <a:effectLst/>
                          <a:latin typeface="Calibri" charset="0"/>
                        </a:rPr>
                        <a:t>FPT</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436305">
                <a:tc>
                  <a:txBody>
                    <a:bodyPr/>
                    <a:lstStyle/>
                    <a:p>
                      <a:pPr algn="l" rtl="0" fontAlgn="ctr"/>
                      <a:r>
                        <a:rPr lang="en-US" sz="2000" b="0" i="0" u="none" strike="noStrike">
                          <a:solidFill>
                            <a:srgbClr val="000000"/>
                          </a:solidFill>
                          <a:effectLst/>
                          <a:latin typeface="Calibri" charset="0"/>
                        </a:rPr>
                        <a:t>HTV-TMS</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436305">
                <a:tc>
                  <a:txBody>
                    <a:bodyPr/>
                    <a:lstStyle/>
                    <a:p>
                      <a:pPr algn="l" rtl="0" fontAlgn="ctr"/>
                      <a:r>
                        <a:rPr lang="en-US" sz="2000" b="0" i="0" u="none" strike="noStrike">
                          <a:solidFill>
                            <a:srgbClr val="000000"/>
                          </a:solidFill>
                          <a:effectLst/>
                          <a:latin typeface="Calibri" charset="0"/>
                        </a:rPr>
                        <a:t>VTV-Cab</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r>
              <a:tr h="422652">
                <a:tc>
                  <a:txBody>
                    <a:bodyPr/>
                    <a:lstStyle/>
                    <a:p>
                      <a:pPr algn="l" rtl="0" fontAlgn="ctr"/>
                      <a:r>
                        <a:rPr lang="en-US" sz="2000" b="0" i="0" u="none" strike="noStrike">
                          <a:solidFill>
                            <a:srgbClr val="000000"/>
                          </a:solidFill>
                          <a:effectLst/>
                          <a:latin typeface="Calibri" charset="0"/>
                        </a:rPr>
                        <a:t>SCTV</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F0D9"/>
                    </a:solidFill>
                  </a:tcPr>
                </a:tc>
              </a:tr>
              <a:tr h="422652">
                <a:tc>
                  <a:txBody>
                    <a:bodyPr/>
                    <a:lstStyle/>
                    <a:p>
                      <a:pPr algn="l" rtl="0" fontAlgn="ctr"/>
                      <a:r>
                        <a:rPr lang="en-US" sz="2000" b="0" i="0" u="none" strike="noStrike">
                          <a:solidFill>
                            <a:srgbClr val="000000"/>
                          </a:solidFill>
                          <a:effectLst/>
                          <a:latin typeface="Calibri" charset="0"/>
                        </a:rPr>
                        <a:t>AVG (An viên – mobitV)</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422652">
                <a:tc>
                  <a:txBody>
                    <a:bodyPr/>
                    <a:lstStyle/>
                    <a:p>
                      <a:pPr algn="l" rtl="0" fontAlgn="ctr"/>
                      <a:r>
                        <a:rPr lang="en-US" sz="2000" b="0" i="0" u="none" strike="noStrike">
                          <a:solidFill>
                            <a:srgbClr val="000000"/>
                          </a:solidFill>
                          <a:effectLst/>
                          <a:latin typeface="Calibri" charset="0"/>
                        </a:rPr>
                        <a:t>QCATV (Quy nhơn)</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r>
              <a:tr h="422652">
                <a:tc>
                  <a:txBody>
                    <a:bodyPr/>
                    <a:lstStyle/>
                    <a:p>
                      <a:pPr algn="l" rtl="0" fontAlgn="ctr"/>
                      <a:r>
                        <a:rPr lang="en-US" sz="2000" b="0" i="0" u="none" strike="noStrike">
                          <a:solidFill>
                            <a:srgbClr val="000000"/>
                          </a:solidFill>
                          <a:effectLst/>
                          <a:latin typeface="Calibri" charset="0"/>
                        </a:rPr>
                        <a:t>HCATV (Hà nội)</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r>
              <a:tr h="436305">
                <a:tc>
                  <a:txBody>
                    <a:bodyPr/>
                    <a:lstStyle/>
                    <a:p>
                      <a:pPr algn="l" rtl="0" fontAlgn="ctr"/>
                      <a:r>
                        <a:rPr lang="mr-IN" sz="2000" b="0" i="0" u="none" strike="noStrike">
                          <a:solidFill>
                            <a:srgbClr val="000000"/>
                          </a:solidFill>
                          <a:effectLst/>
                          <a:latin typeface="Calibri" charset="0"/>
                        </a:rPr>
                        <a:t>VSTV (K+)</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BF7"/>
                    </a:solidFill>
                  </a:tcPr>
                </a:tc>
              </a:tr>
              <a:tr h="422652">
                <a:tc>
                  <a:txBody>
                    <a:bodyPr/>
                    <a:lstStyle/>
                    <a:p>
                      <a:pPr algn="l" rtl="0" fontAlgn="ctr"/>
                      <a:r>
                        <a:rPr lang="en-US" sz="2000" b="0" i="0" u="none" strike="noStrike">
                          <a:solidFill>
                            <a:srgbClr val="000000"/>
                          </a:solidFill>
                          <a:effectLst/>
                          <a:latin typeface="Calibri" charset="0"/>
                        </a:rPr>
                        <a:t>VTC</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436305">
                <a:tc>
                  <a:txBody>
                    <a:bodyPr/>
                    <a:lstStyle/>
                    <a:p>
                      <a:pPr algn="l" rtl="0" fontAlgn="ctr"/>
                      <a:r>
                        <a:rPr lang="en-US" sz="2000" b="0" i="0" u="none" strike="noStrike">
                          <a:solidFill>
                            <a:srgbClr val="000000"/>
                          </a:solidFill>
                          <a:effectLst/>
                          <a:latin typeface="Calibri" charset="0"/>
                        </a:rPr>
                        <a:t>VNPT-Tech</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r>
              <a:tr h="436305">
                <a:tc>
                  <a:txBody>
                    <a:bodyPr/>
                    <a:lstStyle/>
                    <a:p>
                      <a:pPr algn="l" rtl="0" fontAlgn="ctr"/>
                      <a:r>
                        <a:rPr lang="en-US" sz="2000" b="0" i="0" u="none" strike="noStrike">
                          <a:solidFill>
                            <a:srgbClr val="000000"/>
                          </a:solidFill>
                          <a:effectLst/>
                          <a:latin typeface="Calibri" charset="0"/>
                        </a:rPr>
                        <a:t>Mobifone</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r>
              <a:tr h="422652">
                <a:tc>
                  <a:txBody>
                    <a:bodyPr/>
                    <a:lstStyle/>
                    <a:p>
                      <a:pPr algn="l" rtl="0" fontAlgn="ctr"/>
                      <a:r>
                        <a:rPr lang="en-US" sz="2000" b="0" i="0" u="none" strike="noStrike">
                          <a:solidFill>
                            <a:srgbClr val="000000"/>
                          </a:solidFill>
                          <a:effectLst/>
                          <a:latin typeface="Calibri" charset="0"/>
                        </a:rPr>
                        <a:t>ICOM</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rtl="0" fontAlgn="ctr"/>
                      <a:r>
                        <a:rPr lang="en-US" sz="2000" b="0" i="0" u="none" strike="noStrike">
                          <a:solidFill>
                            <a:srgbClr val="000000"/>
                          </a:solidFill>
                          <a:effectLst/>
                          <a:latin typeface="Calibri" charset="0"/>
                        </a:rPr>
                        <a:t>x</a:t>
                      </a:r>
                    </a:p>
                  </a:txBody>
                  <a:tcPr marL="5718" marR="5718" marT="571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c>
                  <a:txBody>
                    <a:bodyPr/>
                    <a:lstStyle/>
                    <a:p>
                      <a:pPr algn="l" fontAlgn="t"/>
                      <a:r>
                        <a:rPr lang="sk-SK" sz="2000" b="0" i="0" u="none" strike="noStrike">
                          <a:solidFill>
                            <a:srgbClr val="000000"/>
                          </a:solidFill>
                          <a:effectLst/>
                          <a:latin typeface="Arial" charset="0"/>
                        </a:rPr>
                        <a:t> </a:t>
                      </a:r>
                    </a:p>
                  </a:txBody>
                  <a:tcPr marL="5718" marR="5718" marT="571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CECE"/>
                    </a:solidFill>
                  </a:tcPr>
                </a:tc>
              </a:tr>
            </a:tbl>
          </a:graphicData>
        </a:graphic>
      </p:graphicFrame>
    </p:spTree>
    <p:extLst>
      <p:ext uri="{BB962C8B-B14F-4D97-AF65-F5344CB8AC3E}">
        <p14:creationId xmlns:p14="http://schemas.microsoft.com/office/powerpoint/2010/main" xmlns="" val="1523207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3644153" cy="5479863"/>
          </a:xfrm>
        </p:spPr>
        <p:txBody>
          <a:bodyPr>
            <a:normAutofit/>
          </a:bodyPr>
          <a:lstStyle/>
          <a:p>
            <a:r>
              <a:rPr lang="vi-VN"/>
              <a:t>8 doanh nghiệp lớn chiếm gần như toàn bộ thị phần</a:t>
            </a:r>
            <a:br>
              <a:rPr lang="vi-VN"/>
            </a:br>
            <a:r>
              <a:rPr lang="vi-VN"/>
              <a:t/>
            </a:r>
            <a:br>
              <a:rPr lang="vi-VN"/>
            </a:br>
            <a:r>
              <a:rPr lang="vi-VN"/>
              <a:t>4 doanh nghiệp lớn chiếm 75% thị phần</a:t>
            </a:r>
          </a:p>
        </p:txBody>
      </p:sp>
      <p:graphicFrame>
        <p:nvGraphicFramePr>
          <p:cNvPr id="4" name="Content Placeholder 3"/>
          <p:cNvGraphicFramePr>
            <a:graphicFrameLocks noGrp="1"/>
          </p:cNvGraphicFramePr>
          <p:nvPr>
            <p:ph idx="1"/>
          </p:nvPr>
        </p:nvGraphicFramePr>
        <p:xfrm>
          <a:off x="5522258" y="365125"/>
          <a:ext cx="5831541" cy="6492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888376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Cạnh tranh trên thị trường truyền hình trả tiền</a:t>
            </a:r>
          </a:p>
        </p:txBody>
      </p:sp>
      <p:sp>
        <p:nvSpPr>
          <p:cNvPr id="3" name="Content Placeholder 2"/>
          <p:cNvSpPr>
            <a:spLocks noGrp="1"/>
          </p:cNvSpPr>
          <p:nvPr>
            <p:ph sz="half" idx="1"/>
          </p:nvPr>
        </p:nvSpPr>
        <p:spPr/>
        <p:txBody>
          <a:bodyPr/>
          <a:lstStyle/>
          <a:p>
            <a:r>
              <a:rPr lang="vi-VN"/>
              <a:t>Các kênh giống nhau 7</a:t>
            </a:r>
            <a:r>
              <a:rPr lang="en-US"/>
              <a:t>0-</a:t>
            </a:r>
            <a:r>
              <a:rPr lang="vi-VN"/>
              <a:t>80%</a:t>
            </a:r>
          </a:p>
          <a:p>
            <a:pPr lvl="1"/>
            <a:r>
              <a:rPr lang="vi-VN"/>
              <a:t>VTVCab bỏ Qnet: 01/04/2018</a:t>
            </a:r>
          </a:p>
          <a:p>
            <a:r>
              <a:rPr lang="vi-VN"/>
              <a:t>Cạnh tranh về giá trong 2 năm trở lại đây, đua xuống đáy</a:t>
            </a:r>
          </a:p>
          <a:p>
            <a:r>
              <a:rPr lang="vi-VN"/>
              <a:t>Tự chuyển sang OTT</a:t>
            </a:r>
          </a:p>
          <a:p>
            <a:endParaRPr lang="vi-VN"/>
          </a:p>
          <a:p>
            <a:endParaRPr lang="vi-VN"/>
          </a:p>
        </p:txBody>
      </p:sp>
      <p:sp>
        <p:nvSpPr>
          <p:cNvPr id="4" name="Content Placeholder 3"/>
          <p:cNvSpPr>
            <a:spLocks noGrp="1"/>
          </p:cNvSpPr>
          <p:nvPr>
            <p:ph sz="half" idx="2"/>
          </p:nvPr>
        </p:nvSpPr>
        <p:spPr/>
        <p:txBody>
          <a:bodyPr/>
          <a:lstStyle/>
          <a:p>
            <a:r>
              <a:rPr lang="vi-VN"/>
              <a:t>Sức ép:</a:t>
            </a:r>
          </a:p>
          <a:p>
            <a:pPr lvl="1"/>
            <a:r>
              <a:rPr lang="vi-VN"/>
              <a:t>Các doanh nghiệp viễn thông gia nhập</a:t>
            </a:r>
          </a:p>
          <a:p>
            <a:pPr lvl="1"/>
            <a:r>
              <a:rPr lang="vi-VN"/>
              <a:t>Sự phát triển của mạng xã hội</a:t>
            </a:r>
          </a:p>
          <a:p>
            <a:pPr lvl="1"/>
            <a:r>
              <a:rPr lang="vi-VN"/>
              <a:t>Sự phát triển của các OTT</a:t>
            </a:r>
          </a:p>
          <a:p>
            <a:pPr lvl="2"/>
            <a:r>
              <a:rPr lang="vi-VN"/>
              <a:t>Có phép, có bản quyền</a:t>
            </a:r>
          </a:p>
          <a:p>
            <a:pPr lvl="2"/>
            <a:r>
              <a:rPr lang="vi-VN"/>
              <a:t>Không phép, có bản quyền</a:t>
            </a:r>
          </a:p>
          <a:p>
            <a:pPr lvl="2"/>
            <a:r>
              <a:rPr lang="vi-VN"/>
              <a:t>Không phép, không bản quyền</a:t>
            </a:r>
          </a:p>
          <a:p>
            <a:endParaRPr lang="vi-VN"/>
          </a:p>
        </p:txBody>
      </p:sp>
    </p:spTree>
    <p:extLst>
      <p:ext uri="{BB962C8B-B14F-4D97-AF65-F5344CB8AC3E}">
        <p14:creationId xmlns:p14="http://schemas.microsoft.com/office/powerpoint/2010/main" xmlns="" val="1921227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vi-VN"/>
              <a:t>Tổng quan </a:t>
            </a:r>
            <a:br>
              <a:rPr lang="vi-VN"/>
            </a:br>
            <a:r>
              <a:rPr lang="vi-VN"/>
              <a:t>thị trường truyền hình trả tiền </a:t>
            </a:r>
          </a:p>
        </p:txBody>
      </p:sp>
      <p:sp>
        <p:nvSpPr>
          <p:cNvPr id="5" name="Text Placeholder 4"/>
          <p:cNvSpPr>
            <a:spLocks noGrp="1"/>
          </p:cNvSpPr>
          <p:nvPr>
            <p:ph type="body" idx="1"/>
          </p:nvPr>
        </p:nvSpPr>
        <p:spPr/>
        <p:txBody>
          <a:bodyPr/>
          <a:lstStyle/>
          <a:p>
            <a:endParaRPr lang="vi-VN"/>
          </a:p>
        </p:txBody>
      </p:sp>
    </p:spTree>
    <p:extLst>
      <p:ext uri="{BB962C8B-B14F-4D97-AF65-F5344CB8AC3E}">
        <p14:creationId xmlns:p14="http://schemas.microsoft.com/office/powerpoint/2010/main" xmlns="" val="12093116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Các quy định tác động đến cạnh tranh trên thị trường</a:t>
            </a:r>
          </a:p>
        </p:txBody>
      </p:sp>
      <p:sp>
        <p:nvSpPr>
          <p:cNvPr id="3" name="Content Placeholder 2"/>
          <p:cNvSpPr>
            <a:spLocks noGrp="1"/>
          </p:cNvSpPr>
          <p:nvPr>
            <p:ph idx="1"/>
          </p:nvPr>
        </p:nvSpPr>
        <p:spPr/>
        <p:txBody>
          <a:bodyPr>
            <a:normAutofit lnSpcReduction="10000"/>
          </a:bodyPr>
          <a:lstStyle/>
          <a:p>
            <a:r>
              <a:rPr lang="vi-VN"/>
              <a:t>Giấy phép kinh doanh dịch vụ truyền hình trả tiền</a:t>
            </a:r>
          </a:p>
          <a:p>
            <a:r>
              <a:rPr lang="vi-VN"/>
              <a:t>Phải là doanh nghiệp Việt Nam, không có vốn đầu tư nước ngoài</a:t>
            </a:r>
          </a:p>
          <a:p>
            <a:r>
              <a:rPr lang="vi-VN"/>
              <a:t>Phải tiếp sóng toàn bộ các kênh chính luận: 7 kênh TW, 63 kênh địa phương</a:t>
            </a:r>
          </a:p>
          <a:p>
            <a:r>
              <a:rPr lang="vi-VN"/>
              <a:t>Danh sách kênh phải có nhiều nhất 30% kênh nước ngoài</a:t>
            </a:r>
          </a:p>
          <a:p>
            <a:r>
              <a:rPr lang="vi-VN"/>
              <a:t>Lộ trình bỏ truyền hình tương tự</a:t>
            </a:r>
          </a:p>
          <a:p>
            <a:r>
              <a:rPr lang="vi-VN"/>
              <a:t>Đề xuất: khống chế giá sàn</a:t>
            </a:r>
          </a:p>
          <a:p>
            <a:r>
              <a:rPr lang="vi-VN"/>
              <a:t>Đề xuất: không cấp phép mới cho doanh nghiệp hạ tầng viễn thông</a:t>
            </a:r>
          </a:p>
        </p:txBody>
      </p:sp>
    </p:spTree>
    <p:extLst>
      <p:ext uri="{BB962C8B-B14F-4D97-AF65-F5344CB8AC3E}">
        <p14:creationId xmlns:p14="http://schemas.microsoft.com/office/powerpoint/2010/main" xmlns="" val="48706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Giấy phép kinh doanh dịch vụ truyền hình trả tiền </a:t>
            </a:r>
          </a:p>
        </p:txBody>
      </p:sp>
      <p:sp>
        <p:nvSpPr>
          <p:cNvPr id="3" name="Content Placeholder 2"/>
          <p:cNvSpPr>
            <a:spLocks noGrp="1"/>
          </p:cNvSpPr>
          <p:nvPr>
            <p:ph idx="1"/>
          </p:nvPr>
        </p:nvSpPr>
        <p:spPr/>
        <p:txBody>
          <a:bodyPr>
            <a:normAutofit fontScale="92500" lnSpcReduction="20000"/>
          </a:bodyPr>
          <a:lstStyle/>
          <a:p>
            <a:pPr>
              <a:lnSpc>
                <a:spcPct val="110000"/>
              </a:lnSpc>
            </a:pPr>
            <a:r>
              <a:rPr lang="vi-VN"/>
              <a:t>Mục tiêu</a:t>
            </a:r>
          </a:p>
          <a:p>
            <a:pPr lvl="1">
              <a:lnSpc>
                <a:spcPct val="110000"/>
              </a:lnSpc>
            </a:pPr>
            <a:r>
              <a:rPr lang="vi-VN"/>
              <a:t>Tiền kiểm về điều kiện kinh doanh đối với dịch vụ truyền hình trả tiền</a:t>
            </a:r>
          </a:p>
          <a:p>
            <a:pPr lvl="1">
              <a:lnSpc>
                <a:spcPct val="110000"/>
              </a:lnSpc>
            </a:pPr>
            <a:r>
              <a:rPr lang="vi-VN"/>
              <a:t>Đáp ứng quy hoạch về dịch vụ truyền hình</a:t>
            </a:r>
          </a:p>
          <a:p>
            <a:pPr>
              <a:lnSpc>
                <a:spcPct val="110000"/>
              </a:lnSpc>
            </a:pPr>
            <a:r>
              <a:rPr lang="vi-VN"/>
              <a:t>Tác động đến cạnh tranh</a:t>
            </a:r>
          </a:p>
          <a:p>
            <a:pPr lvl="1">
              <a:lnSpc>
                <a:spcPct val="110000"/>
              </a:lnSpc>
            </a:pPr>
            <a:r>
              <a:rPr lang="vi-VN"/>
              <a:t>Quy định không rõ về điều kiện kinh doanh tạo rào cản gia nhập thị trường, tăng rủi ro cho nhà đầu tư</a:t>
            </a:r>
          </a:p>
          <a:p>
            <a:pPr lvl="1">
              <a:lnSpc>
                <a:spcPct val="110000"/>
              </a:lnSpc>
            </a:pPr>
            <a:r>
              <a:rPr lang="vi-VN"/>
              <a:t>Quy hoạch truyền hình trả tiền hạn chế số lượng doanh nghiệp trên thị trường</a:t>
            </a:r>
          </a:p>
          <a:p>
            <a:pPr>
              <a:lnSpc>
                <a:spcPct val="110000"/>
              </a:lnSpc>
            </a:pPr>
            <a:r>
              <a:rPr lang="vi-VN"/>
              <a:t>Thay đổi?</a:t>
            </a:r>
          </a:p>
          <a:p>
            <a:pPr lvl="1">
              <a:lnSpc>
                <a:spcPct val="110000"/>
              </a:lnSpc>
            </a:pPr>
            <a:r>
              <a:rPr lang="vi-VN"/>
              <a:t>Chuyển sang thủ tục thông báo và hậu kiểm</a:t>
            </a:r>
          </a:p>
          <a:p>
            <a:pPr lvl="1">
              <a:lnSpc>
                <a:spcPct val="110000"/>
              </a:lnSpc>
            </a:pPr>
            <a:r>
              <a:rPr lang="vi-VN"/>
              <a:t>Bãi bỏ quy hoạch truyền hình</a:t>
            </a:r>
          </a:p>
        </p:txBody>
      </p:sp>
    </p:spTree>
    <p:extLst>
      <p:ext uri="{BB962C8B-B14F-4D97-AF65-F5344CB8AC3E}">
        <p14:creationId xmlns:p14="http://schemas.microsoft.com/office/powerpoint/2010/main" xmlns="" val="81396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P</a:t>
            </a:r>
            <a:r>
              <a:rPr lang="en-US"/>
              <a:t>h</a:t>
            </a:r>
            <a:r>
              <a:rPr lang="vi-VN"/>
              <a:t>ải là doanh nghiệp Việt Nam</a:t>
            </a:r>
          </a:p>
        </p:txBody>
      </p:sp>
      <p:sp>
        <p:nvSpPr>
          <p:cNvPr id="3" name="Content Placeholder 2"/>
          <p:cNvSpPr>
            <a:spLocks noGrp="1"/>
          </p:cNvSpPr>
          <p:nvPr>
            <p:ph idx="1"/>
          </p:nvPr>
        </p:nvSpPr>
        <p:spPr/>
        <p:txBody>
          <a:bodyPr/>
          <a:lstStyle/>
          <a:p>
            <a:r>
              <a:rPr lang="vi-VN"/>
              <a:t>Nội dung</a:t>
            </a:r>
          </a:p>
          <a:p>
            <a:pPr lvl="1"/>
            <a:r>
              <a:rPr lang="vi-VN"/>
              <a:t>Phải là doanh nghiệp Việt Nam</a:t>
            </a:r>
          </a:p>
          <a:p>
            <a:pPr lvl="1"/>
            <a:r>
              <a:rPr lang="en-US"/>
              <a:t>N</a:t>
            </a:r>
            <a:r>
              <a:rPr lang="vi-VN"/>
              <a:t>ếu có vốn nước ngoài thì phải được Thủ tướng chấp thuận</a:t>
            </a:r>
          </a:p>
          <a:p>
            <a:r>
              <a:rPr lang="vi-VN"/>
              <a:t>Mục đích</a:t>
            </a:r>
          </a:p>
          <a:p>
            <a:pPr lvl="1"/>
            <a:r>
              <a:rPr lang="vi-VN"/>
              <a:t>Bảo hộ thị trường</a:t>
            </a:r>
          </a:p>
          <a:p>
            <a:r>
              <a:rPr lang="vi-VN"/>
              <a:t>Tác động đến cạnh tranh</a:t>
            </a:r>
          </a:p>
          <a:p>
            <a:pPr lvl="1"/>
            <a:r>
              <a:rPr lang="vi-VN"/>
              <a:t>Giảm mức độ cạnh tranh, đặc biệt đối với dịch vụ chất lượng cao, đòi hỏi công nghệ hoặc trình độ quản lý cao</a:t>
            </a:r>
          </a:p>
          <a:p>
            <a:r>
              <a:rPr lang="vi-VN"/>
              <a:t>Thay đổi?</a:t>
            </a:r>
          </a:p>
          <a:p>
            <a:pPr lvl="1"/>
            <a:r>
              <a:rPr lang="vi-VN"/>
              <a:t>Nới room để phía Việt Nam dễ dàng học hỏi công nghệ nước ngoài</a:t>
            </a:r>
          </a:p>
          <a:p>
            <a:endParaRPr lang="vi-VN"/>
          </a:p>
          <a:p>
            <a:endParaRPr lang="vi-VN"/>
          </a:p>
        </p:txBody>
      </p:sp>
    </p:spTree>
    <p:extLst>
      <p:ext uri="{BB962C8B-B14F-4D97-AF65-F5344CB8AC3E}">
        <p14:creationId xmlns:p14="http://schemas.microsoft.com/office/powerpoint/2010/main" xmlns="" val="1336313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Tiếp sóng các kênh chính luận</a:t>
            </a:r>
          </a:p>
        </p:txBody>
      </p:sp>
      <p:sp>
        <p:nvSpPr>
          <p:cNvPr id="3" name="Content Placeholder 2"/>
          <p:cNvSpPr>
            <a:spLocks noGrp="1"/>
          </p:cNvSpPr>
          <p:nvPr>
            <p:ph idx="1"/>
          </p:nvPr>
        </p:nvSpPr>
        <p:spPr/>
        <p:txBody>
          <a:bodyPr/>
          <a:lstStyle/>
          <a:p>
            <a:r>
              <a:rPr lang="vi-VN"/>
              <a:t>Tiếp sóng ít nhất 8 kênh: 7 kênh trung ương và 1 kênh địa phương nơi cung cấp dịch vụ</a:t>
            </a:r>
          </a:p>
          <a:p>
            <a:r>
              <a:rPr lang="vi-VN"/>
              <a:t>Mục tiêu:</a:t>
            </a:r>
          </a:p>
          <a:p>
            <a:pPr lvl="1"/>
            <a:r>
              <a:rPr lang="vi-VN"/>
              <a:t>Mục tiêu thông tin, tuyên truyền</a:t>
            </a:r>
          </a:p>
          <a:p>
            <a:r>
              <a:rPr lang="vi-VN"/>
              <a:t>Tác động:</a:t>
            </a:r>
          </a:p>
          <a:p>
            <a:pPr lvl="1"/>
            <a:r>
              <a:rPr lang="vi-VN"/>
              <a:t>Làm tăng chi phí cho doanh nghiệp truyền hình trả tiền</a:t>
            </a:r>
          </a:p>
          <a:p>
            <a:r>
              <a:rPr lang="vi-VN"/>
              <a:t>Thay đổi?</a:t>
            </a:r>
          </a:p>
          <a:p>
            <a:pPr lvl="1"/>
            <a:r>
              <a:rPr lang="vi-VN"/>
              <a:t>Giảm số kênh phải tiếp sóng bắt buộc</a:t>
            </a:r>
          </a:p>
          <a:p>
            <a:endParaRPr lang="vi-VN"/>
          </a:p>
        </p:txBody>
      </p:sp>
    </p:spTree>
    <p:extLst>
      <p:ext uri="{BB962C8B-B14F-4D97-AF65-F5344CB8AC3E}">
        <p14:creationId xmlns:p14="http://schemas.microsoft.com/office/powerpoint/2010/main" xmlns="" val="1186680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Danh sách kênh có tối đa 30% kênh nước ngoài</a:t>
            </a:r>
          </a:p>
        </p:txBody>
      </p:sp>
      <p:sp>
        <p:nvSpPr>
          <p:cNvPr id="3" name="Content Placeholder 2"/>
          <p:cNvSpPr>
            <a:spLocks noGrp="1"/>
          </p:cNvSpPr>
          <p:nvPr>
            <p:ph idx="1"/>
          </p:nvPr>
        </p:nvSpPr>
        <p:spPr/>
        <p:txBody>
          <a:bodyPr/>
          <a:lstStyle/>
          <a:p>
            <a:pPr>
              <a:lnSpc>
                <a:spcPct val="100000"/>
              </a:lnSpc>
            </a:pPr>
            <a:r>
              <a:rPr lang="vi-VN"/>
              <a:t>Mục đích:</a:t>
            </a:r>
          </a:p>
          <a:p>
            <a:pPr lvl="1">
              <a:lnSpc>
                <a:spcPct val="100000"/>
              </a:lnSpc>
            </a:pPr>
            <a:r>
              <a:rPr lang="vi-VN"/>
              <a:t>Bảo hộ đài truyền hình, nhà sản xuất chương trình trong nước</a:t>
            </a:r>
          </a:p>
          <a:p>
            <a:pPr>
              <a:lnSpc>
                <a:spcPct val="100000"/>
              </a:lnSpc>
            </a:pPr>
            <a:r>
              <a:rPr lang="vi-VN"/>
              <a:t>Tác động:</a:t>
            </a:r>
          </a:p>
          <a:p>
            <a:pPr lvl="1">
              <a:lnSpc>
                <a:spcPct val="100000"/>
              </a:lnSpc>
            </a:pPr>
            <a:r>
              <a:rPr lang="vi-VN"/>
              <a:t>Tăng chi phí cho các DN truyền hình trả tiền khi phải mua, thoả thuận đấu nối với các kênh trong nước hầu như không có người xem</a:t>
            </a:r>
          </a:p>
        </p:txBody>
      </p:sp>
    </p:spTree>
    <p:extLst>
      <p:ext uri="{BB962C8B-B14F-4D97-AF65-F5344CB8AC3E}">
        <p14:creationId xmlns:p14="http://schemas.microsoft.com/office/powerpoint/2010/main" xmlns="" val="227761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Lộ trình loại bỏ truyền hình tương tự</a:t>
            </a:r>
          </a:p>
        </p:txBody>
      </p:sp>
      <p:sp>
        <p:nvSpPr>
          <p:cNvPr id="3" name="Content Placeholder 2"/>
          <p:cNvSpPr>
            <a:spLocks noGrp="1"/>
          </p:cNvSpPr>
          <p:nvPr>
            <p:ph idx="1"/>
          </p:nvPr>
        </p:nvSpPr>
        <p:spPr/>
        <p:txBody>
          <a:bodyPr/>
          <a:lstStyle/>
          <a:p>
            <a:r>
              <a:rPr lang="vi-VN"/>
              <a:t>Mục tiêu</a:t>
            </a:r>
          </a:p>
          <a:p>
            <a:pPr lvl="1"/>
            <a:r>
              <a:rPr lang="vi-VN"/>
              <a:t>Tận dụng tài nguyên tần số</a:t>
            </a:r>
          </a:p>
          <a:p>
            <a:r>
              <a:rPr lang="vi-VN"/>
              <a:t>Tác động đến cạnh tranh</a:t>
            </a:r>
          </a:p>
          <a:p>
            <a:pPr lvl="1"/>
            <a:r>
              <a:rPr lang="vi-VN"/>
              <a:t>Giảm sự lựa chọn của người tiêu dùng</a:t>
            </a:r>
          </a:p>
          <a:p>
            <a:pPr lvl="1"/>
            <a:r>
              <a:rPr lang="vi-VN"/>
              <a:t>Tăng chi phí cho người tiêu dùng thuộc diện khó khăn</a:t>
            </a:r>
          </a:p>
          <a:p>
            <a:pPr lvl="1"/>
            <a:r>
              <a:rPr lang="vi-VN"/>
              <a:t>Tăng chi phí cho doanh nghiệp khi phải chuyển đổi</a:t>
            </a:r>
          </a:p>
          <a:p>
            <a:r>
              <a:rPr lang="vi-VN"/>
              <a:t>Thay đổi?</a:t>
            </a:r>
          </a:p>
          <a:p>
            <a:pPr lvl="1"/>
            <a:r>
              <a:rPr lang="vi-VN"/>
              <a:t>Phụ thuộc vào nhu cầu tần số. Hiện nhu cầu tần số cho di động không tăng, nên cũng chưa cần thiết phải bỏ truyền hình tương tự.</a:t>
            </a:r>
          </a:p>
          <a:p>
            <a:endParaRPr lang="vi-VN"/>
          </a:p>
          <a:p>
            <a:endParaRPr lang="vi-VN"/>
          </a:p>
        </p:txBody>
      </p:sp>
    </p:spTree>
    <p:extLst>
      <p:ext uri="{BB962C8B-B14F-4D97-AF65-F5344CB8AC3E}">
        <p14:creationId xmlns:p14="http://schemas.microsoft.com/office/powerpoint/2010/main" xmlns="" val="2687777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Đề xuất chính sách giá sàn dịch vụ</a:t>
            </a:r>
          </a:p>
        </p:txBody>
      </p:sp>
      <p:sp>
        <p:nvSpPr>
          <p:cNvPr id="3" name="Content Placeholder 2"/>
          <p:cNvSpPr>
            <a:spLocks noGrp="1"/>
          </p:cNvSpPr>
          <p:nvPr>
            <p:ph idx="1"/>
          </p:nvPr>
        </p:nvSpPr>
        <p:spPr/>
        <p:txBody>
          <a:bodyPr/>
          <a:lstStyle/>
          <a:p>
            <a:r>
              <a:rPr lang="vi-VN"/>
              <a:t>Nguyên nhân:</a:t>
            </a:r>
          </a:p>
          <a:p>
            <a:pPr lvl="1"/>
            <a:r>
              <a:rPr lang="vi-VN"/>
              <a:t>Chống sự cạnh tranh về giá trong 2 năm qua</a:t>
            </a:r>
          </a:p>
          <a:p>
            <a:r>
              <a:rPr lang="vi-VN"/>
              <a:t>Tác động đến cạnh tranh</a:t>
            </a:r>
          </a:p>
          <a:p>
            <a:pPr lvl="1"/>
            <a:r>
              <a:rPr lang="vi-VN"/>
              <a:t>Tác động rất tiêu cực tương tự như thoả thuận ấn định giá trong cartel</a:t>
            </a:r>
          </a:p>
          <a:p>
            <a:pPr lvl="1"/>
            <a:r>
              <a:rPr lang="vi-VN"/>
              <a:t>Người tiêu dùng chịu thiệt hại lớn.</a:t>
            </a:r>
          </a:p>
          <a:p>
            <a:r>
              <a:rPr lang="vi-VN"/>
              <a:t>Bình luận:</a:t>
            </a:r>
          </a:p>
          <a:p>
            <a:pPr lvl="1"/>
            <a:r>
              <a:rPr lang="vi-VN"/>
              <a:t>Không chấp nhận chính sách giá sàn</a:t>
            </a:r>
          </a:p>
        </p:txBody>
      </p:sp>
    </p:spTree>
    <p:extLst>
      <p:ext uri="{BB962C8B-B14F-4D97-AF65-F5344CB8AC3E}">
        <p14:creationId xmlns:p14="http://schemas.microsoft.com/office/powerpoint/2010/main" xmlns="" val="82653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Đề xuất: Không cấp phép dịch vụ truyền hình trả tiền cho doanh nghiệp hạ tầng viễn thông</a:t>
            </a:r>
          </a:p>
        </p:txBody>
      </p:sp>
      <p:sp>
        <p:nvSpPr>
          <p:cNvPr id="3" name="Content Placeholder 2"/>
          <p:cNvSpPr>
            <a:spLocks noGrp="1"/>
          </p:cNvSpPr>
          <p:nvPr>
            <p:ph idx="1"/>
          </p:nvPr>
        </p:nvSpPr>
        <p:spPr/>
        <p:txBody>
          <a:bodyPr/>
          <a:lstStyle/>
          <a:p>
            <a:r>
              <a:rPr lang="vi-VN"/>
              <a:t>Bối cảnh</a:t>
            </a:r>
          </a:p>
          <a:p>
            <a:pPr lvl="1"/>
            <a:r>
              <a:rPr lang="vi-VN"/>
              <a:t>Các doanh nghiệp viễn thông kinh doanh sang mảng truyền hình</a:t>
            </a:r>
          </a:p>
          <a:p>
            <a:pPr lvl="1"/>
            <a:r>
              <a:rPr lang="vi-VN"/>
              <a:t>Giá rất thấp do tận dụng hạ tầng viễn thông.</a:t>
            </a:r>
          </a:p>
          <a:p>
            <a:pPr lvl="1"/>
            <a:r>
              <a:rPr lang="vi-VN"/>
              <a:t>Có dấu hiệu trợ cấp chéo</a:t>
            </a:r>
          </a:p>
          <a:p>
            <a:r>
              <a:rPr lang="vi-VN"/>
              <a:t>Bình luận:</a:t>
            </a:r>
          </a:p>
          <a:p>
            <a:pPr lvl="1"/>
            <a:r>
              <a:rPr lang="vi-VN"/>
              <a:t>Cân nhắc yếu tố tiến bộ công nghệ</a:t>
            </a:r>
          </a:p>
          <a:p>
            <a:pPr lvl="1"/>
            <a:r>
              <a:rPr lang="vi-VN"/>
              <a:t>Nếu muốn chống trợ cấp chéo thì sử dụng Luật Cạnh tranh thay vì dùng biện pháp không cấp phép hoặc giá sàn</a:t>
            </a:r>
          </a:p>
          <a:p>
            <a:pPr lvl="1"/>
            <a:endParaRPr lang="vi-VN"/>
          </a:p>
          <a:p>
            <a:endParaRPr lang="vi-VN"/>
          </a:p>
          <a:p>
            <a:endParaRPr lang="vi-VN"/>
          </a:p>
          <a:p>
            <a:endParaRPr lang="vi-VN"/>
          </a:p>
        </p:txBody>
      </p:sp>
    </p:spTree>
    <p:extLst>
      <p:ext uri="{BB962C8B-B14F-4D97-AF65-F5344CB8AC3E}">
        <p14:creationId xmlns:p14="http://schemas.microsoft.com/office/powerpoint/2010/main" xmlns="" val="18837788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OTT</a:t>
            </a:r>
          </a:p>
        </p:txBody>
      </p:sp>
      <p:sp>
        <p:nvSpPr>
          <p:cNvPr id="3" name="Content Placeholder 2"/>
          <p:cNvSpPr>
            <a:spLocks noGrp="1"/>
          </p:cNvSpPr>
          <p:nvPr>
            <p:ph sz="half" idx="1"/>
          </p:nvPr>
        </p:nvSpPr>
        <p:spPr/>
        <p:txBody>
          <a:bodyPr>
            <a:normAutofit fontScale="85000" lnSpcReduction="10000"/>
          </a:bodyPr>
          <a:lstStyle/>
          <a:p>
            <a:pPr>
              <a:lnSpc>
                <a:spcPct val="120000"/>
              </a:lnSpc>
            </a:pPr>
            <a:r>
              <a:rPr lang="vi-VN"/>
              <a:t>Truyền dẫn:</a:t>
            </a:r>
          </a:p>
          <a:p>
            <a:pPr lvl="1">
              <a:lnSpc>
                <a:spcPct val="120000"/>
              </a:lnSpc>
            </a:pPr>
            <a:r>
              <a:rPr lang="vi-VN"/>
              <a:t>Sử dụng mạng internet công cộng (thuận lợi cho các doanh nghiệp viễn thông như Viettel, VNPT, FPT,</a:t>
            </a:r>
            <a:r>
              <a:rPr lang="mr-IN"/>
              <a:t>…</a:t>
            </a:r>
            <a:r>
              <a:rPr lang="vi-VN"/>
              <a:t>)</a:t>
            </a:r>
          </a:p>
          <a:p>
            <a:pPr lvl="1">
              <a:lnSpc>
                <a:spcPct val="120000"/>
              </a:lnSpc>
            </a:pPr>
            <a:r>
              <a:rPr lang="vi-VN"/>
              <a:t>Không sử dụng cáp truyền hình riêng</a:t>
            </a:r>
          </a:p>
          <a:p>
            <a:pPr>
              <a:lnSpc>
                <a:spcPct val="120000"/>
              </a:lnSpc>
            </a:pPr>
            <a:r>
              <a:rPr lang="vi-VN"/>
              <a:t>Tiện ích:</a:t>
            </a:r>
          </a:p>
          <a:p>
            <a:pPr lvl="1">
              <a:lnSpc>
                <a:spcPct val="120000"/>
              </a:lnSpc>
            </a:pPr>
            <a:r>
              <a:rPr lang="vi-VN"/>
              <a:t>Mức độ tương tác cao, truyền hình theo yêu cầu</a:t>
            </a:r>
          </a:p>
          <a:p>
            <a:pPr lvl="1">
              <a:lnSpc>
                <a:spcPct val="120000"/>
              </a:lnSpc>
            </a:pPr>
            <a:r>
              <a:rPr lang="vi-VN"/>
              <a:t>Nếu đã có internet thì chi phí biên thấp, chi phí chủ yếu tập trung vào bản quyền nội dung</a:t>
            </a:r>
          </a:p>
        </p:txBody>
      </p:sp>
      <p:sp>
        <p:nvSpPr>
          <p:cNvPr id="4" name="Content Placeholder 3"/>
          <p:cNvSpPr>
            <a:spLocks noGrp="1"/>
          </p:cNvSpPr>
          <p:nvPr>
            <p:ph sz="half" idx="2"/>
          </p:nvPr>
        </p:nvSpPr>
        <p:spPr/>
        <p:txBody>
          <a:bodyPr>
            <a:normAutofit fontScale="85000" lnSpcReduction="10000"/>
          </a:bodyPr>
          <a:lstStyle/>
          <a:p>
            <a:pPr>
              <a:lnSpc>
                <a:spcPct val="110000"/>
              </a:lnSpc>
            </a:pPr>
            <a:r>
              <a:rPr lang="vi-VN"/>
              <a:t>Khác biệt:</a:t>
            </a:r>
          </a:p>
          <a:p>
            <a:pPr lvl="1">
              <a:lnSpc>
                <a:spcPct val="110000"/>
              </a:lnSpc>
            </a:pPr>
            <a:r>
              <a:rPr lang="vi-VN"/>
              <a:t>Không tồn tại khái niệm kênh</a:t>
            </a:r>
          </a:p>
          <a:p>
            <a:pPr lvl="1">
              <a:lnSpc>
                <a:spcPct val="110000"/>
              </a:lnSpc>
            </a:pPr>
            <a:r>
              <a:rPr lang="vi-VN"/>
              <a:t>Các quy định quản lý truyền hình cũ không phù hợp</a:t>
            </a:r>
          </a:p>
          <a:p>
            <a:pPr>
              <a:lnSpc>
                <a:spcPct val="110000"/>
              </a:lnSpc>
            </a:pPr>
            <a:r>
              <a:rPr lang="vi-VN"/>
              <a:t>Thử nghiệm từ 2013, thương mại hoá từ 2016</a:t>
            </a:r>
          </a:p>
          <a:p>
            <a:pPr>
              <a:lnSpc>
                <a:spcPct val="110000"/>
              </a:lnSpc>
            </a:pPr>
            <a:r>
              <a:rPr lang="vi-VN"/>
              <a:t>Không có DN nước ngoài nào được cấp phép</a:t>
            </a:r>
          </a:p>
          <a:p>
            <a:pPr lvl="1">
              <a:lnSpc>
                <a:spcPct val="110000"/>
              </a:lnSpc>
            </a:pPr>
            <a:r>
              <a:rPr lang="vi-VN"/>
              <a:t>Một số DN nước ngoài cung cấp dịch vụ qua biên giới, nhưng cũng không chiếm được thị phần, trừ Youtube</a:t>
            </a:r>
          </a:p>
          <a:p>
            <a:pPr>
              <a:lnSpc>
                <a:spcPct val="110000"/>
              </a:lnSpc>
            </a:pPr>
            <a:endParaRPr lang="vi-VN"/>
          </a:p>
        </p:txBody>
      </p:sp>
    </p:spTree>
    <p:extLst>
      <p:ext uri="{BB962C8B-B14F-4D97-AF65-F5344CB8AC3E}">
        <p14:creationId xmlns:p14="http://schemas.microsoft.com/office/powerpoint/2010/main" xmlns="" val="20754495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OTT</a:t>
            </a:r>
          </a:p>
        </p:txBody>
      </p:sp>
      <p:sp>
        <p:nvSpPr>
          <p:cNvPr id="3" name="Content Placeholder 2"/>
          <p:cNvSpPr>
            <a:spLocks noGrp="1"/>
          </p:cNvSpPr>
          <p:nvPr>
            <p:ph idx="1"/>
          </p:nvPr>
        </p:nvSpPr>
        <p:spPr/>
        <p:txBody>
          <a:bodyPr>
            <a:normAutofit fontScale="92500" lnSpcReduction="10000"/>
          </a:bodyPr>
          <a:lstStyle/>
          <a:p>
            <a:pPr>
              <a:lnSpc>
                <a:spcPct val="100000"/>
              </a:lnSpc>
            </a:pPr>
            <a:r>
              <a:rPr lang="vi-VN"/>
              <a:t>Không rõ cơ chế quản lý OTT</a:t>
            </a:r>
          </a:p>
          <a:p>
            <a:pPr lvl="1">
              <a:lnSpc>
                <a:spcPct val="100000"/>
              </a:lnSpc>
            </a:pPr>
            <a:r>
              <a:rPr lang="vi-VN"/>
              <a:t>Nghị định 06 coi OTT là dịch vụ phát thanh, truyền hình qua mạng internet</a:t>
            </a:r>
          </a:p>
          <a:p>
            <a:pPr lvl="1">
              <a:lnSpc>
                <a:spcPct val="100000"/>
              </a:lnSpc>
            </a:pPr>
            <a:r>
              <a:rPr lang="vi-VN"/>
              <a:t>Các doanh nghiệp đang kinh doanh dịch vụ truyền hình trả tiền, khi mở rộng thêm mảng OTT thì đều xin điều chỉnh giấy phép</a:t>
            </a:r>
          </a:p>
          <a:p>
            <a:pPr lvl="1">
              <a:lnSpc>
                <a:spcPct val="100000"/>
              </a:lnSpc>
            </a:pPr>
            <a:r>
              <a:rPr lang="vi-VN"/>
              <a:t>Các doanh nghiệp chỉ kinh doanh OTT thì không xin phép</a:t>
            </a:r>
          </a:p>
          <a:p>
            <a:pPr lvl="1">
              <a:lnSpc>
                <a:spcPct val="100000"/>
              </a:lnSpc>
            </a:pPr>
            <a:r>
              <a:rPr lang="vi-VN"/>
              <a:t>Nếu hiểu theo Nghị định 06 thì tất cả các website chuyên cung cấp âm thanh, hình ảnh đều là dịch vụ phát thanh, truyền hình</a:t>
            </a:r>
          </a:p>
          <a:p>
            <a:pPr>
              <a:lnSpc>
                <a:spcPct val="100000"/>
              </a:lnSpc>
            </a:pPr>
            <a:r>
              <a:rPr lang="vi-VN"/>
              <a:t>Đề xuất:</a:t>
            </a:r>
          </a:p>
          <a:p>
            <a:pPr lvl="1">
              <a:lnSpc>
                <a:spcPct val="100000"/>
              </a:lnSpc>
            </a:pPr>
            <a:r>
              <a:rPr lang="vi-VN"/>
              <a:t>Tất cả OTT phải được coi là dịch vụ phát thanh, truyền hình</a:t>
            </a:r>
          </a:p>
          <a:p>
            <a:pPr lvl="1">
              <a:lnSpc>
                <a:spcPct val="100000"/>
              </a:lnSpc>
            </a:pPr>
            <a:r>
              <a:rPr lang="vi-VN"/>
              <a:t>Tuy nhiên, không rõ phạm vi, vì nếu hiểu như vậy thì toàn bộ các website, app nghe nhạc, xem phim, xem clip đều phải kiểm duyệt nội dung (và có thể còn phải xin phép)</a:t>
            </a:r>
          </a:p>
        </p:txBody>
      </p:sp>
    </p:spTree>
    <p:extLst>
      <p:ext uri="{BB962C8B-B14F-4D97-AF65-F5344CB8AC3E}">
        <p14:creationId xmlns:p14="http://schemas.microsoft.com/office/powerpoint/2010/main" xmlns="" val="195156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vi-VN"/>
              <a:t>Nhu cầu xem truyền hình</a:t>
            </a:r>
          </a:p>
        </p:txBody>
      </p:sp>
      <p:sp>
        <p:nvSpPr>
          <p:cNvPr id="7" name="Content Placeholder 6"/>
          <p:cNvSpPr>
            <a:spLocks noGrp="1"/>
          </p:cNvSpPr>
          <p:nvPr>
            <p:ph idx="1"/>
          </p:nvPr>
        </p:nvSpPr>
        <p:spPr/>
        <p:txBody>
          <a:bodyPr>
            <a:normAutofit lnSpcReduction="10000"/>
          </a:bodyPr>
          <a:lstStyle/>
          <a:p>
            <a:r>
              <a:rPr lang="vi-VN"/>
              <a:t>Dân số 93,7 triệu</a:t>
            </a:r>
          </a:p>
          <a:p>
            <a:r>
              <a:rPr lang="vi-VN"/>
              <a:t>Hộ gia đình: 24,1 triệu</a:t>
            </a:r>
          </a:p>
          <a:p>
            <a:r>
              <a:rPr lang="vi-VN"/>
              <a:t>Số hộ gia đình có TV: 22,5 triệu (93,21%)</a:t>
            </a:r>
          </a:p>
          <a:p>
            <a:r>
              <a:rPr lang="vi-VN"/>
              <a:t>Thu nhập bình quân đầu người tăng nhanh, nhu cầu giải trí tăng theo</a:t>
            </a:r>
          </a:p>
          <a:p>
            <a:r>
              <a:rPr lang="vi-VN"/>
              <a:t>Có sự phân hoá nhu cầu:</a:t>
            </a:r>
          </a:p>
          <a:p>
            <a:pPr lvl="1"/>
            <a:r>
              <a:rPr lang="vi-VN"/>
              <a:t>Về nội dung</a:t>
            </a:r>
            <a:r>
              <a:rPr lang="vi-VN">
                <a:sym typeface="Wingdings"/>
              </a:rPr>
              <a:t>: thời sự, phim, ca nhạc, gameshow</a:t>
            </a:r>
          </a:p>
          <a:p>
            <a:pPr lvl="1"/>
            <a:r>
              <a:rPr lang="vi-VN">
                <a:sym typeface="Wingdings"/>
              </a:rPr>
              <a:t>Về chất lượng hình ảnh, âm thanh</a:t>
            </a:r>
          </a:p>
          <a:p>
            <a:pPr lvl="1"/>
            <a:r>
              <a:rPr lang="vi-VN">
                <a:sym typeface="Wingdings"/>
              </a:rPr>
              <a:t>Về mức độ tương tác: bị động/tương tác</a:t>
            </a:r>
          </a:p>
          <a:p>
            <a:pPr lvl="1"/>
            <a:r>
              <a:rPr lang="vi-VN">
                <a:sym typeface="Wingdings"/>
              </a:rPr>
              <a:t>Về loại thiết bị: điện thoại, tivi, máy tính, máy tính bảng</a:t>
            </a:r>
            <a:endParaRPr lang="vi-VN"/>
          </a:p>
        </p:txBody>
      </p:sp>
    </p:spTree>
    <p:extLst>
      <p:ext uri="{BB962C8B-B14F-4D97-AF65-F5344CB8AC3E}">
        <p14:creationId xmlns:p14="http://schemas.microsoft.com/office/powerpoint/2010/main" xmlns="" val="3911117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Doanh nghiệp cung cấp OTT</a:t>
            </a:r>
          </a:p>
        </p:txBody>
      </p:sp>
      <p:sp>
        <p:nvSpPr>
          <p:cNvPr id="3" name="Content Placeholder 2"/>
          <p:cNvSpPr>
            <a:spLocks noGrp="1"/>
          </p:cNvSpPr>
          <p:nvPr>
            <p:ph sz="half" idx="1"/>
          </p:nvPr>
        </p:nvSpPr>
        <p:spPr/>
        <p:txBody>
          <a:bodyPr>
            <a:noAutofit/>
          </a:bodyPr>
          <a:lstStyle/>
          <a:p>
            <a:pPr>
              <a:lnSpc>
                <a:spcPct val="120000"/>
              </a:lnSpc>
            </a:pPr>
            <a:r>
              <a:rPr lang="en-US" sz="2000">
                <a:latin typeface="Arial" charset="0"/>
                <a:ea typeface="Arial" charset="0"/>
                <a:cs typeface="Arial" charset="0"/>
              </a:rPr>
              <a:t>Nhóm 1: các doanh nghiệp truyền hình trả tiền mở rộng sang OTT (K+, SCTV, VTV</a:t>
            </a:r>
            <a:r>
              <a:rPr lang="mr-IN" sz="2000">
                <a:latin typeface="Arial" charset="0"/>
                <a:ea typeface="Arial" charset="0"/>
                <a:cs typeface="Arial" charset="0"/>
              </a:rPr>
              <a:t>…</a:t>
            </a:r>
            <a:r>
              <a:rPr lang="vi-VN" sz="2000">
                <a:latin typeface="Arial" charset="0"/>
                <a:ea typeface="Arial" charset="0"/>
                <a:cs typeface="Arial" charset="0"/>
              </a:rPr>
              <a:t>)</a:t>
            </a:r>
          </a:p>
          <a:p>
            <a:pPr lvl="1">
              <a:lnSpc>
                <a:spcPct val="120000"/>
              </a:lnSpc>
            </a:pPr>
            <a:r>
              <a:rPr lang="en-US" sz="1600">
                <a:latin typeface="Arial" charset="0"/>
                <a:ea typeface="Arial" charset="0"/>
                <a:cs typeface="Arial" charset="0"/>
              </a:rPr>
              <a:t>Ưu thế về chương trình, nội dung quản trị tốt</a:t>
            </a:r>
          </a:p>
          <a:p>
            <a:pPr>
              <a:lnSpc>
                <a:spcPct val="120000"/>
              </a:lnSpc>
            </a:pPr>
            <a:r>
              <a:rPr lang="en-US" sz="2000">
                <a:latin typeface="Arial" charset="0"/>
                <a:ea typeface="Arial" charset="0"/>
                <a:cs typeface="Arial" charset="0"/>
              </a:rPr>
              <a:t>Nhóm 2: các doanh nghiệp viễn thông mở rộng sang OTT (Viettel, VTC, MobiFone,</a:t>
            </a:r>
            <a:r>
              <a:rPr lang="mr-IN" sz="2000">
                <a:latin typeface="Arial" charset="0"/>
                <a:ea typeface="Arial" charset="0"/>
                <a:cs typeface="Arial" charset="0"/>
              </a:rPr>
              <a:t>…</a:t>
            </a:r>
            <a:r>
              <a:rPr lang="vi-VN" sz="2000">
                <a:latin typeface="Arial" charset="0"/>
                <a:ea typeface="Arial" charset="0"/>
                <a:cs typeface="Arial" charset="0"/>
              </a:rPr>
              <a:t>)</a:t>
            </a:r>
          </a:p>
          <a:p>
            <a:pPr lvl="1">
              <a:lnSpc>
                <a:spcPct val="120000"/>
              </a:lnSpc>
            </a:pPr>
            <a:r>
              <a:rPr lang="vi-VN" sz="1600">
                <a:latin typeface="Arial" charset="0"/>
                <a:ea typeface="Arial" charset="0"/>
                <a:cs typeface="Arial" charset="0"/>
              </a:rPr>
              <a:t>Ưu thế về hạ tầng, chi phí truyền dẫn thấp</a:t>
            </a:r>
            <a:endParaRPr lang="en-US" sz="1600">
              <a:latin typeface="Arial" charset="0"/>
              <a:ea typeface="Arial" charset="0"/>
              <a:cs typeface="Arial" charset="0"/>
            </a:endParaRPr>
          </a:p>
          <a:p>
            <a:pPr>
              <a:lnSpc>
                <a:spcPct val="120000"/>
              </a:lnSpc>
            </a:pPr>
            <a:r>
              <a:rPr lang="en-US" sz="2000">
                <a:latin typeface="Arial" charset="0"/>
                <a:ea typeface="Arial" charset="0"/>
                <a:cs typeface="Arial" charset="0"/>
              </a:rPr>
              <a:t>Nhóm 3: các doanh nghiệp chuyên sản xuất nội dung mở rộng sang OTT (Cát Tiên Sa, BHD</a:t>
            </a:r>
            <a:r>
              <a:rPr lang="mr-IN" sz="2000">
                <a:latin typeface="Arial" charset="0"/>
                <a:ea typeface="Arial" charset="0"/>
                <a:cs typeface="Arial" charset="0"/>
              </a:rPr>
              <a:t>…</a:t>
            </a:r>
            <a:r>
              <a:rPr lang="vi-VN" sz="2000">
                <a:latin typeface="Arial" charset="0"/>
                <a:ea typeface="Arial" charset="0"/>
                <a:cs typeface="Arial" charset="0"/>
              </a:rPr>
              <a:t>)</a:t>
            </a:r>
          </a:p>
          <a:p>
            <a:pPr lvl="1">
              <a:lnSpc>
                <a:spcPct val="120000"/>
              </a:lnSpc>
            </a:pPr>
            <a:r>
              <a:rPr lang="vi-VN" sz="1600">
                <a:latin typeface="Arial" charset="0"/>
                <a:ea typeface="Arial" charset="0"/>
                <a:cs typeface="Arial" charset="0"/>
              </a:rPr>
              <a:t>Ưu thế về một số chương trình có bản quyền riêng</a:t>
            </a:r>
          </a:p>
        </p:txBody>
      </p:sp>
      <p:sp>
        <p:nvSpPr>
          <p:cNvPr id="4" name="Content Placeholder 3"/>
          <p:cNvSpPr>
            <a:spLocks noGrp="1"/>
          </p:cNvSpPr>
          <p:nvPr>
            <p:ph sz="half" idx="2"/>
          </p:nvPr>
        </p:nvSpPr>
        <p:spPr/>
        <p:txBody>
          <a:bodyPr>
            <a:normAutofit fontScale="70000" lnSpcReduction="20000"/>
          </a:bodyPr>
          <a:lstStyle/>
          <a:p>
            <a:pPr>
              <a:lnSpc>
                <a:spcPct val="120000"/>
              </a:lnSpc>
            </a:pPr>
            <a:r>
              <a:rPr lang="vi-VN">
                <a:latin typeface="Arial" charset="0"/>
                <a:ea typeface="Arial" charset="0"/>
                <a:cs typeface="Arial" charset="0"/>
              </a:rPr>
              <a:t>Nhóm 4: các doanh nghiệp dịch vụ nền tảng trên internet (platform) mở rộng sang OTT (FPT Play, Zing TV, Clip TV)</a:t>
            </a:r>
          </a:p>
          <a:p>
            <a:pPr lvl="1">
              <a:lnSpc>
                <a:spcPct val="120000"/>
              </a:lnSpc>
            </a:pPr>
            <a:r>
              <a:rPr lang="vi-VN">
                <a:latin typeface="Arial" charset="0"/>
                <a:ea typeface="Arial" charset="0"/>
                <a:cs typeface="Arial" charset="0"/>
              </a:rPr>
              <a:t>Ưu thế về liên kết ứng dụng, hệ sinh thái, marketing tốt</a:t>
            </a:r>
          </a:p>
          <a:p>
            <a:pPr>
              <a:lnSpc>
                <a:spcPct val="120000"/>
              </a:lnSpc>
            </a:pPr>
            <a:r>
              <a:rPr lang="vi-VN">
                <a:latin typeface="Arial" charset="0"/>
                <a:ea typeface="Arial" charset="0"/>
                <a:cs typeface="Arial" charset="0"/>
              </a:rPr>
              <a:t>Nhóm 5: Các OTT nước ngoài (</a:t>
            </a:r>
            <a:r>
              <a:rPr lang="en-US">
                <a:latin typeface="Arial" charset="0"/>
                <a:ea typeface="Arial" charset="0"/>
                <a:cs typeface="Arial" charset="0"/>
              </a:rPr>
              <a:t>YouTube, Netflix, Iflix)</a:t>
            </a:r>
          </a:p>
          <a:p>
            <a:pPr lvl="1">
              <a:lnSpc>
                <a:spcPct val="120000"/>
              </a:lnSpc>
            </a:pPr>
            <a:r>
              <a:rPr lang="en-US">
                <a:latin typeface="Arial" charset="0"/>
                <a:ea typeface="Arial" charset="0"/>
                <a:cs typeface="Arial" charset="0"/>
              </a:rPr>
              <a:t>Ưu thế về nội dung nước ngoài</a:t>
            </a:r>
          </a:p>
          <a:p>
            <a:pPr>
              <a:lnSpc>
                <a:spcPct val="120000"/>
              </a:lnSpc>
            </a:pPr>
            <a:r>
              <a:rPr lang="vi-VN">
                <a:latin typeface="Arial" charset="0"/>
                <a:ea typeface="Arial" charset="0"/>
                <a:cs typeface="Arial" charset="0"/>
              </a:rPr>
              <a:t>Nhóm 6: các website phim không có bản quyền</a:t>
            </a:r>
          </a:p>
          <a:p>
            <a:pPr lvl="1">
              <a:lnSpc>
                <a:spcPct val="120000"/>
              </a:lnSpc>
            </a:pPr>
            <a:r>
              <a:rPr lang="vi-VN">
                <a:latin typeface="Arial" charset="0"/>
                <a:ea typeface="Arial" charset="0"/>
                <a:cs typeface="Arial" charset="0"/>
              </a:rPr>
              <a:t>Ưu thế về chi phí rất thấp</a:t>
            </a:r>
          </a:p>
          <a:p>
            <a:endParaRPr lang="vi-VN">
              <a:latin typeface="Arial" charset="0"/>
              <a:ea typeface="Arial" charset="0"/>
              <a:cs typeface="Arial" charset="0"/>
            </a:endParaRPr>
          </a:p>
        </p:txBody>
      </p:sp>
    </p:spTree>
    <p:extLst>
      <p:ext uri="{BB962C8B-B14F-4D97-AF65-F5344CB8AC3E}">
        <p14:creationId xmlns:p14="http://schemas.microsoft.com/office/powerpoint/2010/main" xmlns="" val="15293154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Bản quyền truyền hình trên OTT</a:t>
            </a:r>
          </a:p>
        </p:txBody>
      </p:sp>
      <p:sp>
        <p:nvSpPr>
          <p:cNvPr id="3" name="Content Placeholder 2"/>
          <p:cNvSpPr>
            <a:spLocks noGrp="1"/>
          </p:cNvSpPr>
          <p:nvPr>
            <p:ph sz="half" idx="1"/>
          </p:nvPr>
        </p:nvSpPr>
        <p:spPr>
          <a:xfrm>
            <a:off x="838200" y="1825625"/>
            <a:ext cx="3733800" cy="4351338"/>
          </a:xfrm>
        </p:spPr>
        <p:txBody>
          <a:bodyPr>
            <a:normAutofit fontScale="92500" lnSpcReduction="10000"/>
          </a:bodyPr>
          <a:lstStyle/>
          <a:p>
            <a:pPr>
              <a:lnSpc>
                <a:spcPct val="100000"/>
              </a:lnSpc>
            </a:pPr>
            <a:r>
              <a:rPr lang="vi-VN"/>
              <a:t>Vi phạm bản quyền ở mức độ nghiêm trọng</a:t>
            </a:r>
          </a:p>
          <a:p>
            <a:pPr>
              <a:lnSpc>
                <a:spcPct val="100000"/>
              </a:lnSpc>
            </a:pPr>
            <a:r>
              <a:rPr lang="vi-VN"/>
              <a:t>Chi phí rất thấp, chủ yếu là chi phí máy chủ</a:t>
            </a:r>
          </a:p>
          <a:p>
            <a:pPr>
              <a:lnSpc>
                <a:spcPct val="100000"/>
              </a:lnSpc>
            </a:pPr>
            <a:r>
              <a:rPr lang="vi-VN"/>
              <a:t>Nguồn thu từ quảng cáo</a:t>
            </a:r>
          </a:p>
          <a:p>
            <a:pPr>
              <a:lnSpc>
                <a:spcPct val="100000"/>
              </a:lnSpc>
            </a:pPr>
            <a:r>
              <a:rPr lang="vi-VN"/>
              <a:t>Mối lo ngại cho cả OTT của các DN truyền hình và cả các OTT nước ngoài</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xmlns="" val="1280266891"/>
              </p:ext>
            </p:extLst>
          </p:nvPr>
        </p:nvGraphicFramePr>
        <p:xfrm>
          <a:off x="4963884" y="1562897"/>
          <a:ext cx="6988632" cy="4576649"/>
        </p:xfrm>
        <a:graphic>
          <a:graphicData uri="http://schemas.openxmlformats.org/drawingml/2006/table">
            <a:tbl>
              <a:tblPr>
                <a:tableStyleId>{5C22544A-7EE6-4342-B048-85BDC9FD1C3A}</a:tableStyleId>
              </a:tblPr>
              <a:tblGrid>
                <a:gridCol w="1306287"/>
                <a:gridCol w="1763486"/>
                <a:gridCol w="1066800"/>
                <a:gridCol w="1023257"/>
                <a:gridCol w="957943"/>
                <a:gridCol w="870859"/>
              </a:tblGrid>
              <a:tr h="1030156">
                <a:tc>
                  <a:txBody>
                    <a:bodyPr/>
                    <a:lstStyle/>
                    <a:p>
                      <a:pPr algn="ctr" rtl="0" fontAlgn="ctr"/>
                      <a:r>
                        <a:rPr lang="en-US" sz="1800" u="none" strike="noStrike">
                          <a:effectLst/>
                        </a:rPr>
                        <a:t>Nhà cung cấp</a:t>
                      </a:r>
                      <a:endParaRPr lang="en-US" sz="1800" b="1" i="0" u="none" strike="noStrike">
                        <a:solidFill>
                          <a:srgbClr val="000000"/>
                        </a:solidFill>
                        <a:effectLst/>
                        <a:latin typeface="Calibri" charset="0"/>
                      </a:endParaRPr>
                    </a:p>
                  </a:txBody>
                  <a:tcPr marL="12700" marR="12700" marT="12700" marB="0" anchor="ctr">
                    <a:solidFill>
                      <a:schemeClr val="accent1">
                        <a:lumMod val="40000"/>
                        <a:lumOff val="60000"/>
                      </a:schemeClr>
                    </a:solidFill>
                  </a:tcPr>
                </a:tc>
                <a:tc>
                  <a:txBody>
                    <a:bodyPr/>
                    <a:lstStyle/>
                    <a:p>
                      <a:pPr algn="ctr" rtl="0" fontAlgn="ctr"/>
                      <a:r>
                        <a:rPr lang="en-US" sz="1800" u="none" strike="noStrike">
                          <a:effectLst/>
                        </a:rPr>
                        <a:t>Cả 4 thành phố</a:t>
                      </a:r>
                      <a:endParaRPr lang="en-US" sz="1800" b="1" i="0" u="none" strike="noStrike">
                        <a:solidFill>
                          <a:srgbClr val="000000"/>
                        </a:solidFill>
                        <a:effectLst/>
                        <a:latin typeface="Calibri" charset="0"/>
                      </a:endParaRPr>
                    </a:p>
                  </a:txBody>
                  <a:tcPr marL="12700" marR="12700" marT="12700" marB="0" anchor="ctr">
                    <a:solidFill>
                      <a:schemeClr val="accent1">
                        <a:lumMod val="40000"/>
                        <a:lumOff val="60000"/>
                      </a:schemeClr>
                    </a:solidFill>
                  </a:tcPr>
                </a:tc>
                <a:tc>
                  <a:txBody>
                    <a:bodyPr/>
                    <a:lstStyle/>
                    <a:p>
                      <a:pPr algn="ctr" rtl="0" fontAlgn="ctr"/>
                      <a:r>
                        <a:rPr lang="en-US" sz="1800" u="none" strike="noStrike">
                          <a:effectLst/>
                        </a:rPr>
                        <a:t>Hà Nội</a:t>
                      </a:r>
                      <a:endParaRPr lang="en-US" sz="1800" b="1" i="0" u="none" strike="noStrike">
                        <a:solidFill>
                          <a:srgbClr val="000000"/>
                        </a:solidFill>
                        <a:effectLst/>
                        <a:latin typeface="Calibri" charset="0"/>
                      </a:endParaRPr>
                    </a:p>
                  </a:txBody>
                  <a:tcPr marL="12700" marR="12700" marT="12700" marB="0" anchor="ctr">
                    <a:solidFill>
                      <a:schemeClr val="accent1">
                        <a:lumMod val="40000"/>
                        <a:lumOff val="60000"/>
                      </a:schemeClr>
                    </a:solidFill>
                  </a:tcPr>
                </a:tc>
                <a:tc>
                  <a:txBody>
                    <a:bodyPr/>
                    <a:lstStyle/>
                    <a:p>
                      <a:pPr algn="ctr" rtl="0" fontAlgn="ctr"/>
                      <a:r>
                        <a:rPr lang="en-US" sz="1800" u="none" strike="noStrike">
                          <a:effectLst/>
                        </a:rPr>
                        <a:t>Đà Nẵng</a:t>
                      </a:r>
                      <a:endParaRPr lang="en-US" sz="1800" b="1" i="0" u="none" strike="noStrike">
                        <a:solidFill>
                          <a:srgbClr val="000000"/>
                        </a:solidFill>
                        <a:effectLst/>
                        <a:latin typeface="Calibri" charset="0"/>
                      </a:endParaRPr>
                    </a:p>
                  </a:txBody>
                  <a:tcPr marL="12700" marR="12700" marT="12700" marB="0" anchor="ctr">
                    <a:solidFill>
                      <a:schemeClr val="accent1">
                        <a:lumMod val="40000"/>
                        <a:lumOff val="60000"/>
                      </a:schemeClr>
                    </a:solidFill>
                  </a:tcPr>
                </a:tc>
                <a:tc>
                  <a:txBody>
                    <a:bodyPr/>
                    <a:lstStyle/>
                    <a:p>
                      <a:pPr algn="ctr" rtl="0" fontAlgn="ctr"/>
                      <a:r>
                        <a:rPr lang="en-US" sz="1800" u="none" strike="noStrike">
                          <a:effectLst/>
                        </a:rPr>
                        <a:t>TP HCM</a:t>
                      </a:r>
                      <a:endParaRPr lang="en-US" sz="1800" b="1" i="0" u="none" strike="noStrike">
                        <a:solidFill>
                          <a:srgbClr val="000000"/>
                        </a:solidFill>
                        <a:effectLst/>
                        <a:latin typeface="Calibri" charset="0"/>
                      </a:endParaRPr>
                    </a:p>
                  </a:txBody>
                  <a:tcPr marL="12700" marR="12700" marT="12700" marB="0" anchor="ctr">
                    <a:solidFill>
                      <a:schemeClr val="accent1">
                        <a:lumMod val="40000"/>
                        <a:lumOff val="60000"/>
                      </a:schemeClr>
                    </a:solidFill>
                  </a:tcPr>
                </a:tc>
                <a:tc>
                  <a:txBody>
                    <a:bodyPr/>
                    <a:lstStyle/>
                    <a:p>
                      <a:pPr algn="ctr" rtl="0" fontAlgn="ctr"/>
                      <a:r>
                        <a:rPr lang="en-US" sz="1800" u="none" strike="noStrike">
                          <a:effectLst/>
                        </a:rPr>
                        <a:t>Cần Thơ</a:t>
                      </a:r>
                      <a:endParaRPr lang="en-US" sz="1800" b="1" i="0" u="none" strike="noStrike">
                        <a:solidFill>
                          <a:srgbClr val="000000"/>
                        </a:solidFill>
                        <a:effectLst/>
                        <a:latin typeface="Calibri" charset="0"/>
                      </a:endParaRPr>
                    </a:p>
                  </a:txBody>
                  <a:tcPr marL="12700" marR="12700" marT="12700" marB="0" anchor="ctr">
                    <a:solidFill>
                      <a:schemeClr val="accent1">
                        <a:lumMod val="40000"/>
                        <a:lumOff val="60000"/>
                      </a:schemeClr>
                    </a:solidFill>
                  </a:tcPr>
                </a:tc>
              </a:tr>
              <a:tr h="585042">
                <a:tc>
                  <a:txBody>
                    <a:bodyPr/>
                    <a:lstStyle/>
                    <a:p>
                      <a:pPr algn="ctr" rtl="0" fontAlgn="ctr"/>
                      <a:r>
                        <a:rPr lang="en-US" sz="1800" u="none" strike="noStrike">
                          <a:effectLst/>
                        </a:rPr>
                        <a:t>Youtube</a:t>
                      </a:r>
                      <a:endParaRPr lang="en-US" sz="1800" b="0" i="0" u="none" strike="noStrike">
                        <a:solidFill>
                          <a:srgbClr val="000000"/>
                        </a:solidFill>
                        <a:effectLst/>
                        <a:latin typeface="Calibri" charset="0"/>
                      </a:endParaRPr>
                    </a:p>
                  </a:txBody>
                  <a:tcPr marL="12700" marR="12700" marT="12700" marB="0" anchor="ctr">
                    <a:solidFill>
                      <a:schemeClr val="accent2">
                        <a:lumMod val="40000"/>
                        <a:lumOff val="60000"/>
                      </a:schemeClr>
                    </a:solidFill>
                  </a:tcPr>
                </a:tc>
                <a:tc>
                  <a:txBody>
                    <a:bodyPr/>
                    <a:lstStyle/>
                    <a:p>
                      <a:pPr algn="ctr" rtl="0" fontAlgn="ctr"/>
                      <a:r>
                        <a:rPr lang="mr-IN" sz="1800" u="none" strike="noStrike">
                          <a:effectLst/>
                        </a:rPr>
                        <a:t>87,3%</a:t>
                      </a:r>
                      <a:endParaRPr lang="mr-IN" sz="1800" b="0" i="0" u="none" strike="noStrike">
                        <a:solidFill>
                          <a:srgbClr val="000000"/>
                        </a:solidFill>
                        <a:effectLst/>
                        <a:latin typeface="Calibri" charset="0"/>
                      </a:endParaRPr>
                    </a:p>
                  </a:txBody>
                  <a:tcPr marL="12700" marR="12700" marT="12700" marB="0" anchor="ctr">
                    <a:solidFill>
                      <a:schemeClr val="accent6">
                        <a:lumMod val="40000"/>
                        <a:lumOff val="60000"/>
                      </a:schemeClr>
                    </a:solidFill>
                  </a:tcPr>
                </a:tc>
                <a:tc>
                  <a:txBody>
                    <a:bodyPr/>
                    <a:lstStyle/>
                    <a:p>
                      <a:pPr algn="ctr" rtl="0" fontAlgn="ctr"/>
                      <a:r>
                        <a:rPr lang="mr-IN" sz="1800" u="none" strike="noStrike">
                          <a:effectLst/>
                        </a:rPr>
                        <a:t>86,5%</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98,4%</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86%</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97,2%</a:t>
                      </a:r>
                      <a:endParaRPr lang="mr-IN" sz="1800" b="0" i="0" u="none" strike="noStrike">
                        <a:solidFill>
                          <a:srgbClr val="000000"/>
                        </a:solidFill>
                        <a:effectLst/>
                        <a:latin typeface="Calibri" charset="0"/>
                      </a:endParaRPr>
                    </a:p>
                  </a:txBody>
                  <a:tcPr marL="12700" marR="12700" marT="12700" marB="0" anchor="ctr"/>
                </a:tc>
              </a:tr>
              <a:tr h="585042">
                <a:tc>
                  <a:txBody>
                    <a:bodyPr/>
                    <a:lstStyle/>
                    <a:p>
                      <a:pPr algn="ctr" rtl="0" fontAlgn="ctr"/>
                      <a:r>
                        <a:rPr lang="en-US" sz="1800" u="none" strike="noStrike">
                          <a:effectLst/>
                        </a:rPr>
                        <a:t>Phimmoi.net</a:t>
                      </a:r>
                      <a:endParaRPr lang="en-US" sz="1800" b="0" i="0" u="none" strike="noStrike">
                        <a:solidFill>
                          <a:srgbClr val="000000"/>
                        </a:solidFill>
                        <a:effectLst/>
                        <a:latin typeface="Calibri" charset="0"/>
                      </a:endParaRPr>
                    </a:p>
                  </a:txBody>
                  <a:tcPr marL="12700" marR="12700" marT="12700" marB="0" anchor="ctr">
                    <a:solidFill>
                      <a:schemeClr val="accent2">
                        <a:lumMod val="40000"/>
                        <a:lumOff val="60000"/>
                      </a:schemeClr>
                    </a:solidFill>
                  </a:tcPr>
                </a:tc>
                <a:tc>
                  <a:txBody>
                    <a:bodyPr/>
                    <a:lstStyle/>
                    <a:p>
                      <a:pPr algn="ctr" rtl="0" fontAlgn="ctr"/>
                      <a:r>
                        <a:rPr lang="mr-IN" sz="1800" u="none" strike="noStrike">
                          <a:effectLst/>
                        </a:rPr>
                        <a:t>28,9%</a:t>
                      </a:r>
                      <a:endParaRPr lang="mr-IN" sz="1800" b="0" i="0" u="none" strike="noStrike">
                        <a:solidFill>
                          <a:srgbClr val="000000"/>
                        </a:solidFill>
                        <a:effectLst/>
                        <a:latin typeface="Calibri" charset="0"/>
                      </a:endParaRPr>
                    </a:p>
                  </a:txBody>
                  <a:tcPr marL="12700" marR="12700" marT="12700" marB="0" anchor="ctr">
                    <a:solidFill>
                      <a:schemeClr val="accent6">
                        <a:lumMod val="40000"/>
                        <a:lumOff val="60000"/>
                      </a:schemeClr>
                    </a:solidFill>
                  </a:tcPr>
                </a:tc>
                <a:tc>
                  <a:txBody>
                    <a:bodyPr/>
                    <a:lstStyle/>
                    <a:p>
                      <a:pPr algn="ctr" rtl="0" fontAlgn="ctr"/>
                      <a:r>
                        <a:rPr lang="mr-IN" sz="1800" u="none" strike="noStrike">
                          <a:effectLst/>
                        </a:rPr>
                        <a:t>30,7%</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37%</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29,1%</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14,8%</a:t>
                      </a:r>
                      <a:endParaRPr lang="mr-IN" sz="1800" b="0" i="0" u="none" strike="noStrike">
                        <a:solidFill>
                          <a:srgbClr val="000000"/>
                        </a:solidFill>
                        <a:effectLst/>
                        <a:latin typeface="Calibri" charset="0"/>
                      </a:endParaRPr>
                    </a:p>
                  </a:txBody>
                  <a:tcPr marL="12700" marR="12700" marT="12700" marB="0" anchor="ctr"/>
                </a:tc>
              </a:tr>
              <a:tr h="585042">
                <a:tc>
                  <a:txBody>
                    <a:bodyPr/>
                    <a:lstStyle/>
                    <a:p>
                      <a:pPr algn="ctr" rtl="0" fontAlgn="ctr"/>
                      <a:r>
                        <a:rPr lang="en-US" sz="1800" u="none" strike="noStrike">
                          <a:effectLst/>
                        </a:rPr>
                        <a:t>Zing TV</a:t>
                      </a:r>
                      <a:endParaRPr lang="en-US" sz="1800" b="0" i="0" u="none" strike="noStrike">
                        <a:solidFill>
                          <a:srgbClr val="000000"/>
                        </a:solidFill>
                        <a:effectLst/>
                        <a:latin typeface="Calibri" charset="0"/>
                      </a:endParaRPr>
                    </a:p>
                  </a:txBody>
                  <a:tcPr marL="12700" marR="12700" marT="12700" marB="0" anchor="ctr">
                    <a:solidFill>
                      <a:schemeClr val="accent2">
                        <a:lumMod val="40000"/>
                        <a:lumOff val="60000"/>
                      </a:schemeClr>
                    </a:solidFill>
                  </a:tcPr>
                </a:tc>
                <a:tc>
                  <a:txBody>
                    <a:bodyPr/>
                    <a:lstStyle/>
                    <a:p>
                      <a:pPr algn="ctr" rtl="0" fontAlgn="ctr"/>
                      <a:r>
                        <a:rPr lang="mr-IN" sz="1800" u="none" strike="noStrike">
                          <a:effectLst/>
                        </a:rPr>
                        <a:t>26,4%</a:t>
                      </a:r>
                      <a:endParaRPr lang="mr-IN" sz="1800" b="0" i="0" u="none" strike="noStrike">
                        <a:solidFill>
                          <a:srgbClr val="000000"/>
                        </a:solidFill>
                        <a:effectLst/>
                        <a:latin typeface="Calibri" charset="0"/>
                      </a:endParaRPr>
                    </a:p>
                  </a:txBody>
                  <a:tcPr marL="12700" marR="12700" marT="12700" marB="0" anchor="ctr">
                    <a:solidFill>
                      <a:schemeClr val="accent6">
                        <a:lumMod val="40000"/>
                        <a:lumOff val="60000"/>
                      </a:schemeClr>
                    </a:solidFill>
                  </a:tcPr>
                </a:tc>
                <a:tc>
                  <a:txBody>
                    <a:bodyPr/>
                    <a:lstStyle/>
                    <a:p>
                      <a:pPr algn="ctr" rtl="0" fontAlgn="ctr"/>
                      <a:r>
                        <a:rPr lang="mr-IN" sz="1800" u="none" strike="noStrike">
                          <a:effectLst/>
                        </a:rPr>
                        <a:t>23,6%</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14,5%</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26,5%</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45,5%</a:t>
                      </a:r>
                      <a:endParaRPr lang="mr-IN" sz="1800" b="0" i="0" u="none" strike="noStrike">
                        <a:solidFill>
                          <a:srgbClr val="000000"/>
                        </a:solidFill>
                        <a:effectLst/>
                        <a:latin typeface="Calibri" charset="0"/>
                      </a:endParaRPr>
                    </a:p>
                  </a:txBody>
                  <a:tcPr marL="12700" marR="12700" marT="12700" marB="0" anchor="ctr"/>
                </a:tc>
              </a:tr>
              <a:tr h="585042">
                <a:tc>
                  <a:txBody>
                    <a:bodyPr/>
                    <a:lstStyle/>
                    <a:p>
                      <a:pPr algn="ctr" rtl="0" fontAlgn="ctr"/>
                      <a:r>
                        <a:rPr lang="en-US" sz="1800" u="none" strike="noStrike">
                          <a:effectLst/>
                        </a:rPr>
                        <a:t>FPT Play</a:t>
                      </a:r>
                      <a:endParaRPr lang="en-US" sz="1800" b="0" i="0" u="none" strike="noStrike">
                        <a:solidFill>
                          <a:srgbClr val="000000"/>
                        </a:solidFill>
                        <a:effectLst/>
                        <a:latin typeface="Calibri" charset="0"/>
                      </a:endParaRPr>
                    </a:p>
                  </a:txBody>
                  <a:tcPr marL="12700" marR="12700" marT="12700" marB="0" anchor="ctr">
                    <a:solidFill>
                      <a:schemeClr val="accent2">
                        <a:lumMod val="40000"/>
                        <a:lumOff val="60000"/>
                      </a:schemeClr>
                    </a:solidFill>
                  </a:tcPr>
                </a:tc>
                <a:tc>
                  <a:txBody>
                    <a:bodyPr/>
                    <a:lstStyle/>
                    <a:p>
                      <a:pPr algn="ctr" rtl="0" fontAlgn="ctr"/>
                      <a:r>
                        <a:rPr lang="mr-IN" sz="1800" u="none" strike="noStrike">
                          <a:effectLst/>
                        </a:rPr>
                        <a:t>8,2%</a:t>
                      </a:r>
                      <a:endParaRPr lang="mr-IN" sz="1800" b="0" i="0" u="none" strike="noStrike">
                        <a:solidFill>
                          <a:srgbClr val="000000"/>
                        </a:solidFill>
                        <a:effectLst/>
                        <a:latin typeface="Calibri" charset="0"/>
                      </a:endParaRPr>
                    </a:p>
                  </a:txBody>
                  <a:tcPr marL="12700" marR="12700" marT="12700" marB="0" anchor="ctr">
                    <a:solidFill>
                      <a:schemeClr val="accent6">
                        <a:lumMod val="40000"/>
                        <a:lumOff val="60000"/>
                      </a:schemeClr>
                    </a:solidFill>
                  </a:tcPr>
                </a:tc>
                <a:tc>
                  <a:txBody>
                    <a:bodyPr/>
                    <a:lstStyle/>
                    <a:p>
                      <a:pPr algn="ctr" rtl="0" fontAlgn="ctr"/>
                      <a:r>
                        <a:rPr lang="mr-IN" sz="1800" u="none" strike="noStrike">
                          <a:effectLst/>
                        </a:rPr>
                        <a:t>8%</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4,2%</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7,3%</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18,1%</a:t>
                      </a:r>
                      <a:endParaRPr lang="mr-IN" sz="1800" b="0" i="0" u="none" strike="noStrike">
                        <a:solidFill>
                          <a:srgbClr val="000000"/>
                        </a:solidFill>
                        <a:effectLst/>
                        <a:latin typeface="Calibri" charset="0"/>
                      </a:endParaRPr>
                    </a:p>
                  </a:txBody>
                  <a:tcPr marL="12700" marR="12700" marT="12700" marB="0" anchor="ctr"/>
                </a:tc>
              </a:tr>
              <a:tr h="585042">
                <a:tc>
                  <a:txBody>
                    <a:bodyPr/>
                    <a:lstStyle/>
                    <a:p>
                      <a:pPr algn="ctr" rtl="0" fontAlgn="ctr"/>
                      <a:r>
                        <a:rPr lang="en-US" sz="1800" u="none" strike="noStrike">
                          <a:effectLst/>
                        </a:rPr>
                        <a:t>Phim Bất Hủ</a:t>
                      </a:r>
                      <a:endParaRPr lang="en-US" sz="1800" b="0" i="0" u="none" strike="noStrike">
                        <a:solidFill>
                          <a:srgbClr val="000000"/>
                        </a:solidFill>
                        <a:effectLst/>
                        <a:latin typeface="Calibri" charset="0"/>
                      </a:endParaRPr>
                    </a:p>
                  </a:txBody>
                  <a:tcPr marL="12700" marR="12700" marT="12700" marB="0" anchor="ctr">
                    <a:solidFill>
                      <a:schemeClr val="accent2">
                        <a:lumMod val="40000"/>
                        <a:lumOff val="60000"/>
                      </a:schemeClr>
                    </a:solidFill>
                  </a:tcPr>
                </a:tc>
                <a:tc>
                  <a:txBody>
                    <a:bodyPr/>
                    <a:lstStyle/>
                    <a:p>
                      <a:pPr algn="ctr" rtl="0" fontAlgn="ctr"/>
                      <a:r>
                        <a:rPr lang="mr-IN" sz="1800" u="none" strike="noStrike">
                          <a:effectLst/>
                        </a:rPr>
                        <a:t>7%</a:t>
                      </a:r>
                      <a:endParaRPr lang="mr-IN" sz="1800" b="0" i="0" u="none" strike="noStrike">
                        <a:solidFill>
                          <a:srgbClr val="000000"/>
                        </a:solidFill>
                        <a:effectLst/>
                        <a:latin typeface="Calibri" charset="0"/>
                      </a:endParaRPr>
                    </a:p>
                  </a:txBody>
                  <a:tcPr marL="12700" marR="12700" marT="12700" marB="0" anchor="ctr">
                    <a:solidFill>
                      <a:schemeClr val="accent6">
                        <a:lumMod val="40000"/>
                        <a:lumOff val="60000"/>
                      </a:schemeClr>
                    </a:solidFill>
                  </a:tcPr>
                </a:tc>
                <a:tc>
                  <a:txBody>
                    <a:bodyPr/>
                    <a:lstStyle/>
                    <a:p>
                      <a:pPr algn="ctr" rtl="0" fontAlgn="ctr"/>
                      <a:r>
                        <a:rPr lang="mr-IN" sz="1800" u="none" strike="noStrike">
                          <a:effectLst/>
                        </a:rPr>
                        <a:t>10,9%</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23,5%</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3,9%</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2,8%</a:t>
                      </a:r>
                      <a:endParaRPr lang="mr-IN" sz="1800" b="0" i="0" u="none" strike="noStrike">
                        <a:solidFill>
                          <a:srgbClr val="000000"/>
                        </a:solidFill>
                        <a:effectLst/>
                        <a:latin typeface="Calibri" charset="0"/>
                      </a:endParaRPr>
                    </a:p>
                  </a:txBody>
                  <a:tcPr marL="12700" marR="12700" marT="12700" marB="0" anchor="ctr"/>
                </a:tc>
              </a:tr>
              <a:tr h="621283">
                <a:tc>
                  <a:txBody>
                    <a:bodyPr/>
                    <a:lstStyle/>
                    <a:p>
                      <a:pPr algn="ctr" rtl="0" fontAlgn="ctr"/>
                      <a:r>
                        <a:rPr lang="en-US" sz="1800" u="none" strike="noStrike">
                          <a:effectLst/>
                        </a:rPr>
                        <a:t>HDViet</a:t>
                      </a:r>
                      <a:endParaRPr lang="en-US" sz="1800" b="0" i="0" u="none" strike="noStrike">
                        <a:solidFill>
                          <a:srgbClr val="000000"/>
                        </a:solidFill>
                        <a:effectLst/>
                        <a:latin typeface="Calibri" charset="0"/>
                      </a:endParaRPr>
                    </a:p>
                  </a:txBody>
                  <a:tcPr marL="12700" marR="12700" marT="12700" marB="0" anchor="ctr">
                    <a:solidFill>
                      <a:schemeClr val="accent2">
                        <a:lumMod val="40000"/>
                        <a:lumOff val="60000"/>
                      </a:schemeClr>
                    </a:solidFill>
                  </a:tcPr>
                </a:tc>
                <a:tc>
                  <a:txBody>
                    <a:bodyPr/>
                    <a:lstStyle/>
                    <a:p>
                      <a:pPr algn="ctr" rtl="0" fontAlgn="ctr"/>
                      <a:r>
                        <a:rPr lang="mr-IN" sz="1800" u="none" strike="noStrike">
                          <a:effectLst/>
                        </a:rPr>
                        <a:t>5,1%</a:t>
                      </a:r>
                      <a:endParaRPr lang="mr-IN" sz="1800" b="0" i="0" u="none" strike="noStrike">
                        <a:solidFill>
                          <a:srgbClr val="000000"/>
                        </a:solidFill>
                        <a:effectLst/>
                        <a:latin typeface="Calibri" charset="0"/>
                      </a:endParaRPr>
                    </a:p>
                  </a:txBody>
                  <a:tcPr marL="12700" marR="12700" marT="12700" marB="0" anchor="ctr">
                    <a:solidFill>
                      <a:schemeClr val="accent6">
                        <a:lumMod val="40000"/>
                        <a:lumOff val="60000"/>
                      </a:schemeClr>
                    </a:solidFill>
                  </a:tcPr>
                </a:tc>
                <a:tc>
                  <a:txBody>
                    <a:bodyPr/>
                    <a:lstStyle/>
                    <a:p>
                      <a:pPr algn="ctr" rtl="0" fontAlgn="ctr"/>
                      <a:r>
                        <a:rPr lang="mr-IN" sz="1800" u="none" strike="noStrike">
                          <a:effectLst/>
                        </a:rPr>
                        <a:t>4,4%</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8%</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5,5%</a:t>
                      </a:r>
                      <a:endParaRPr lang="mr-IN" sz="1800" b="0" i="0" u="none" strike="noStrike">
                        <a:solidFill>
                          <a:srgbClr val="000000"/>
                        </a:solidFill>
                        <a:effectLst/>
                        <a:latin typeface="Calibri" charset="0"/>
                      </a:endParaRPr>
                    </a:p>
                  </a:txBody>
                  <a:tcPr marL="12700" marR="12700" marT="12700" marB="0" anchor="ctr"/>
                </a:tc>
                <a:tc>
                  <a:txBody>
                    <a:bodyPr/>
                    <a:lstStyle/>
                    <a:p>
                      <a:pPr algn="ctr" rtl="0" fontAlgn="ctr"/>
                      <a:r>
                        <a:rPr lang="mr-IN" sz="1800" u="none" strike="noStrike">
                          <a:effectLst/>
                        </a:rPr>
                        <a:t>4,8%</a:t>
                      </a:r>
                      <a:endParaRPr lang="mr-IN" sz="1800" b="0" i="0" u="none" strike="noStrike">
                        <a:solidFill>
                          <a:srgbClr val="000000"/>
                        </a:solidFill>
                        <a:effectLst/>
                        <a:latin typeface="Calibri" charset="0"/>
                      </a:endParaRPr>
                    </a:p>
                  </a:txBody>
                  <a:tcPr marL="12700" marR="12700" marT="12700" marB="0" anchor="ctr"/>
                </a:tc>
              </a:tr>
            </a:tbl>
          </a:graphicData>
        </a:graphic>
      </p:graphicFrame>
    </p:spTree>
    <p:extLst>
      <p:ext uri="{BB962C8B-B14F-4D97-AF65-F5344CB8AC3E}">
        <p14:creationId xmlns:p14="http://schemas.microsoft.com/office/powerpoint/2010/main" xmlns="" val="6048444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vi-VN"/>
              <a:t>Kết luận</a:t>
            </a:r>
          </a:p>
        </p:txBody>
      </p:sp>
      <p:sp>
        <p:nvSpPr>
          <p:cNvPr id="6" name="Content Placeholder 5"/>
          <p:cNvSpPr>
            <a:spLocks noGrp="1"/>
          </p:cNvSpPr>
          <p:nvPr>
            <p:ph sz="half" idx="1"/>
          </p:nvPr>
        </p:nvSpPr>
        <p:spPr/>
        <p:txBody>
          <a:bodyPr>
            <a:normAutofit fontScale="70000" lnSpcReduction="20000"/>
          </a:bodyPr>
          <a:lstStyle/>
          <a:p>
            <a:pPr>
              <a:lnSpc>
                <a:spcPct val="120000"/>
              </a:lnSpc>
            </a:pPr>
            <a:r>
              <a:rPr lang="vi-VN"/>
              <a:t>Thị trường sản xuất chương trình:</a:t>
            </a:r>
          </a:p>
          <a:p>
            <a:pPr lvl="1">
              <a:lnSpc>
                <a:spcPct val="120000"/>
              </a:lnSpc>
            </a:pPr>
            <a:r>
              <a:rPr lang="vi-VN"/>
              <a:t>Có cạnh tranh giữa một số doanh nghiệp lớn</a:t>
            </a:r>
          </a:p>
          <a:p>
            <a:pPr lvl="1">
              <a:lnSpc>
                <a:spcPct val="120000"/>
              </a:lnSpc>
            </a:pPr>
            <a:r>
              <a:rPr lang="vi-VN"/>
              <a:t>Có dấu hiệu thống lĩnh thị trường</a:t>
            </a:r>
          </a:p>
          <a:p>
            <a:pPr lvl="1">
              <a:lnSpc>
                <a:spcPct val="120000"/>
              </a:lnSpc>
            </a:pPr>
            <a:r>
              <a:rPr lang="vi-VN"/>
              <a:t>Rào cản gia nhập thị trường vẫn có thể hạ</a:t>
            </a:r>
          </a:p>
          <a:p>
            <a:pPr>
              <a:lnSpc>
                <a:spcPct val="120000"/>
              </a:lnSpc>
            </a:pPr>
            <a:r>
              <a:rPr lang="vi-VN"/>
              <a:t>Thị trường nhập khẩu chương trình, kênh</a:t>
            </a:r>
          </a:p>
          <a:p>
            <a:pPr lvl="1">
              <a:lnSpc>
                <a:spcPct val="120000"/>
              </a:lnSpc>
            </a:pPr>
            <a:r>
              <a:rPr lang="vi-VN"/>
              <a:t>Có dấu hiệu lạm dụng vị trí thống lĩnh</a:t>
            </a:r>
          </a:p>
          <a:p>
            <a:pPr lvl="1">
              <a:lnSpc>
                <a:spcPct val="120000"/>
              </a:lnSpc>
            </a:pPr>
            <a:r>
              <a:rPr lang="vi-VN"/>
              <a:t>Vị trí thống lĩnh là chủ yếu là do vấn đề nước ngoài</a:t>
            </a:r>
          </a:p>
          <a:p>
            <a:pPr lvl="1">
              <a:lnSpc>
                <a:spcPct val="120000"/>
              </a:lnSpc>
            </a:pPr>
            <a:r>
              <a:rPr lang="vi-VN"/>
              <a:t>Rào cản gia nhập thị trường đáng kể nhưng chủ yếu để bảo hộ</a:t>
            </a:r>
          </a:p>
        </p:txBody>
      </p:sp>
      <p:sp>
        <p:nvSpPr>
          <p:cNvPr id="7" name="Content Placeholder 6"/>
          <p:cNvSpPr>
            <a:spLocks noGrp="1"/>
          </p:cNvSpPr>
          <p:nvPr>
            <p:ph sz="half" idx="2"/>
          </p:nvPr>
        </p:nvSpPr>
        <p:spPr/>
        <p:txBody>
          <a:bodyPr>
            <a:normAutofit fontScale="70000" lnSpcReduction="20000"/>
          </a:bodyPr>
          <a:lstStyle/>
          <a:p>
            <a:pPr>
              <a:lnSpc>
                <a:spcPct val="120000"/>
              </a:lnSpc>
            </a:pPr>
            <a:r>
              <a:rPr lang="vi-VN"/>
              <a:t>Thị trường truyền hình trả tiền trước 2016 (trước OTT)</a:t>
            </a:r>
          </a:p>
          <a:p>
            <a:pPr lvl="1">
              <a:lnSpc>
                <a:spcPct val="120000"/>
              </a:lnSpc>
            </a:pPr>
            <a:r>
              <a:rPr lang="vi-VN"/>
              <a:t>Có cạnh tranh, nhưng mức độ không cao</a:t>
            </a:r>
          </a:p>
          <a:p>
            <a:pPr lvl="1">
              <a:lnSpc>
                <a:spcPct val="120000"/>
              </a:lnSpc>
            </a:pPr>
            <a:r>
              <a:rPr lang="vi-VN"/>
              <a:t>Đã hình thành doanh nghiệp, nhóm doanh nghiệp có vị trí thống lĩnh</a:t>
            </a:r>
          </a:p>
          <a:p>
            <a:pPr lvl="1">
              <a:lnSpc>
                <a:spcPct val="120000"/>
              </a:lnSpc>
            </a:pPr>
            <a:r>
              <a:rPr lang="vi-VN"/>
              <a:t>Quy hoạch hạn chế số lượng làm giảm cạnh tranh một cách đáng kể</a:t>
            </a:r>
          </a:p>
          <a:p>
            <a:pPr>
              <a:lnSpc>
                <a:spcPct val="120000"/>
              </a:lnSpc>
            </a:pPr>
            <a:r>
              <a:rPr lang="vi-VN"/>
              <a:t>Thị trường truyền hình trả tiền sau 2016 (bắt đầu OTT)</a:t>
            </a:r>
          </a:p>
          <a:p>
            <a:pPr lvl="1">
              <a:lnSpc>
                <a:spcPct val="120000"/>
              </a:lnSpc>
            </a:pPr>
            <a:r>
              <a:rPr lang="vi-VN"/>
              <a:t>Cạnh tranh khốc liệt về giá</a:t>
            </a:r>
          </a:p>
          <a:p>
            <a:pPr lvl="1">
              <a:lnSpc>
                <a:spcPct val="120000"/>
              </a:lnSpc>
            </a:pPr>
            <a:r>
              <a:rPr lang="vi-VN"/>
              <a:t>Có hiện tượng trợ cấp chéo</a:t>
            </a:r>
          </a:p>
          <a:p>
            <a:pPr lvl="1">
              <a:lnSpc>
                <a:spcPct val="120000"/>
              </a:lnSpc>
            </a:pPr>
            <a:r>
              <a:rPr lang="vi-VN"/>
              <a:t>Vấn đề bản quyền truyền hình nổi lên sự bất bình đẳng</a:t>
            </a:r>
          </a:p>
          <a:p>
            <a:pPr>
              <a:lnSpc>
                <a:spcPct val="120000"/>
              </a:lnSpc>
            </a:pPr>
            <a:endParaRPr lang="vi-VN"/>
          </a:p>
        </p:txBody>
      </p:sp>
    </p:spTree>
    <p:extLst>
      <p:ext uri="{BB962C8B-B14F-4D97-AF65-F5344CB8AC3E}">
        <p14:creationId xmlns:p14="http://schemas.microsoft.com/office/powerpoint/2010/main" xmlns="" val="13663959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Kiến nghị</a:t>
            </a:r>
          </a:p>
        </p:txBody>
      </p:sp>
      <p:sp>
        <p:nvSpPr>
          <p:cNvPr id="3" name="Content Placeholder 2"/>
          <p:cNvSpPr>
            <a:spLocks noGrp="1"/>
          </p:cNvSpPr>
          <p:nvPr>
            <p:ph sz="half" idx="1"/>
          </p:nvPr>
        </p:nvSpPr>
        <p:spPr/>
        <p:txBody>
          <a:bodyPr>
            <a:normAutofit fontScale="62500" lnSpcReduction="20000"/>
          </a:bodyPr>
          <a:lstStyle/>
          <a:p>
            <a:pPr>
              <a:lnSpc>
                <a:spcPct val="120000"/>
              </a:lnSpc>
            </a:pPr>
            <a:r>
              <a:rPr lang="vi-VN"/>
              <a:t>Tiến tới cho các doanh nghiệp tự kiểm duyệt nội dung</a:t>
            </a:r>
          </a:p>
          <a:p>
            <a:pPr>
              <a:lnSpc>
                <a:spcPct val="120000"/>
              </a:lnSpc>
            </a:pPr>
            <a:r>
              <a:rPr lang="vi-VN"/>
              <a:t>Có hướng dẫn và quản lý rủi ro đối với kiểm duyệt nội dung</a:t>
            </a:r>
          </a:p>
          <a:p>
            <a:pPr>
              <a:lnSpc>
                <a:spcPct val="120000"/>
              </a:lnSpc>
            </a:pPr>
            <a:r>
              <a:rPr lang="vi-VN"/>
              <a:t>Bãi bỏ quy định thời lượng chương trình liên kết 30%</a:t>
            </a:r>
          </a:p>
          <a:p>
            <a:pPr>
              <a:lnSpc>
                <a:spcPct val="120000"/>
              </a:lnSpc>
            </a:pPr>
            <a:r>
              <a:rPr lang="vi-VN"/>
              <a:t>Kiểm duyệt kênh nước ngoài rút từ 2 lớp xuống 1 lớp</a:t>
            </a:r>
          </a:p>
          <a:p>
            <a:pPr>
              <a:lnSpc>
                <a:spcPct val="120000"/>
              </a:lnSpc>
            </a:pPr>
            <a:r>
              <a:rPr lang="vi-VN"/>
              <a:t>Cân nhắc áp dụng Luật Cạnh tranh với thị trường nhập khẩu kênh nước ngoài</a:t>
            </a:r>
          </a:p>
          <a:p>
            <a:pPr>
              <a:lnSpc>
                <a:spcPct val="120000"/>
              </a:lnSpc>
            </a:pPr>
            <a:r>
              <a:rPr lang="vi-VN"/>
              <a:t>Bỏ Quy hoạch truyền hình</a:t>
            </a:r>
          </a:p>
          <a:p>
            <a:pPr>
              <a:lnSpc>
                <a:spcPct val="120000"/>
              </a:lnSpc>
            </a:pPr>
            <a:endParaRPr lang="vi-VN"/>
          </a:p>
        </p:txBody>
      </p:sp>
      <p:sp>
        <p:nvSpPr>
          <p:cNvPr id="4" name="Content Placeholder 3"/>
          <p:cNvSpPr>
            <a:spLocks noGrp="1"/>
          </p:cNvSpPr>
          <p:nvPr>
            <p:ph sz="half" idx="2"/>
          </p:nvPr>
        </p:nvSpPr>
        <p:spPr/>
        <p:txBody>
          <a:bodyPr>
            <a:normAutofit fontScale="62500" lnSpcReduction="20000"/>
          </a:bodyPr>
          <a:lstStyle/>
          <a:p>
            <a:pPr>
              <a:lnSpc>
                <a:spcPct val="120000"/>
              </a:lnSpc>
            </a:pPr>
            <a:r>
              <a:rPr lang="vi-VN"/>
              <a:t>Chuyển từ thủ tục xin phép sang thủ tục thông báo và hậu kiểm doanh nghiệp truyền hình</a:t>
            </a:r>
          </a:p>
          <a:p>
            <a:pPr>
              <a:lnSpc>
                <a:spcPct val="120000"/>
              </a:lnSpc>
            </a:pPr>
            <a:r>
              <a:rPr lang="vi-VN"/>
              <a:t>Nới room cho nhà đầu tư nước ngoài</a:t>
            </a:r>
          </a:p>
          <a:p>
            <a:pPr>
              <a:lnSpc>
                <a:spcPct val="120000"/>
              </a:lnSpc>
            </a:pPr>
            <a:r>
              <a:rPr lang="vi-VN"/>
              <a:t>Giảm số kênh tiếp sóng bắt buộc</a:t>
            </a:r>
          </a:p>
          <a:p>
            <a:pPr>
              <a:lnSpc>
                <a:spcPct val="120000"/>
              </a:lnSpc>
            </a:pPr>
            <a:r>
              <a:rPr lang="vi-VN"/>
              <a:t>Bỏ hoặc nới thời gian chuyển sang truyền hình số</a:t>
            </a:r>
          </a:p>
          <a:p>
            <a:pPr>
              <a:lnSpc>
                <a:spcPct val="120000"/>
              </a:lnSpc>
            </a:pPr>
            <a:r>
              <a:rPr lang="vi-VN"/>
              <a:t>Không nên quản lý OTT như phát thanh, truyền hình</a:t>
            </a:r>
          </a:p>
          <a:p>
            <a:pPr>
              <a:lnSpc>
                <a:spcPct val="120000"/>
              </a:lnSpc>
            </a:pPr>
            <a:r>
              <a:rPr lang="vi-VN"/>
              <a:t>Sử dụng Luật Cạnh tranh để xử lý trợ cấp chéo (nếu có)</a:t>
            </a:r>
          </a:p>
          <a:p>
            <a:pPr>
              <a:lnSpc>
                <a:spcPct val="120000"/>
              </a:lnSpc>
            </a:pPr>
            <a:r>
              <a:rPr lang="vi-VN"/>
              <a:t>Tăng cường thực thi quy định về bản quyền</a:t>
            </a:r>
          </a:p>
        </p:txBody>
      </p:sp>
    </p:spTree>
    <p:extLst>
      <p:ext uri="{BB962C8B-B14F-4D97-AF65-F5344CB8AC3E}">
        <p14:creationId xmlns:p14="http://schemas.microsoft.com/office/powerpoint/2010/main" xmlns="" val="3520043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vi-VN"/>
              <a:t>Trân trọng cảm ơn</a:t>
            </a:r>
          </a:p>
        </p:txBody>
      </p:sp>
      <p:sp>
        <p:nvSpPr>
          <p:cNvPr id="3" name="Content Placeholder 2"/>
          <p:cNvSpPr>
            <a:spLocks noGrp="1"/>
          </p:cNvSpPr>
          <p:nvPr>
            <p:ph type="body" idx="1"/>
          </p:nvPr>
        </p:nvSpPr>
        <p:spPr/>
        <p:txBody>
          <a:bodyPr/>
          <a:lstStyle/>
          <a:p>
            <a:pPr lvl="1"/>
            <a:r>
              <a:rPr lang="vi-VN"/>
              <a:t>Nguyễn Minh Đức</a:t>
            </a:r>
          </a:p>
          <a:p>
            <a:pPr lvl="1"/>
            <a:r>
              <a:rPr lang="vi-VN">
                <a:hlinkClick r:id="rId2"/>
              </a:rPr>
              <a:t>minhducgav@gmail.com</a:t>
            </a:r>
            <a:endParaRPr lang="vi-VN"/>
          </a:p>
        </p:txBody>
      </p:sp>
    </p:spTree>
    <p:extLst>
      <p:ext uri="{BB962C8B-B14F-4D97-AF65-F5344CB8AC3E}">
        <p14:creationId xmlns:p14="http://schemas.microsoft.com/office/powerpoint/2010/main" xmlns="" val="175859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Phân loại dịch vụ truyền hình trả tiền</a:t>
            </a:r>
          </a:p>
        </p:txBody>
      </p:sp>
      <p:sp>
        <p:nvSpPr>
          <p:cNvPr id="3" name="Content Placeholder 2"/>
          <p:cNvSpPr>
            <a:spLocks noGrp="1"/>
          </p:cNvSpPr>
          <p:nvPr>
            <p:ph idx="1"/>
          </p:nvPr>
        </p:nvSpPr>
        <p:spPr/>
        <p:txBody>
          <a:bodyPr/>
          <a:lstStyle/>
          <a:p>
            <a:pPr lvl="1"/>
            <a:endParaRPr lang="vi-VN"/>
          </a:p>
          <a:p>
            <a:pPr lvl="1"/>
            <a:r>
              <a:rPr lang="vi-VN"/>
              <a:t>Truyền hình vô tuyến số mặt đất</a:t>
            </a:r>
          </a:p>
          <a:p>
            <a:pPr lvl="1"/>
            <a:r>
              <a:rPr lang="vi-VN"/>
              <a:t>Truyền hình vô tuyến số vệ tinh</a:t>
            </a:r>
          </a:p>
          <a:p>
            <a:pPr lvl="1"/>
            <a:r>
              <a:rPr lang="vi-VN"/>
              <a:t>Truyền hình cáp tương tự</a:t>
            </a:r>
          </a:p>
          <a:p>
            <a:pPr lvl="1"/>
            <a:r>
              <a:rPr lang="vi-VN"/>
              <a:t>Truyền hình cáp kỹ thuật số</a:t>
            </a:r>
          </a:p>
          <a:p>
            <a:pPr lvl="1"/>
            <a:r>
              <a:rPr lang="vi-VN"/>
              <a:t>Truyền hình cáp qua giao thức internet (IPTV)</a:t>
            </a:r>
          </a:p>
          <a:p>
            <a:pPr lvl="1"/>
            <a:r>
              <a:rPr lang="vi-VN"/>
              <a:t>Truyền hình internet (OTT)</a:t>
            </a:r>
          </a:p>
          <a:p>
            <a:pPr lvl="1"/>
            <a:r>
              <a:rPr lang="vi-VN"/>
              <a:t>Truyền hình di động (Mobile TV)</a:t>
            </a:r>
          </a:p>
          <a:p>
            <a:pPr lvl="1"/>
            <a:endParaRPr lang="vi-VN"/>
          </a:p>
          <a:p>
            <a:pPr lvl="1"/>
            <a:endParaRPr lang="vi-VN"/>
          </a:p>
        </p:txBody>
      </p:sp>
    </p:spTree>
    <p:extLst>
      <p:ext uri="{BB962C8B-B14F-4D97-AF65-F5344CB8AC3E}">
        <p14:creationId xmlns:p14="http://schemas.microsoft.com/office/powerpoint/2010/main" xmlns="" val="1232562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Thị trường truyền hình trả tiền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3364231"/>
              </p:ext>
            </p:extLst>
          </p:nvPr>
        </p:nvGraphicFramePr>
        <p:xfrm>
          <a:off x="0" y="1194816"/>
          <a:ext cx="12192000" cy="5663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769556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Thị phần của các loại hình dịch vụ truyền hình trả tiền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74413869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140117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448544" y="365125"/>
            <a:ext cx="905256" cy="5811838"/>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solidFill>
                  <a:schemeClr val="tx1"/>
                </a:solidFill>
              </a:rPr>
              <a:t>Người xem</a:t>
            </a:r>
          </a:p>
        </p:txBody>
      </p:sp>
      <p:sp>
        <p:nvSpPr>
          <p:cNvPr id="6" name="Rectangle 5"/>
          <p:cNvSpPr/>
          <p:nvPr/>
        </p:nvSpPr>
        <p:spPr>
          <a:xfrm>
            <a:off x="6614158" y="1158240"/>
            <a:ext cx="3005329" cy="3438144"/>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solidFill>
                  <a:schemeClr val="tx1"/>
                </a:solidFill>
              </a:rPr>
              <a:t>DN cung cấp dịch vụ </a:t>
            </a:r>
            <a:br>
              <a:rPr lang="vi-VN">
                <a:solidFill>
                  <a:schemeClr val="tx1"/>
                </a:solidFill>
              </a:rPr>
            </a:br>
            <a:r>
              <a:rPr lang="vi-VN">
                <a:solidFill>
                  <a:schemeClr val="tx1"/>
                </a:solidFill>
              </a:rPr>
              <a:t>truyền hình trả tiền</a:t>
            </a:r>
          </a:p>
        </p:txBody>
      </p:sp>
      <p:sp>
        <p:nvSpPr>
          <p:cNvPr id="7" name="Rectangle 6"/>
          <p:cNvSpPr/>
          <p:nvPr/>
        </p:nvSpPr>
        <p:spPr>
          <a:xfrm>
            <a:off x="8217408" y="5117083"/>
            <a:ext cx="1402080" cy="141427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600">
                <a:solidFill>
                  <a:schemeClr val="tx1"/>
                </a:solidFill>
              </a:rPr>
              <a:t>DN Truyền dẫn tín hiệu</a:t>
            </a:r>
          </a:p>
        </p:txBody>
      </p:sp>
      <p:sp>
        <p:nvSpPr>
          <p:cNvPr id="8" name="Rectangle 7"/>
          <p:cNvSpPr/>
          <p:nvPr/>
        </p:nvSpPr>
        <p:spPr>
          <a:xfrm>
            <a:off x="4084320" y="365125"/>
            <a:ext cx="1840992" cy="1449133"/>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600">
                <a:solidFill>
                  <a:schemeClr val="tx1"/>
                </a:solidFill>
              </a:rPr>
              <a:t>Đơn vị sản xuất nội dung</a:t>
            </a:r>
          </a:p>
          <a:p>
            <a:pPr algn="ctr"/>
            <a:r>
              <a:rPr lang="vi-VN" sz="1200">
                <a:solidFill>
                  <a:schemeClr val="tx1"/>
                </a:solidFill>
              </a:rPr>
              <a:t>(Cơ quan báo chí)</a:t>
            </a:r>
          </a:p>
        </p:txBody>
      </p:sp>
      <p:sp>
        <p:nvSpPr>
          <p:cNvPr id="9" name="Rectangle 8"/>
          <p:cNvSpPr/>
          <p:nvPr/>
        </p:nvSpPr>
        <p:spPr>
          <a:xfrm>
            <a:off x="1690878" y="365760"/>
            <a:ext cx="1694688" cy="1448498"/>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600">
                <a:solidFill>
                  <a:schemeClr val="tx1"/>
                </a:solidFill>
              </a:rPr>
              <a:t>Đơn vị liên kết sản xuất nội dung</a:t>
            </a:r>
          </a:p>
        </p:txBody>
      </p:sp>
      <p:sp>
        <p:nvSpPr>
          <p:cNvPr id="10" name="Rectangle 9"/>
          <p:cNvSpPr/>
          <p:nvPr/>
        </p:nvSpPr>
        <p:spPr>
          <a:xfrm>
            <a:off x="3992880" y="2774792"/>
            <a:ext cx="1932432" cy="15849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600">
                <a:solidFill>
                  <a:schemeClr val="tx1"/>
                </a:solidFill>
              </a:rPr>
              <a:t>Đại lý kênh truyền hình nước ngoài tại VN</a:t>
            </a:r>
          </a:p>
        </p:txBody>
      </p:sp>
      <p:sp>
        <p:nvSpPr>
          <p:cNvPr id="11" name="Rectangle 10"/>
          <p:cNvSpPr/>
          <p:nvPr/>
        </p:nvSpPr>
        <p:spPr>
          <a:xfrm>
            <a:off x="4084320" y="4856734"/>
            <a:ext cx="1840992" cy="1549208"/>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600">
                <a:solidFill>
                  <a:schemeClr val="tx1"/>
                </a:solidFill>
              </a:rPr>
              <a:t>Đơn vị biên tập nội dung</a:t>
            </a:r>
          </a:p>
          <a:p>
            <a:pPr algn="ctr"/>
            <a:r>
              <a:rPr lang="vi-VN" sz="1200">
                <a:solidFill>
                  <a:schemeClr val="tx1"/>
                </a:solidFill>
              </a:rPr>
              <a:t>(Cơ quan báo chí)</a:t>
            </a:r>
          </a:p>
        </p:txBody>
      </p:sp>
      <p:sp>
        <p:nvSpPr>
          <p:cNvPr id="19" name="Rectangle 18"/>
          <p:cNvSpPr/>
          <p:nvPr/>
        </p:nvSpPr>
        <p:spPr>
          <a:xfrm>
            <a:off x="950976" y="2743200"/>
            <a:ext cx="1865376" cy="297046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solidFill>
                  <a:schemeClr val="tx1"/>
                </a:solidFill>
              </a:rPr>
              <a:t>Khách hàng quảng cáo</a:t>
            </a:r>
          </a:p>
        </p:txBody>
      </p:sp>
      <p:cxnSp>
        <p:nvCxnSpPr>
          <p:cNvPr id="27" name="Curved Connector 26"/>
          <p:cNvCxnSpPr>
            <a:stCxn id="8" idx="3"/>
            <a:endCxn id="6" idx="1"/>
          </p:cNvCxnSpPr>
          <p:nvPr/>
        </p:nvCxnSpPr>
        <p:spPr>
          <a:xfrm>
            <a:off x="5925312" y="1089692"/>
            <a:ext cx="688846" cy="1787620"/>
          </a:xfrm>
          <a:prstGeom prst="curved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p:cNvCxnSpPr>
            <a:stCxn id="10" idx="2"/>
            <a:endCxn id="11" idx="0"/>
          </p:cNvCxnSpPr>
          <p:nvPr/>
        </p:nvCxnSpPr>
        <p:spPr>
          <a:xfrm rot="16200000" flipH="1">
            <a:off x="4733465" y="4585383"/>
            <a:ext cx="496982" cy="45720"/>
          </a:xfrm>
          <a:prstGeom prst="curvedConnector3">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Curved Connector 30"/>
          <p:cNvCxnSpPr/>
          <p:nvPr/>
        </p:nvCxnSpPr>
        <p:spPr>
          <a:xfrm flipV="1">
            <a:off x="5004816" y="3659759"/>
            <a:ext cx="1609341" cy="936625"/>
          </a:xfrm>
          <a:prstGeom prst="curvedConnector3">
            <a:avLst>
              <a:gd name="adj1" fmla="val 88636"/>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8" name="Curved Connector 37"/>
          <p:cNvCxnSpPr/>
          <p:nvPr/>
        </p:nvCxnSpPr>
        <p:spPr>
          <a:xfrm rot="16200000" flipV="1">
            <a:off x="8591043" y="4600702"/>
            <a:ext cx="520699" cy="512064"/>
          </a:xfrm>
          <a:prstGeom prst="curved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0" name="Curved Connector 39"/>
          <p:cNvCxnSpPr/>
          <p:nvPr/>
        </p:nvCxnSpPr>
        <p:spPr>
          <a:xfrm>
            <a:off x="9619488" y="3140552"/>
            <a:ext cx="829056" cy="12700"/>
          </a:xfrm>
          <a:prstGeom prst="curved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1" name="Curved Connector 40"/>
          <p:cNvCxnSpPr>
            <a:stCxn id="9" idx="3"/>
          </p:cNvCxnSpPr>
          <p:nvPr/>
        </p:nvCxnSpPr>
        <p:spPr>
          <a:xfrm flipV="1">
            <a:off x="3385566" y="963805"/>
            <a:ext cx="708662" cy="126204"/>
          </a:xfrm>
          <a:prstGeom prst="curvedConnector3">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18601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Doanh thu truyền hình trả tiền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95127531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0996627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4529</TotalTime>
  <Words>3354</Words>
  <Application>Microsoft Office PowerPoint</Application>
  <PresentationFormat>Custom</PresentationFormat>
  <Paragraphs>498</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Đánh giá cạnh tranh  dịch vụ truyền hình trả tiền</vt:lpstr>
      <vt:lpstr>Nội dung trình bày</vt:lpstr>
      <vt:lpstr>Tổng quan  thị trường truyền hình trả tiền </vt:lpstr>
      <vt:lpstr>Nhu cầu xem truyền hình</vt:lpstr>
      <vt:lpstr>Phân loại dịch vụ truyền hình trả tiền</vt:lpstr>
      <vt:lpstr>Thị trường truyền hình trả tiền</vt:lpstr>
      <vt:lpstr>Thị phần của các loại hình dịch vụ truyền hình trả tiền</vt:lpstr>
      <vt:lpstr>Slide 8</vt:lpstr>
      <vt:lpstr>Doanh thu truyền hình trả tiền</vt:lpstr>
      <vt:lpstr>Doanh thu quảng cáo truyền hình</vt:lpstr>
      <vt:lpstr>Về nội dung truyền hình</vt:lpstr>
      <vt:lpstr>Các quy định pháp luật chi phối thị trường truyền hình trả tiền</vt:lpstr>
      <vt:lpstr>Các nhóm chủ thể</vt:lpstr>
      <vt:lpstr>Đài truyền hình – cơ quan báo chí</vt:lpstr>
      <vt:lpstr>Sản xuất kênh và chương trình trong nước</vt:lpstr>
      <vt:lpstr>Toàn bộ nội dung phải qua một cơ quan báo chí</vt:lpstr>
      <vt:lpstr>Đăng ký chương trình liên kết với CQNN</vt:lpstr>
      <vt:lpstr>Thời lượng chương trình liên kết không vượt quá 30% kênh chính luận, kênh tổng hợp</vt:lpstr>
      <vt:lpstr>Kênh nước ngoài</vt:lpstr>
      <vt:lpstr>Cạnh tranh nhập khẩu kênh nước ngoài</vt:lpstr>
      <vt:lpstr>Phải có cơ quan báo chí biên tập</vt:lpstr>
      <vt:lpstr>Cấp phép biên tập kênh, đăng ký kênh</vt:lpstr>
      <vt:lpstr>Kênh nước ngoài không quá 30% số kênh</vt:lpstr>
      <vt:lpstr>Đại lý tại Việt Nam – Là doanh nghiệp Việt Nam</vt:lpstr>
      <vt:lpstr>Thống lĩnh trên thị trường nhập khẩu kênh</vt:lpstr>
      <vt:lpstr>Các doanh nghiệp truyền hình trả tiền</vt:lpstr>
      <vt:lpstr>Slide 27</vt:lpstr>
      <vt:lpstr>8 doanh nghiệp lớn chiếm gần như toàn bộ thị phần  4 doanh nghiệp lớn chiếm 75% thị phần</vt:lpstr>
      <vt:lpstr>Cạnh tranh trên thị trường truyền hình trả tiền</vt:lpstr>
      <vt:lpstr>Các quy định tác động đến cạnh tranh trên thị trường</vt:lpstr>
      <vt:lpstr>Giấy phép kinh doanh dịch vụ truyền hình trả tiền </vt:lpstr>
      <vt:lpstr>Phải là doanh nghiệp Việt Nam</vt:lpstr>
      <vt:lpstr>Tiếp sóng các kênh chính luận</vt:lpstr>
      <vt:lpstr>Danh sách kênh có tối đa 30% kênh nước ngoài</vt:lpstr>
      <vt:lpstr>Lộ trình loại bỏ truyền hình tương tự</vt:lpstr>
      <vt:lpstr>Đề xuất chính sách giá sàn dịch vụ</vt:lpstr>
      <vt:lpstr>Đề xuất: Không cấp phép dịch vụ truyền hình trả tiền cho doanh nghiệp hạ tầng viễn thông</vt:lpstr>
      <vt:lpstr>OTT</vt:lpstr>
      <vt:lpstr>OTT</vt:lpstr>
      <vt:lpstr>Doanh nghiệp cung cấp OTT</vt:lpstr>
      <vt:lpstr>Bản quyền truyền hình trên OTT</vt:lpstr>
      <vt:lpstr>Kết luận</vt:lpstr>
      <vt:lpstr>Kiến nghị</vt:lpstr>
      <vt:lpstr>Trân trọng cảm ơn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Đánh giá cạnh tranh dịch vụ truyền hình trả tiền</dc:title>
  <dc:creator>Nguyễn Minh Đức</dc:creator>
  <cp:lastModifiedBy>NGUYET</cp:lastModifiedBy>
  <cp:revision>79</cp:revision>
  <dcterms:created xsi:type="dcterms:W3CDTF">2018-11-01T02:41:22Z</dcterms:created>
  <dcterms:modified xsi:type="dcterms:W3CDTF">2019-04-19T07:36:55Z</dcterms:modified>
</cp:coreProperties>
</file>