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18"/>
  </p:notesMasterIdLst>
  <p:handoutMasterIdLst>
    <p:handoutMasterId r:id="rId19"/>
  </p:handoutMasterIdLst>
  <p:sldIdLst>
    <p:sldId id="256" r:id="rId2"/>
    <p:sldId id="261" r:id="rId3"/>
    <p:sldId id="260" r:id="rId4"/>
    <p:sldId id="257" r:id="rId5"/>
    <p:sldId id="258" r:id="rId6"/>
    <p:sldId id="262" r:id="rId7"/>
    <p:sldId id="259" r:id="rId8"/>
    <p:sldId id="267" r:id="rId9"/>
    <p:sldId id="264" r:id="rId10"/>
    <p:sldId id="263" r:id="rId11"/>
    <p:sldId id="275" r:id="rId12"/>
    <p:sldId id="269" r:id="rId13"/>
    <p:sldId id="271" r:id="rId14"/>
    <p:sldId id="272" r:id="rId15"/>
    <p:sldId id="273" r:id="rId16"/>
    <p:sldId id="268" r:id="rId17"/>
  </p:sldIdLst>
  <p:sldSz cx="9144000" cy="6858000" type="screen4x3"/>
  <p:notesSz cx="6951663" cy="100822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8" d="100"/>
          <a:sy n="108" d="100"/>
        </p:scale>
        <p:origin x="-78" y="-3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2171" cy="504031"/>
          </a:xfrm>
          <a:prstGeom prst="rect">
            <a:avLst/>
          </a:prstGeom>
        </p:spPr>
        <p:txBody>
          <a:bodyPr vert="horz" lIns="93004" tIns="46502" rIns="93004" bIns="46502" rtlCol="0"/>
          <a:lstStyle>
            <a:lvl1pPr algn="l">
              <a:defRPr sz="1200"/>
            </a:lvl1pPr>
          </a:lstStyle>
          <a:p>
            <a:endParaRPr lang="en-US"/>
          </a:p>
        </p:txBody>
      </p:sp>
      <p:sp>
        <p:nvSpPr>
          <p:cNvPr id="3" name="Date Placeholder 2"/>
          <p:cNvSpPr>
            <a:spLocks noGrp="1"/>
          </p:cNvSpPr>
          <p:nvPr>
            <p:ph type="dt" sz="quarter" idx="1"/>
          </p:nvPr>
        </p:nvSpPr>
        <p:spPr>
          <a:xfrm>
            <a:off x="3937872" y="0"/>
            <a:ext cx="3012171" cy="504031"/>
          </a:xfrm>
          <a:prstGeom prst="rect">
            <a:avLst/>
          </a:prstGeom>
        </p:spPr>
        <p:txBody>
          <a:bodyPr vert="horz" lIns="93004" tIns="46502" rIns="93004" bIns="46502" rtlCol="0"/>
          <a:lstStyle>
            <a:lvl1pPr algn="r">
              <a:defRPr sz="1200"/>
            </a:lvl1pPr>
          </a:lstStyle>
          <a:p>
            <a:endParaRPr lang="en-US"/>
          </a:p>
        </p:txBody>
      </p:sp>
      <p:sp>
        <p:nvSpPr>
          <p:cNvPr id="4" name="Footer Placeholder 3"/>
          <p:cNvSpPr>
            <a:spLocks noGrp="1"/>
          </p:cNvSpPr>
          <p:nvPr>
            <p:ph type="ftr" sz="quarter" idx="2"/>
          </p:nvPr>
        </p:nvSpPr>
        <p:spPr>
          <a:xfrm>
            <a:off x="1" y="9576573"/>
            <a:ext cx="3012171" cy="504030"/>
          </a:xfrm>
          <a:prstGeom prst="rect">
            <a:avLst/>
          </a:prstGeom>
        </p:spPr>
        <p:txBody>
          <a:bodyPr vert="horz" lIns="93004" tIns="46502" rIns="93004" bIns="46502" rtlCol="0" anchor="b"/>
          <a:lstStyle>
            <a:lvl1pPr algn="l">
              <a:defRPr sz="1200"/>
            </a:lvl1pPr>
          </a:lstStyle>
          <a:p>
            <a:endParaRPr lang="en-US"/>
          </a:p>
        </p:txBody>
      </p:sp>
      <p:sp>
        <p:nvSpPr>
          <p:cNvPr id="5" name="Slide Number Placeholder 4"/>
          <p:cNvSpPr>
            <a:spLocks noGrp="1"/>
          </p:cNvSpPr>
          <p:nvPr>
            <p:ph type="sldNum" sz="quarter" idx="3"/>
          </p:nvPr>
        </p:nvSpPr>
        <p:spPr>
          <a:xfrm>
            <a:off x="3937872" y="9576573"/>
            <a:ext cx="3012171" cy="504030"/>
          </a:xfrm>
          <a:prstGeom prst="rect">
            <a:avLst/>
          </a:prstGeom>
        </p:spPr>
        <p:txBody>
          <a:bodyPr vert="horz" lIns="93004" tIns="46502" rIns="93004" bIns="46502" rtlCol="0" anchor="b"/>
          <a:lstStyle>
            <a:lvl1pPr algn="r">
              <a:defRPr sz="1200"/>
            </a:lvl1pPr>
          </a:lstStyle>
          <a:p>
            <a:fld id="{BD89836B-7915-4A02-A092-751E1CA673EB}" type="slidenum">
              <a:rPr lang="en-US" smtClean="0"/>
              <a:t>‹#›</a:t>
            </a:fld>
            <a:endParaRPr lang="en-US"/>
          </a:p>
        </p:txBody>
      </p:sp>
    </p:spTree>
    <p:extLst>
      <p:ext uri="{BB962C8B-B14F-4D97-AF65-F5344CB8AC3E}">
        <p14:creationId xmlns:p14="http://schemas.microsoft.com/office/powerpoint/2010/main" val="302187782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12388" cy="505862"/>
          </a:xfrm>
          <a:prstGeom prst="rect">
            <a:avLst/>
          </a:prstGeom>
        </p:spPr>
        <p:txBody>
          <a:bodyPr vert="horz" lIns="93004" tIns="46502" rIns="93004" bIns="46502" rtlCol="0"/>
          <a:lstStyle>
            <a:lvl1pPr algn="l">
              <a:defRPr sz="1200"/>
            </a:lvl1pPr>
          </a:lstStyle>
          <a:p>
            <a:endParaRPr kumimoji="1" lang="ja-JP" altLang="en-US"/>
          </a:p>
        </p:txBody>
      </p:sp>
      <p:sp>
        <p:nvSpPr>
          <p:cNvPr id="3" name="日付プレースホルダー 2"/>
          <p:cNvSpPr>
            <a:spLocks noGrp="1"/>
          </p:cNvSpPr>
          <p:nvPr>
            <p:ph type="dt" idx="1"/>
          </p:nvPr>
        </p:nvSpPr>
        <p:spPr>
          <a:xfrm>
            <a:off x="3937667" y="0"/>
            <a:ext cx="3012388" cy="505862"/>
          </a:xfrm>
          <a:prstGeom prst="rect">
            <a:avLst/>
          </a:prstGeom>
        </p:spPr>
        <p:txBody>
          <a:bodyPr vert="horz" lIns="93004" tIns="46502" rIns="93004" bIns="46502"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1206500" y="1260475"/>
            <a:ext cx="4538663" cy="3403600"/>
          </a:xfrm>
          <a:prstGeom prst="rect">
            <a:avLst/>
          </a:prstGeom>
          <a:noFill/>
          <a:ln w="12700">
            <a:solidFill>
              <a:prstClr val="black"/>
            </a:solidFill>
          </a:ln>
        </p:spPr>
        <p:txBody>
          <a:bodyPr vert="horz" lIns="93004" tIns="46502" rIns="93004" bIns="46502" rtlCol="0" anchor="ctr"/>
          <a:lstStyle/>
          <a:p>
            <a:endParaRPr lang="ja-JP" altLang="en-US"/>
          </a:p>
        </p:txBody>
      </p:sp>
      <p:sp>
        <p:nvSpPr>
          <p:cNvPr id="5" name="ノート プレースホルダー 4"/>
          <p:cNvSpPr>
            <a:spLocks noGrp="1"/>
          </p:cNvSpPr>
          <p:nvPr>
            <p:ph type="body" sz="quarter" idx="3"/>
          </p:nvPr>
        </p:nvSpPr>
        <p:spPr>
          <a:xfrm>
            <a:off x="695167" y="4852066"/>
            <a:ext cx="5561330" cy="3969871"/>
          </a:xfrm>
          <a:prstGeom prst="rect">
            <a:avLst/>
          </a:prstGeom>
        </p:spPr>
        <p:txBody>
          <a:bodyPr vert="horz" lIns="93004" tIns="46502" rIns="93004" bIns="465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76353"/>
            <a:ext cx="3012388" cy="505861"/>
          </a:xfrm>
          <a:prstGeom prst="rect">
            <a:avLst/>
          </a:prstGeom>
        </p:spPr>
        <p:txBody>
          <a:bodyPr vert="horz" lIns="93004" tIns="46502" rIns="93004" bIns="4650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37667" y="9576353"/>
            <a:ext cx="3012388" cy="505861"/>
          </a:xfrm>
          <a:prstGeom prst="rect">
            <a:avLst/>
          </a:prstGeom>
        </p:spPr>
        <p:txBody>
          <a:bodyPr vert="horz" lIns="93004" tIns="46502" rIns="93004" bIns="46502" rtlCol="0" anchor="b"/>
          <a:lstStyle>
            <a:lvl1pPr algn="r">
              <a:defRPr sz="1200"/>
            </a:lvl1pPr>
          </a:lstStyle>
          <a:p>
            <a:fld id="{6B561509-0CDC-4794-A2EB-321433FC3F3E}" type="slidenum">
              <a:rPr kumimoji="1" lang="ja-JP" altLang="en-US" smtClean="0"/>
              <a:t>‹#›</a:t>
            </a:fld>
            <a:endParaRPr kumimoji="1" lang="ja-JP" altLang="en-US"/>
          </a:p>
        </p:txBody>
      </p:sp>
    </p:spTree>
    <p:extLst>
      <p:ext uri="{BB962C8B-B14F-4D97-AF65-F5344CB8AC3E}">
        <p14:creationId xmlns:p14="http://schemas.microsoft.com/office/powerpoint/2010/main" val="12147167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561509-0CDC-4794-A2EB-321433FC3F3E}" type="slidenum">
              <a:rPr kumimoji="1" lang="ja-JP" altLang="en-US" smtClean="0"/>
              <a:t>1</a:t>
            </a:fld>
            <a:endParaRPr kumimoji="1" lang="ja-JP" altLang="en-US"/>
          </a:p>
        </p:txBody>
      </p:sp>
      <p:sp>
        <p:nvSpPr>
          <p:cNvPr id="5" name="Date Placeholder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453190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6500" y="1260475"/>
            <a:ext cx="4538663" cy="34036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561509-0CDC-4794-A2EB-321433FC3F3E}" type="slidenum">
              <a:rPr kumimoji="1" lang="ja-JP" altLang="en-US" smtClean="0"/>
              <a:t>4</a:t>
            </a:fld>
            <a:endParaRPr kumimoji="1" lang="ja-JP" altLang="en-US"/>
          </a:p>
        </p:txBody>
      </p:sp>
      <p:sp>
        <p:nvSpPr>
          <p:cNvPr id="5" name="Date Placeholder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577825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3576F0A-134E-4950-9BA1-671875E1A102}" type="datetime1">
              <a:rPr kumimoji="1" lang="ja-JP" altLang="en-US" smtClean="0"/>
              <a:t>2017/8/30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3175769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A2487E0-D10F-4E23-A2F9-C24986E67097}" type="datetime1">
              <a:rPr kumimoji="1" lang="ja-JP" altLang="en-US" smtClean="0"/>
              <a:t>2017/8/30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3794729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8EA024C-1A0E-4249-B7E2-C05AF5C25306}" type="datetime1">
              <a:rPr kumimoji="1" lang="ja-JP" altLang="en-US" smtClean="0"/>
              <a:t>2017/8/30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0F0333C-6E8D-46CE-8190-503E818273C2}" type="slidenum">
              <a:rPr kumimoji="1" lang="ja-JP" altLang="en-US" smtClean="0"/>
              <a:t>‹#›</a:t>
            </a:fld>
            <a:endParaRPr kumimoji="1" lang="ja-JP"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32925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162D1716-5AF1-40BC-8103-C4C27D6FFFEB}" type="datetime1">
              <a:rPr kumimoji="1" lang="ja-JP" altLang="en-US" smtClean="0"/>
              <a:t>2017/8/30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1725109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DB81542A-4D55-4BEB-ADFE-65D9334F5B59}" type="datetime1">
              <a:rPr kumimoji="1" lang="ja-JP" altLang="en-US" smtClean="0"/>
              <a:t>2017/8/30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0F0333C-6E8D-46CE-8190-503E818273C2}" type="slidenum">
              <a:rPr kumimoji="1" lang="ja-JP" altLang="en-US" smtClean="0"/>
              <a:t>‹#›</a:t>
            </a:fld>
            <a:endParaRPr kumimoji="1" lang="ja-JP"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38675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3CCF62E6-6327-4E1C-9F13-3F0842D50859}" type="datetime1">
              <a:rPr kumimoji="1" lang="ja-JP" altLang="en-US" smtClean="0"/>
              <a:t>2017/8/30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1763190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75B5F8-1285-42A6-8B6C-97671DE57334}" type="datetime1">
              <a:rPr kumimoji="1" lang="ja-JP" altLang="en-US" smtClean="0"/>
              <a:t>2017/8/30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40319403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146AD5B-A54C-47D4-925E-FE7E3C4210EA}" type="datetime1">
              <a:rPr kumimoji="1" lang="ja-JP" altLang="en-US" smtClean="0"/>
              <a:t>2017/8/30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3859941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E81449-FD53-493E-9234-8CC87C2C7763}" type="datetime1">
              <a:rPr kumimoji="1" lang="ja-JP" altLang="en-US" smtClean="0"/>
              <a:t>2017/8/30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202485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C27986A-7DD1-4372-8B9C-4449C789C88A}" type="datetime1">
              <a:rPr kumimoji="1" lang="ja-JP" altLang="en-US" smtClean="0"/>
              <a:t>2017/8/30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717626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8FC09C9-D29A-4854-A14A-7411CAE1E3F8}" type="datetime1">
              <a:rPr kumimoji="1" lang="ja-JP" altLang="en-US" smtClean="0"/>
              <a:t>2017/8/30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358174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A60DF0-7D77-4703-8A38-4425C91A78BD}" type="datetime1">
              <a:rPr kumimoji="1" lang="ja-JP" altLang="en-US" smtClean="0"/>
              <a:t>2017/8/30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4072939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C55F3EA-D2DE-4A26-9EDE-171105B768DF}" type="datetime1">
              <a:rPr kumimoji="1" lang="ja-JP" altLang="en-US" smtClean="0"/>
              <a:t>2017/8/30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3921531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987355-A888-428A-A05E-BD3002A602D4}" type="datetime1">
              <a:rPr kumimoji="1" lang="ja-JP" altLang="en-US" smtClean="0"/>
              <a:t>2017/8/30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4033826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8522B0-1D61-4149-97AB-B3069245E377}" type="datetime1">
              <a:rPr kumimoji="1" lang="ja-JP" altLang="en-US" smtClean="0"/>
              <a:t>2017/8/30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1922538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49C9805-47A2-44B4-86E2-738F6FDC80B1}" type="datetime1">
              <a:rPr kumimoji="1" lang="ja-JP" altLang="en-US" smtClean="0"/>
              <a:t>2017/8/30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3246737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73F07FCC-4856-4F26-9E2D-E34CB080477C}" type="datetime1">
              <a:rPr kumimoji="1" lang="ja-JP" altLang="en-US" smtClean="0"/>
              <a:t>2017/8/30</a:t>
            </a:fld>
            <a:endParaRPr kumimoji="1" lang="ja-JP"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50F0333C-6E8D-46CE-8190-503E818273C2}" type="slidenum">
              <a:rPr kumimoji="1" lang="ja-JP" altLang="en-US" smtClean="0"/>
              <a:t>‹#›</a:t>
            </a:fld>
            <a:endParaRPr kumimoji="1" lang="ja-JP" altLang="en-US"/>
          </a:p>
        </p:txBody>
      </p:sp>
    </p:spTree>
    <p:extLst>
      <p:ext uri="{BB962C8B-B14F-4D97-AF65-F5344CB8AC3E}">
        <p14:creationId xmlns:p14="http://schemas.microsoft.com/office/powerpoint/2010/main" val="1475592728"/>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hf hdr="0" ftr="0" dt="0"/>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60620" y="1531701"/>
            <a:ext cx="7083380" cy="3180402"/>
          </a:xfrm>
        </p:spPr>
        <p:txBody>
          <a:bodyPr>
            <a:normAutofit/>
          </a:bodyPr>
          <a:lstStyle/>
          <a:p>
            <a:r>
              <a:rPr lang="en-US" altLang="ja-JP" sz="4800" b="1" dirty="0">
                <a:latin typeface="+mj-ea"/>
              </a:rPr>
              <a:t>The Use of Economic Analysis in Competition Policy in Japan</a:t>
            </a:r>
            <a:endParaRPr kumimoji="1" lang="ja-JP" altLang="en-US" sz="4800" b="1" dirty="0">
              <a:latin typeface="+mj-ea"/>
            </a:endParaRPr>
          </a:p>
        </p:txBody>
      </p:sp>
      <p:sp>
        <p:nvSpPr>
          <p:cNvPr id="3" name="サブタイトル 2"/>
          <p:cNvSpPr>
            <a:spLocks noGrp="1"/>
          </p:cNvSpPr>
          <p:nvPr>
            <p:ph type="subTitle" idx="1"/>
          </p:nvPr>
        </p:nvSpPr>
        <p:spPr>
          <a:xfrm>
            <a:off x="1368920" y="4751434"/>
            <a:ext cx="7534555" cy="1226420"/>
          </a:xfrm>
        </p:spPr>
        <p:txBody>
          <a:bodyPr>
            <a:noAutofit/>
          </a:bodyPr>
          <a:lstStyle/>
          <a:p>
            <a:pPr algn="r"/>
            <a:r>
              <a:rPr lang="en-US" altLang="ja-JP" sz="1800" b="1" dirty="0" err="1">
                <a:latin typeface="+mj-ea"/>
                <a:ea typeface="+mj-ea"/>
              </a:rPr>
              <a:t>Yasunori</a:t>
            </a:r>
            <a:r>
              <a:rPr lang="en-US" altLang="ja-JP" sz="1800" b="1" dirty="0">
                <a:latin typeface="+mj-ea"/>
                <a:ea typeface="+mj-ea"/>
              </a:rPr>
              <a:t> TABEI, Japan Fair Trade Commission</a:t>
            </a:r>
          </a:p>
          <a:p>
            <a:pPr algn="r"/>
            <a:r>
              <a:rPr lang="en-US" altLang="ja-JP" sz="1800" b="1" dirty="0">
                <a:latin typeface="+mj-ea"/>
                <a:ea typeface="+mj-ea"/>
              </a:rPr>
              <a:t>APEC Economic Committee – Second Plenary Meeting 2017</a:t>
            </a:r>
          </a:p>
          <a:p>
            <a:pPr algn="r"/>
            <a:r>
              <a:rPr lang="en-US" altLang="ja-JP" sz="1800" b="1" dirty="0">
                <a:latin typeface="+mj-ea"/>
                <a:ea typeface="+mj-ea"/>
              </a:rPr>
              <a:t>25 August 2017, Ho Chi Minh City</a:t>
            </a:r>
            <a:endParaRPr lang="ja-JP" altLang="en-US" sz="1800" b="1" dirty="0">
              <a:latin typeface="+mj-ea"/>
              <a:ea typeface="+mj-ea"/>
            </a:endParaRPr>
          </a:p>
        </p:txBody>
      </p:sp>
      <p:sp>
        <p:nvSpPr>
          <p:cNvPr id="4" name="スライド番号プレースホルダー 3"/>
          <p:cNvSpPr>
            <a:spLocks noGrp="1"/>
          </p:cNvSpPr>
          <p:nvPr>
            <p:ph type="sldNum" sz="quarter" idx="12"/>
          </p:nvPr>
        </p:nvSpPr>
        <p:spPr/>
        <p:txBody>
          <a:bodyPr/>
          <a:lstStyle/>
          <a:p>
            <a:fld id="{50F0333C-6E8D-46CE-8190-503E818273C2}" type="slidenum">
              <a:rPr kumimoji="1" lang="ja-JP" altLang="en-US" smtClean="0"/>
              <a:t>1</a:t>
            </a:fld>
            <a:endParaRPr kumimoji="1" lang="ja-JP" altLang="en-US"/>
          </a:p>
        </p:txBody>
      </p:sp>
      <p:sp>
        <p:nvSpPr>
          <p:cNvPr id="5" name="テキスト ボックス 4"/>
          <p:cNvSpPr txBox="1"/>
          <p:nvPr/>
        </p:nvSpPr>
        <p:spPr>
          <a:xfrm>
            <a:off x="1700473" y="6205582"/>
            <a:ext cx="6871447" cy="584775"/>
          </a:xfrm>
          <a:prstGeom prst="rect">
            <a:avLst/>
          </a:prstGeom>
          <a:noFill/>
        </p:spPr>
        <p:txBody>
          <a:bodyPr wrap="square" rtlCol="0">
            <a:spAutoFit/>
          </a:bodyPr>
          <a:lstStyle/>
          <a:p>
            <a:r>
              <a:rPr kumimoji="1" lang="en-US" altLang="ja-JP" sz="1600" dirty="0">
                <a:latin typeface="+mj-ea"/>
                <a:ea typeface="+mj-ea"/>
              </a:rPr>
              <a:t>The views expressed are those of the presenter and do not necessarily reflect those of the JFTC.</a:t>
            </a:r>
            <a:endParaRPr kumimoji="1" lang="ja-JP" altLang="en-US" sz="1600" dirty="0">
              <a:latin typeface="+mj-ea"/>
              <a:ea typeface="+mj-ea"/>
            </a:endParaRPr>
          </a:p>
        </p:txBody>
      </p:sp>
    </p:spTree>
    <p:extLst>
      <p:ext uri="{BB962C8B-B14F-4D97-AF65-F5344CB8AC3E}">
        <p14:creationId xmlns:p14="http://schemas.microsoft.com/office/powerpoint/2010/main" val="3107482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0F0333C-6E8D-46CE-8190-503E818273C2}" type="slidenum">
              <a:rPr kumimoji="1" lang="ja-JP" altLang="en-US" smtClean="0"/>
              <a:t>10</a:t>
            </a:fld>
            <a:endParaRPr kumimoji="1" lang="ja-JP" altLang="en-US"/>
          </a:p>
        </p:txBody>
      </p:sp>
      <p:sp>
        <p:nvSpPr>
          <p:cNvPr id="3" name="タイトル 1"/>
          <p:cNvSpPr txBox="1">
            <a:spLocks/>
          </p:cNvSpPr>
          <p:nvPr/>
        </p:nvSpPr>
        <p:spPr>
          <a:xfrm>
            <a:off x="1582973" y="279989"/>
            <a:ext cx="7305532" cy="507794"/>
          </a:xfrm>
          <a:prstGeom prst="rect">
            <a:avLst/>
          </a:prstGeom>
        </p:spPr>
        <p:txBody>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400" b="1" dirty="0">
                <a:latin typeface="+mj-ea"/>
              </a:rPr>
              <a:t>Economic Analysis of Market Definition in Multi-sided Markets</a:t>
            </a:r>
            <a:endParaRPr lang="ja-JP" altLang="en-US" sz="2400" b="1" dirty="0">
              <a:latin typeface="+mj-ea"/>
            </a:endParaRPr>
          </a:p>
        </p:txBody>
      </p:sp>
      <p:sp>
        <p:nvSpPr>
          <p:cNvPr id="4" name="テキスト ボックス 3"/>
          <p:cNvSpPr txBox="1"/>
          <p:nvPr/>
        </p:nvSpPr>
        <p:spPr>
          <a:xfrm>
            <a:off x="1660293" y="1399201"/>
            <a:ext cx="7150892" cy="4616648"/>
          </a:xfrm>
          <a:prstGeom prst="rect">
            <a:avLst/>
          </a:prstGeom>
          <a:noFill/>
        </p:spPr>
        <p:txBody>
          <a:bodyPr wrap="square" rtlCol="0">
            <a:spAutoFit/>
          </a:bodyPr>
          <a:lstStyle/>
          <a:p>
            <a:pPr marL="257175" indent="-257175">
              <a:buFont typeface="Arial" panose="020B0604020202020204" pitchFamily="34" charset="0"/>
              <a:buChar char="•"/>
            </a:pPr>
            <a:r>
              <a:rPr lang="en-US" altLang="ja-JP" sz="2100" dirty="0">
                <a:latin typeface="+mj-ea"/>
                <a:ea typeface="+mj-ea"/>
              </a:rPr>
              <a:t>The report of Study Group on Data and Competition Policy</a:t>
            </a:r>
          </a:p>
          <a:p>
            <a:pPr marL="742950" lvl="1" indent="-285750">
              <a:buFont typeface="Wingdings" panose="05000000000000000000" pitchFamily="2" charset="2"/>
              <a:buChar char="ü"/>
            </a:pPr>
            <a:r>
              <a:rPr lang="en-US" altLang="ja-JP" dirty="0">
                <a:latin typeface="+mj-ea"/>
                <a:ea typeface="+mj-ea"/>
              </a:rPr>
              <a:t>The JFTC established “Study Group on Data and Competition Policy” in CPRC on January 2017 to clarify the issues of competition policy and the Antimonopoly Act relating to accumulation and utilization of data.</a:t>
            </a:r>
          </a:p>
          <a:p>
            <a:pPr marL="742950" lvl="1" indent="-285750">
              <a:buFont typeface="Wingdings" panose="05000000000000000000" pitchFamily="2" charset="2"/>
              <a:buChar char="ü"/>
            </a:pPr>
            <a:r>
              <a:rPr lang="en-US" altLang="ja-JP" dirty="0">
                <a:latin typeface="+mj-ea"/>
                <a:ea typeface="+mj-ea"/>
              </a:rPr>
              <a:t>The report mainly clarifies the views on Data collection [e.g. collection from client companies, data collection by digital platforms, collective data collection] and “Data hoarding” such as unilateral or collective refusal to access. </a:t>
            </a:r>
          </a:p>
          <a:p>
            <a:pPr marL="742950" lvl="1" indent="-285750">
              <a:buFont typeface="Wingdings" panose="05000000000000000000" pitchFamily="2" charset="2"/>
              <a:buChar char="ü"/>
            </a:pPr>
            <a:r>
              <a:rPr lang="en-US" altLang="ja-JP" dirty="0">
                <a:latin typeface="+mj-ea"/>
              </a:rPr>
              <a:t>The report concludes current approach is applicable to most of those issues.</a:t>
            </a:r>
            <a:endParaRPr lang="en-US" altLang="ja-JP" dirty="0">
              <a:latin typeface="+mj-ea"/>
              <a:ea typeface="+mj-ea"/>
            </a:endParaRPr>
          </a:p>
          <a:p>
            <a:pPr marL="742950" lvl="1" indent="-285750">
              <a:buFont typeface="Wingdings" panose="05000000000000000000" pitchFamily="2" charset="2"/>
              <a:buChar char="ü"/>
            </a:pPr>
            <a:r>
              <a:rPr lang="en-US" altLang="ja-JP" dirty="0">
                <a:latin typeface="+mj-ea"/>
                <a:ea typeface="+mj-ea"/>
              </a:rPr>
              <a:t>Also, the report includes approach to market definition in relation to multi-sided markets and free-of-charge markets.</a:t>
            </a:r>
          </a:p>
        </p:txBody>
      </p:sp>
    </p:spTree>
    <p:extLst>
      <p:ext uri="{BB962C8B-B14F-4D97-AF65-F5344CB8AC3E}">
        <p14:creationId xmlns:p14="http://schemas.microsoft.com/office/powerpoint/2010/main" val="186600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0F0333C-6E8D-46CE-8190-503E818273C2}" type="slidenum">
              <a:rPr kumimoji="1" lang="ja-JP" altLang="en-US" smtClean="0"/>
              <a:t>11</a:t>
            </a:fld>
            <a:endParaRPr kumimoji="1" lang="ja-JP" altLang="en-US"/>
          </a:p>
        </p:txBody>
      </p:sp>
      <p:sp>
        <p:nvSpPr>
          <p:cNvPr id="3" name="タイトル 1"/>
          <p:cNvSpPr txBox="1">
            <a:spLocks/>
          </p:cNvSpPr>
          <p:nvPr/>
        </p:nvSpPr>
        <p:spPr>
          <a:xfrm>
            <a:off x="1582973" y="279989"/>
            <a:ext cx="7305532" cy="507794"/>
          </a:xfrm>
          <a:prstGeom prst="rect">
            <a:avLst/>
          </a:prstGeom>
        </p:spPr>
        <p:txBody>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400" b="1" dirty="0">
                <a:latin typeface="+mj-ea"/>
              </a:rPr>
              <a:t>Economic Analysis of Market Definition in Multi-sided Markets</a:t>
            </a:r>
            <a:endParaRPr lang="ja-JP" altLang="en-US" sz="2400" b="1" dirty="0">
              <a:latin typeface="+mj-ea"/>
            </a:endParaRPr>
          </a:p>
        </p:txBody>
      </p:sp>
      <p:sp>
        <p:nvSpPr>
          <p:cNvPr id="41" name="テキスト ボックス 40"/>
          <p:cNvSpPr txBox="1"/>
          <p:nvPr/>
        </p:nvSpPr>
        <p:spPr>
          <a:xfrm>
            <a:off x="1582973" y="1244886"/>
            <a:ext cx="7031864" cy="415498"/>
          </a:xfrm>
          <a:prstGeom prst="rect">
            <a:avLst/>
          </a:prstGeom>
          <a:noFill/>
        </p:spPr>
        <p:txBody>
          <a:bodyPr wrap="square" rtlCol="0">
            <a:spAutoFit/>
          </a:bodyPr>
          <a:lstStyle/>
          <a:p>
            <a:pPr marL="257175" indent="-257175">
              <a:buFont typeface="Arial" panose="020B0604020202020204" pitchFamily="34" charset="0"/>
              <a:buChar char="•"/>
            </a:pPr>
            <a:r>
              <a:rPr lang="en-US" altLang="ja-JP" sz="2100" dirty="0">
                <a:latin typeface="+mj-ea"/>
                <a:ea typeface="+mj-ea"/>
              </a:rPr>
              <a:t> The standard SSNIP test (One-sided market)</a:t>
            </a:r>
          </a:p>
        </p:txBody>
      </p:sp>
      <p:grpSp>
        <p:nvGrpSpPr>
          <p:cNvPr id="43" name="グループ化 42"/>
          <p:cNvGrpSpPr/>
          <p:nvPr/>
        </p:nvGrpSpPr>
        <p:grpSpPr>
          <a:xfrm>
            <a:off x="2008855" y="1920066"/>
            <a:ext cx="6186353" cy="4347885"/>
            <a:chOff x="1008918" y="1973855"/>
            <a:chExt cx="6186353" cy="4347885"/>
          </a:xfrm>
        </p:grpSpPr>
        <p:grpSp>
          <p:nvGrpSpPr>
            <p:cNvPr id="5" name="グループ化 4"/>
            <p:cNvGrpSpPr/>
            <p:nvPr/>
          </p:nvGrpSpPr>
          <p:grpSpPr>
            <a:xfrm>
              <a:off x="1318350" y="1973855"/>
              <a:ext cx="5876921" cy="4347885"/>
              <a:chOff x="1286872" y="1261162"/>
              <a:chExt cx="5876921" cy="4347885"/>
            </a:xfrm>
          </p:grpSpPr>
          <p:grpSp>
            <p:nvGrpSpPr>
              <p:cNvPr id="6" name="グループ化 5"/>
              <p:cNvGrpSpPr/>
              <p:nvPr/>
            </p:nvGrpSpPr>
            <p:grpSpPr>
              <a:xfrm>
                <a:off x="1286872" y="1420887"/>
                <a:ext cx="5876921" cy="3106362"/>
                <a:chOff x="995450" y="1581332"/>
                <a:chExt cx="6821029" cy="3441833"/>
              </a:xfrm>
            </p:grpSpPr>
            <p:sp>
              <p:nvSpPr>
                <p:cNvPr id="15" name="テキスト ボックス 45"/>
                <p:cNvSpPr txBox="1"/>
                <p:nvPr/>
              </p:nvSpPr>
              <p:spPr>
                <a:xfrm>
                  <a:off x="6611457" y="4648049"/>
                  <a:ext cx="1205022" cy="375116"/>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a:solidFill>
                        <a:srgbClr val="000000"/>
                      </a:solidFill>
                      <a:latin typeface="+mj-ea"/>
                      <a:ea typeface="+mj-ea"/>
                    </a:rPr>
                    <a:t>Quantity</a:t>
                  </a:r>
                  <a:endParaRPr lang="ja-JP" altLang="en-US" sz="1600" dirty="0">
                    <a:solidFill>
                      <a:srgbClr val="000000"/>
                    </a:solidFill>
                    <a:latin typeface="+mj-ea"/>
                    <a:ea typeface="+mj-ea"/>
                  </a:endParaRPr>
                </a:p>
              </p:txBody>
            </p:sp>
            <p:grpSp>
              <p:nvGrpSpPr>
                <p:cNvPr id="16" name="グループ化 15"/>
                <p:cNvGrpSpPr/>
                <p:nvPr/>
              </p:nvGrpSpPr>
              <p:grpSpPr>
                <a:xfrm>
                  <a:off x="995450" y="1581332"/>
                  <a:ext cx="6024822" cy="3331099"/>
                  <a:chOff x="995450" y="1581332"/>
                  <a:chExt cx="6024822" cy="3331099"/>
                </a:xfrm>
              </p:grpSpPr>
              <p:grpSp>
                <p:nvGrpSpPr>
                  <p:cNvPr id="17" name="グループ化 16"/>
                  <p:cNvGrpSpPr/>
                  <p:nvPr/>
                </p:nvGrpSpPr>
                <p:grpSpPr>
                  <a:xfrm>
                    <a:off x="1756601" y="1772816"/>
                    <a:ext cx="5263671" cy="2808312"/>
                    <a:chOff x="1756601" y="1772816"/>
                    <a:chExt cx="5263671" cy="2808312"/>
                  </a:xfrm>
                </p:grpSpPr>
                <p:grpSp>
                  <p:nvGrpSpPr>
                    <p:cNvPr id="23" name="グループ化 22"/>
                    <p:cNvGrpSpPr/>
                    <p:nvPr/>
                  </p:nvGrpSpPr>
                  <p:grpSpPr>
                    <a:xfrm>
                      <a:off x="1763688" y="1772816"/>
                      <a:ext cx="5256584" cy="2808312"/>
                      <a:chOff x="1763688" y="1772816"/>
                      <a:chExt cx="5256584" cy="2808312"/>
                    </a:xfrm>
                  </p:grpSpPr>
                  <p:grpSp>
                    <p:nvGrpSpPr>
                      <p:cNvPr id="27" name="グループ化 26"/>
                      <p:cNvGrpSpPr/>
                      <p:nvPr/>
                    </p:nvGrpSpPr>
                    <p:grpSpPr>
                      <a:xfrm>
                        <a:off x="1763688" y="1772816"/>
                        <a:ext cx="5256584" cy="2808312"/>
                        <a:chOff x="1763688" y="1772816"/>
                        <a:chExt cx="5256584" cy="2808312"/>
                      </a:xfrm>
                    </p:grpSpPr>
                    <p:cxnSp>
                      <p:nvCxnSpPr>
                        <p:cNvPr id="30" name="直線コネクタ 29"/>
                        <p:cNvCxnSpPr/>
                        <p:nvPr/>
                      </p:nvCxnSpPr>
                      <p:spPr>
                        <a:xfrm flipH="1">
                          <a:off x="1763688" y="2897552"/>
                          <a:ext cx="3168352" cy="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grpSp>
                      <p:nvGrpSpPr>
                        <p:cNvPr id="31" name="グループ化 30"/>
                        <p:cNvGrpSpPr/>
                        <p:nvPr/>
                      </p:nvGrpSpPr>
                      <p:grpSpPr>
                        <a:xfrm>
                          <a:off x="1763688" y="1772816"/>
                          <a:ext cx="5256584" cy="2808312"/>
                          <a:chOff x="1763688" y="1772816"/>
                          <a:chExt cx="5256584" cy="2808312"/>
                        </a:xfrm>
                      </p:grpSpPr>
                      <p:cxnSp>
                        <p:nvCxnSpPr>
                          <p:cNvPr id="32" name="直線コネクタ 31"/>
                          <p:cNvCxnSpPr/>
                          <p:nvPr/>
                        </p:nvCxnSpPr>
                        <p:spPr>
                          <a:xfrm>
                            <a:off x="1763688" y="1772816"/>
                            <a:ext cx="0" cy="2808312"/>
                          </a:xfrm>
                          <a:prstGeom prst="line">
                            <a:avLst/>
                          </a:prstGeom>
                          <a:ln w="19050"/>
                        </p:spPr>
                        <p:style>
                          <a:lnRef idx="1">
                            <a:schemeClr val="dk1"/>
                          </a:lnRef>
                          <a:fillRef idx="0">
                            <a:schemeClr val="dk1"/>
                          </a:fillRef>
                          <a:effectRef idx="0">
                            <a:schemeClr val="dk1"/>
                          </a:effectRef>
                          <a:fontRef idx="minor">
                            <a:schemeClr val="tx1"/>
                          </a:fontRef>
                        </p:style>
                      </p:cxnSp>
                      <p:cxnSp>
                        <p:nvCxnSpPr>
                          <p:cNvPr id="33" name="直線コネクタ 32"/>
                          <p:cNvCxnSpPr/>
                          <p:nvPr/>
                        </p:nvCxnSpPr>
                        <p:spPr>
                          <a:xfrm flipH="1">
                            <a:off x="1763688" y="4581128"/>
                            <a:ext cx="5256584"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34" name="直線コネクタ 33"/>
                          <p:cNvCxnSpPr/>
                          <p:nvPr/>
                        </p:nvCxnSpPr>
                        <p:spPr>
                          <a:xfrm flipH="1" flipV="1">
                            <a:off x="2339752" y="1844824"/>
                            <a:ext cx="4608512" cy="1872208"/>
                          </a:xfrm>
                          <a:prstGeom prst="line">
                            <a:avLst/>
                          </a:prstGeom>
                          <a:ln w="25400" cmpd="sng"/>
                        </p:spPr>
                        <p:style>
                          <a:lnRef idx="3">
                            <a:schemeClr val="accent3"/>
                          </a:lnRef>
                          <a:fillRef idx="0">
                            <a:schemeClr val="accent3"/>
                          </a:fillRef>
                          <a:effectRef idx="2">
                            <a:schemeClr val="accent3"/>
                          </a:effectRef>
                          <a:fontRef idx="minor">
                            <a:schemeClr val="tx1"/>
                          </a:fontRef>
                        </p:style>
                      </p:cxnSp>
                      <p:cxnSp>
                        <p:nvCxnSpPr>
                          <p:cNvPr id="35" name="直線コネクタ 34"/>
                          <p:cNvCxnSpPr/>
                          <p:nvPr/>
                        </p:nvCxnSpPr>
                        <p:spPr>
                          <a:xfrm flipH="1">
                            <a:off x="1763688" y="3068960"/>
                            <a:ext cx="3600400" cy="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36" name="円/楕円 35"/>
                          <p:cNvSpPr/>
                          <p:nvPr/>
                        </p:nvSpPr>
                        <p:spPr>
                          <a:xfrm>
                            <a:off x="5338025" y="3014954"/>
                            <a:ext cx="144016" cy="108012"/>
                          </a:xfrm>
                          <a:prstGeom prst="ellipse">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a:solidFill>
                                <a:srgbClr val="FFFFFF"/>
                              </a:solidFill>
                              <a:latin typeface="+mj-ea"/>
                              <a:ea typeface="+mj-ea"/>
                            </a:endParaRPr>
                          </a:p>
                        </p:txBody>
                      </p:sp>
                      <p:sp>
                        <p:nvSpPr>
                          <p:cNvPr id="37" name="円/楕円 36"/>
                          <p:cNvSpPr/>
                          <p:nvPr/>
                        </p:nvSpPr>
                        <p:spPr>
                          <a:xfrm>
                            <a:off x="4860032" y="2852936"/>
                            <a:ext cx="144016" cy="108012"/>
                          </a:xfrm>
                          <a:prstGeom prst="ellipse">
                            <a:avLst/>
                          </a:prstGeom>
                          <a:solidFill>
                            <a:srgbClr val="FF0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a:solidFill>
                                <a:srgbClr val="FFFFFF"/>
                              </a:solidFill>
                              <a:latin typeface="+mj-ea"/>
                              <a:ea typeface="+mj-ea"/>
                            </a:endParaRPr>
                          </a:p>
                        </p:txBody>
                      </p:sp>
                      <p:cxnSp>
                        <p:nvCxnSpPr>
                          <p:cNvPr id="38" name="直線コネクタ 37"/>
                          <p:cNvCxnSpPr>
                            <a:stCxn id="36" idx="4"/>
                          </p:cNvCxnSpPr>
                          <p:nvPr/>
                        </p:nvCxnSpPr>
                        <p:spPr>
                          <a:xfrm>
                            <a:off x="5410033" y="3122966"/>
                            <a:ext cx="0" cy="1458162"/>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4932040" y="2924944"/>
                            <a:ext cx="0" cy="1656184"/>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H="1">
                            <a:off x="1763688" y="3645024"/>
                            <a:ext cx="3646345" cy="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grpSp>
                  </p:grpSp>
                  <p:sp>
                    <p:nvSpPr>
                      <p:cNvPr id="28" name="左矢印 27"/>
                      <p:cNvSpPr/>
                      <p:nvPr/>
                    </p:nvSpPr>
                    <p:spPr>
                      <a:xfrm>
                        <a:off x="4958103" y="4059069"/>
                        <a:ext cx="405985" cy="450052"/>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a:solidFill>
                            <a:srgbClr val="FFFFFF"/>
                          </a:solidFill>
                          <a:latin typeface="+mj-ea"/>
                          <a:ea typeface="+mj-ea"/>
                        </a:endParaRPr>
                      </a:p>
                    </p:txBody>
                  </p:sp>
                  <p:sp>
                    <p:nvSpPr>
                      <p:cNvPr id="29" name="上矢印 28"/>
                      <p:cNvSpPr/>
                      <p:nvPr/>
                    </p:nvSpPr>
                    <p:spPr>
                      <a:xfrm>
                        <a:off x="1835696" y="2897551"/>
                        <a:ext cx="653261" cy="171408"/>
                      </a:xfrm>
                      <a:prstGeom prst="upArrow">
                        <a:avLst/>
                      </a:prstGeom>
                      <a:effectLst/>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a:solidFill>
                            <a:srgbClr val="FFFFFF"/>
                          </a:solidFill>
                          <a:latin typeface="+mj-ea"/>
                          <a:ea typeface="+mj-ea"/>
                        </a:endParaRPr>
                      </a:p>
                    </p:txBody>
                  </p:sp>
                </p:grpSp>
                <p:sp>
                  <p:nvSpPr>
                    <p:cNvPr id="24" name="正方形/長方形 23"/>
                    <p:cNvSpPr/>
                    <p:nvPr/>
                  </p:nvSpPr>
                  <p:spPr>
                    <a:xfrm>
                      <a:off x="1763688" y="3068960"/>
                      <a:ext cx="3646345" cy="576064"/>
                    </a:xfrm>
                    <a:prstGeom prst="rect">
                      <a:avLst/>
                    </a:prstGeom>
                    <a:solidFill>
                      <a:schemeClr val="accent1">
                        <a:alpha val="2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a:solidFill>
                          <a:srgbClr val="FFFFFF"/>
                        </a:solidFill>
                        <a:latin typeface="+mj-ea"/>
                        <a:ea typeface="+mj-ea"/>
                      </a:endParaRPr>
                    </a:p>
                  </p:txBody>
                </p:sp>
                <p:sp>
                  <p:nvSpPr>
                    <p:cNvPr id="25" name="正方形/長方形 24"/>
                    <p:cNvSpPr/>
                    <p:nvPr/>
                  </p:nvSpPr>
                  <p:spPr>
                    <a:xfrm>
                      <a:off x="1756601" y="2910422"/>
                      <a:ext cx="3168354" cy="738082"/>
                    </a:xfrm>
                    <a:prstGeom prst="rect">
                      <a:avLst/>
                    </a:prstGeom>
                    <a:solidFill>
                      <a:schemeClr val="accent2">
                        <a:alpha val="2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a:solidFill>
                          <a:srgbClr val="FFFFFF"/>
                        </a:solidFill>
                        <a:latin typeface="+mj-ea"/>
                        <a:ea typeface="+mj-ea"/>
                      </a:endParaRPr>
                    </a:p>
                  </p:txBody>
                </p:sp>
              </p:grpSp>
              <p:sp>
                <p:nvSpPr>
                  <p:cNvPr id="18" name="テキスト ボックス 46"/>
                  <p:cNvSpPr txBox="1"/>
                  <p:nvPr/>
                </p:nvSpPr>
                <p:spPr>
                  <a:xfrm>
                    <a:off x="1582517" y="4537315"/>
                    <a:ext cx="363173" cy="375116"/>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a:solidFill>
                          <a:srgbClr val="000000"/>
                        </a:solidFill>
                        <a:latin typeface="+mj-ea"/>
                        <a:ea typeface="+mj-ea"/>
                      </a:rPr>
                      <a:t>0</a:t>
                    </a:r>
                    <a:endParaRPr lang="ja-JP" altLang="en-US" sz="1600" dirty="0">
                      <a:solidFill>
                        <a:srgbClr val="000000"/>
                      </a:solidFill>
                      <a:latin typeface="+mj-ea"/>
                      <a:ea typeface="+mj-ea"/>
                    </a:endParaRPr>
                  </a:p>
                </p:txBody>
              </p:sp>
              <p:sp>
                <p:nvSpPr>
                  <p:cNvPr id="19" name="テキスト ボックス 47"/>
                  <p:cNvSpPr txBox="1"/>
                  <p:nvPr/>
                </p:nvSpPr>
                <p:spPr>
                  <a:xfrm>
                    <a:off x="1230395" y="3517068"/>
                    <a:ext cx="571552" cy="375116"/>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a:latin typeface="+mj-ea"/>
                        <a:ea typeface="+mj-ea"/>
                      </a:rPr>
                      <a:t>MC</a:t>
                    </a:r>
                    <a:endParaRPr lang="ja-JP" altLang="en-US" sz="1600" dirty="0">
                      <a:latin typeface="+mj-ea"/>
                      <a:ea typeface="+mj-ea"/>
                    </a:endParaRPr>
                  </a:p>
                </p:txBody>
              </p:sp>
              <p:sp>
                <p:nvSpPr>
                  <p:cNvPr id="22" name="テキスト ボックス 50"/>
                  <p:cNvSpPr txBox="1"/>
                  <p:nvPr/>
                </p:nvSpPr>
                <p:spPr>
                  <a:xfrm>
                    <a:off x="995450" y="1581332"/>
                    <a:ext cx="785512" cy="375116"/>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sz="1600" dirty="0">
                        <a:solidFill>
                          <a:srgbClr val="000000"/>
                        </a:solidFill>
                        <a:latin typeface="+mj-ea"/>
                        <a:ea typeface="+mj-ea"/>
                      </a:rPr>
                      <a:t>Price</a:t>
                    </a:r>
                  </a:p>
                </p:txBody>
              </p:sp>
            </p:grpSp>
          </p:grpSp>
          <p:sp>
            <p:nvSpPr>
              <p:cNvPr id="13" name="円/楕円 12"/>
              <p:cNvSpPr/>
              <p:nvPr/>
            </p:nvSpPr>
            <p:spPr>
              <a:xfrm>
                <a:off x="1489298" y="4587646"/>
                <a:ext cx="5575977" cy="1021401"/>
              </a:xfrm>
              <a:prstGeom prst="ellipse">
                <a:avLst/>
              </a:prstGeom>
              <a:solidFill>
                <a:srgbClr val="C00000"/>
              </a:solidFill>
            </p:spPr>
            <p:style>
              <a:lnRef idx="0">
                <a:schemeClr val="accent4"/>
              </a:lnRef>
              <a:fillRef idx="3">
                <a:schemeClr val="accent4"/>
              </a:fillRef>
              <a:effectRef idx="3">
                <a:schemeClr val="accent4"/>
              </a:effectRef>
              <a:fontRef idx="minor">
                <a:schemeClr val="lt1"/>
              </a:fontRef>
            </p:style>
            <p:txBody>
              <a:bodyPr rtlCol="0" anchor="ctr"/>
              <a:lstStyle/>
              <a:p>
                <a:pPr algn="ctr"/>
                <a:r>
                  <a:rPr lang="en-US" altLang="ja-JP" sz="1600" b="1" dirty="0">
                    <a:solidFill>
                      <a:srgbClr val="FFFFFF"/>
                    </a:solidFill>
                    <a:latin typeface="+mj-ea"/>
                    <a:ea typeface="+mj-ea"/>
                  </a:rPr>
                  <a:t>Could a hypothetical monopolist gain higher profit by a 5-10% price increase (SSNIP)?</a:t>
                </a:r>
              </a:p>
            </p:txBody>
          </p:sp>
          <p:sp>
            <p:nvSpPr>
              <p:cNvPr id="8" name="角丸四角形吹き出し 7"/>
              <p:cNvSpPr/>
              <p:nvPr/>
            </p:nvSpPr>
            <p:spPr>
              <a:xfrm>
                <a:off x="2799518" y="1261162"/>
                <a:ext cx="1901531" cy="337136"/>
              </a:xfrm>
              <a:prstGeom prst="wedgeRoundRectCallout">
                <a:avLst>
                  <a:gd name="adj1" fmla="val -42713"/>
                  <a:gd name="adj2" fmla="val 136542"/>
                  <a:gd name="adj3" fmla="val 16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rgbClr val="FFFFFF"/>
                    </a:solidFill>
                    <a:latin typeface="+mj-ea"/>
                    <a:ea typeface="+mj-ea"/>
                  </a:rPr>
                  <a:t>Demand curve</a:t>
                </a:r>
                <a:endParaRPr kumimoji="1" lang="ja-JP" altLang="en-US" sz="1600" dirty="0">
                  <a:solidFill>
                    <a:srgbClr val="FFFFFF"/>
                  </a:solidFill>
                  <a:latin typeface="+mj-ea"/>
                  <a:ea typeface="+mj-ea"/>
                </a:endParaRPr>
              </a:p>
            </p:txBody>
          </p:sp>
          <p:sp>
            <p:nvSpPr>
              <p:cNvPr id="11" name="左矢印 10"/>
              <p:cNvSpPr/>
              <p:nvPr/>
            </p:nvSpPr>
            <p:spPr>
              <a:xfrm rot="1317007">
                <a:off x="4831038" y="2358330"/>
                <a:ext cx="349792" cy="281681"/>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a:solidFill>
                    <a:srgbClr val="FFFFFF"/>
                  </a:solidFill>
                  <a:latin typeface="+mj-ea"/>
                  <a:ea typeface="+mj-ea"/>
                </a:endParaRPr>
              </a:p>
            </p:txBody>
          </p:sp>
        </p:grpSp>
        <p:sp>
          <p:nvSpPr>
            <p:cNvPr id="42" name="テキスト ボックス 45"/>
            <p:cNvSpPr txBox="1"/>
            <p:nvPr/>
          </p:nvSpPr>
          <p:spPr>
            <a:xfrm>
              <a:off x="1008918" y="2905448"/>
              <a:ext cx="1130574" cy="83099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a:solidFill>
                    <a:srgbClr val="000000"/>
                  </a:solidFill>
                  <a:latin typeface="+mj-ea"/>
                  <a:ea typeface="+mj-ea"/>
                </a:rPr>
                <a:t>Price increase (5-10%)</a:t>
              </a:r>
              <a:endParaRPr lang="ja-JP" altLang="en-US" sz="1600" dirty="0">
                <a:solidFill>
                  <a:srgbClr val="000000"/>
                </a:solidFill>
                <a:latin typeface="+mj-ea"/>
                <a:ea typeface="+mj-ea"/>
              </a:endParaRPr>
            </a:p>
          </p:txBody>
        </p:sp>
      </p:grpSp>
    </p:spTree>
    <p:extLst>
      <p:ext uri="{BB962C8B-B14F-4D97-AF65-F5344CB8AC3E}">
        <p14:creationId xmlns:p14="http://schemas.microsoft.com/office/powerpoint/2010/main" val="2255900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0F0333C-6E8D-46CE-8190-503E818273C2}" type="slidenum">
              <a:rPr kumimoji="1" lang="ja-JP" altLang="en-US" smtClean="0"/>
              <a:t>12</a:t>
            </a:fld>
            <a:endParaRPr kumimoji="1" lang="ja-JP" altLang="en-US"/>
          </a:p>
        </p:txBody>
      </p:sp>
      <p:sp>
        <p:nvSpPr>
          <p:cNvPr id="3" name="タイトル 1"/>
          <p:cNvSpPr txBox="1">
            <a:spLocks/>
          </p:cNvSpPr>
          <p:nvPr/>
        </p:nvSpPr>
        <p:spPr>
          <a:xfrm>
            <a:off x="1541488" y="227973"/>
            <a:ext cx="7373912" cy="507794"/>
          </a:xfrm>
          <a:prstGeom prst="rect">
            <a:avLst/>
          </a:prstGeom>
        </p:spPr>
        <p:txBody>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400" b="1" dirty="0">
                <a:latin typeface="+mj-ea"/>
              </a:rPr>
              <a:t>Economic Analysis of Market Definition in Multi-sided Markets</a:t>
            </a:r>
            <a:endParaRPr lang="ja-JP" altLang="en-US" sz="2400" b="1" dirty="0">
              <a:latin typeface="+mj-ea"/>
            </a:endParaRPr>
          </a:p>
        </p:txBody>
      </p:sp>
      <p:sp>
        <p:nvSpPr>
          <p:cNvPr id="71" name="角丸四角形 70"/>
          <p:cNvSpPr/>
          <p:nvPr/>
        </p:nvSpPr>
        <p:spPr bwMode="auto">
          <a:xfrm>
            <a:off x="1440444" y="5553264"/>
            <a:ext cx="7324639" cy="983018"/>
          </a:xfrm>
          <a:prstGeom prst="roundRect">
            <a:avLst/>
          </a:prstGeom>
          <a:solidFill>
            <a:schemeClr val="accent2"/>
          </a:solidFill>
        </p:spPr>
        <p:txBody>
          <a:bodyPr vert="horz" wrap="square" lIns="0" tIns="0" rIns="0" bIns="0" rtlCol="0" anchor="ctr" anchorCtr="0">
            <a:noAutofit/>
          </a:bodyPr>
          <a:lstStyle/>
          <a:p>
            <a:pPr algn="ctr"/>
            <a:r>
              <a:rPr lang="en-US" altLang="ja-JP" dirty="0">
                <a:solidFill>
                  <a:schemeClr val="bg1"/>
                </a:solidFill>
                <a:latin typeface="+mj-ea"/>
                <a:ea typeface="+mj-ea"/>
              </a:rPr>
              <a:t>The standard SSNIP test would not take into account positive network externalities exist between market A and market B, and narrower market than actual might be defined. </a:t>
            </a:r>
          </a:p>
        </p:txBody>
      </p:sp>
      <p:sp>
        <p:nvSpPr>
          <p:cNvPr id="74" name="正方形/長方形 73"/>
          <p:cNvSpPr/>
          <p:nvPr/>
        </p:nvSpPr>
        <p:spPr bwMode="auto">
          <a:xfrm>
            <a:off x="4147773" y="4941952"/>
            <a:ext cx="3084952" cy="471375"/>
          </a:xfrm>
          <a:prstGeom prst="rect">
            <a:avLst/>
          </a:prstGeom>
          <a:solidFill>
            <a:schemeClr val="tx2"/>
          </a:solidFill>
        </p:spPr>
        <p:txBody>
          <a:bodyPr vert="horz" wrap="square" lIns="0" tIns="0" rIns="0" bIns="0" rtlCol="0" anchor="ctr" anchorCtr="0">
            <a:noAutofit/>
          </a:bodyPr>
          <a:lstStyle/>
          <a:p>
            <a:pPr algn="ctr"/>
            <a:r>
              <a:rPr lang="en-US" sz="1400" b="1" dirty="0">
                <a:solidFill>
                  <a:schemeClr val="bg1"/>
                </a:solidFill>
                <a:latin typeface="+mj-ea"/>
                <a:ea typeface="+mj-ea"/>
              </a:rPr>
              <a:t>Positive network externalities between market A and market B</a:t>
            </a:r>
          </a:p>
        </p:txBody>
      </p:sp>
      <p:sp>
        <p:nvSpPr>
          <p:cNvPr id="97" name="テキスト ボックス 96"/>
          <p:cNvSpPr txBox="1"/>
          <p:nvPr/>
        </p:nvSpPr>
        <p:spPr>
          <a:xfrm>
            <a:off x="1596614" y="1125554"/>
            <a:ext cx="7031864" cy="415498"/>
          </a:xfrm>
          <a:prstGeom prst="rect">
            <a:avLst/>
          </a:prstGeom>
          <a:noFill/>
        </p:spPr>
        <p:txBody>
          <a:bodyPr wrap="square" rtlCol="0">
            <a:spAutoFit/>
          </a:bodyPr>
          <a:lstStyle/>
          <a:p>
            <a:pPr marL="257175" indent="-257175">
              <a:buFont typeface="Arial" panose="020B0604020202020204" pitchFamily="34" charset="0"/>
              <a:buChar char="•"/>
            </a:pPr>
            <a:r>
              <a:rPr lang="en-US" altLang="ja-JP" sz="2100" dirty="0">
                <a:latin typeface="+mj-ea"/>
                <a:ea typeface="+mj-ea"/>
              </a:rPr>
              <a:t> The SSNIP test and network externalities  </a:t>
            </a:r>
          </a:p>
        </p:txBody>
      </p:sp>
      <p:grpSp>
        <p:nvGrpSpPr>
          <p:cNvPr id="96" name="グループ化 95"/>
          <p:cNvGrpSpPr/>
          <p:nvPr/>
        </p:nvGrpSpPr>
        <p:grpSpPr>
          <a:xfrm>
            <a:off x="1312253" y="1806830"/>
            <a:ext cx="7581020" cy="3090823"/>
            <a:chOff x="2125238" y="940899"/>
            <a:chExt cx="8743195" cy="4121097"/>
          </a:xfrm>
        </p:grpSpPr>
        <p:grpSp>
          <p:nvGrpSpPr>
            <p:cNvPr id="85" name="グループ化 84"/>
            <p:cNvGrpSpPr/>
            <p:nvPr/>
          </p:nvGrpSpPr>
          <p:grpSpPr>
            <a:xfrm>
              <a:off x="2125238" y="940899"/>
              <a:ext cx="8743195" cy="4121097"/>
              <a:chOff x="2125238" y="940899"/>
              <a:chExt cx="8743195" cy="4121097"/>
            </a:xfrm>
          </p:grpSpPr>
          <p:sp>
            <p:nvSpPr>
              <p:cNvPr id="78" name="正方形/長方形 77"/>
              <p:cNvSpPr/>
              <p:nvPr/>
            </p:nvSpPr>
            <p:spPr>
              <a:xfrm>
                <a:off x="6679767" y="4661887"/>
                <a:ext cx="1429672" cy="400109"/>
              </a:xfrm>
              <a:prstGeom prst="rect">
                <a:avLst/>
              </a:prstGeom>
            </p:spPr>
            <p:txBody>
              <a:bodyPr wrap="none">
                <a:spAutoFit/>
              </a:bodyPr>
              <a:lstStyle/>
              <a:p>
                <a:r>
                  <a:rPr lang="en-US" altLang="ja-JP" sz="1350" b="1" dirty="0">
                    <a:solidFill>
                      <a:srgbClr val="FF0000"/>
                    </a:solidFill>
                    <a:latin typeface="+mj-ea"/>
                    <a:ea typeface="+mj-ea"/>
                  </a:rPr>
                  <a:t>Externality </a:t>
                </a:r>
                <a:endParaRPr lang="ja-JP" altLang="en-US" sz="1350" b="1" dirty="0">
                  <a:solidFill>
                    <a:srgbClr val="FF0000"/>
                  </a:solidFill>
                  <a:latin typeface="+mj-ea"/>
                  <a:ea typeface="+mj-ea"/>
                </a:endParaRPr>
              </a:p>
            </p:txBody>
          </p:sp>
          <p:grpSp>
            <p:nvGrpSpPr>
              <p:cNvPr id="84" name="グループ化 83"/>
              <p:cNvGrpSpPr/>
              <p:nvPr/>
            </p:nvGrpSpPr>
            <p:grpSpPr>
              <a:xfrm>
                <a:off x="2125238" y="940899"/>
                <a:ext cx="8743195" cy="4070210"/>
                <a:chOff x="2125238" y="940899"/>
                <a:chExt cx="8743195" cy="4070210"/>
              </a:xfrm>
            </p:grpSpPr>
            <p:grpSp>
              <p:nvGrpSpPr>
                <p:cNvPr id="8" name="グループ化 7"/>
                <p:cNvGrpSpPr/>
                <p:nvPr/>
              </p:nvGrpSpPr>
              <p:grpSpPr>
                <a:xfrm>
                  <a:off x="2125238" y="940899"/>
                  <a:ext cx="8743195" cy="4070210"/>
                  <a:chOff x="1692719" y="1001111"/>
                  <a:chExt cx="7595422" cy="3187297"/>
                </a:xfrm>
              </p:grpSpPr>
              <p:cxnSp>
                <p:nvCxnSpPr>
                  <p:cNvPr id="9" name="直線コネクタ 8"/>
                  <p:cNvCxnSpPr/>
                  <p:nvPr/>
                </p:nvCxnSpPr>
                <p:spPr>
                  <a:xfrm flipH="1" flipV="1">
                    <a:off x="6344325" y="1129375"/>
                    <a:ext cx="1555536" cy="2130455"/>
                  </a:xfrm>
                  <a:prstGeom prst="line">
                    <a:avLst/>
                  </a:prstGeom>
                  <a:ln w="25400" cmpd="sng">
                    <a:solidFill>
                      <a:srgbClr val="5CB335"/>
                    </a:solidFill>
                  </a:ln>
                </p:spPr>
                <p:style>
                  <a:lnRef idx="3">
                    <a:schemeClr val="accent3"/>
                  </a:lnRef>
                  <a:fillRef idx="0">
                    <a:schemeClr val="accent3"/>
                  </a:fillRef>
                  <a:effectRef idx="2">
                    <a:schemeClr val="accent3"/>
                  </a:effectRef>
                  <a:fontRef idx="minor">
                    <a:schemeClr val="tx1"/>
                  </a:fontRef>
                </p:style>
              </p:cxnSp>
              <p:grpSp>
                <p:nvGrpSpPr>
                  <p:cNvPr id="10" name="グループ化 9"/>
                  <p:cNvGrpSpPr/>
                  <p:nvPr/>
                </p:nvGrpSpPr>
                <p:grpSpPr>
                  <a:xfrm>
                    <a:off x="1692719" y="1001111"/>
                    <a:ext cx="3571354" cy="2944665"/>
                    <a:chOff x="959787" y="1465444"/>
                    <a:chExt cx="5518004" cy="2944665"/>
                  </a:xfrm>
                </p:grpSpPr>
                <p:grpSp>
                  <p:nvGrpSpPr>
                    <p:cNvPr id="48" name="グループ化 47"/>
                    <p:cNvGrpSpPr/>
                    <p:nvPr/>
                  </p:nvGrpSpPr>
                  <p:grpSpPr>
                    <a:xfrm>
                      <a:off x="959787" y="1523267"/>
                      <a:ext cx="5518004" cy="2886842"/>
                      <a:chOff x="615821" y="1694767"/>
                      <a:chExt cx="6404451" cy="3198602"/>
                    </a:xfrm>
                  </p:grpSpPr>
                  <p:grpSp>
                    <p:nvGrpSpPr>
                      <p:cNvPr id="50" name="グループ化 49"/>
                      <p:cNvGrpSpPr/>
                      <p:nvPr/>
                    </p:nvGrpSpPr>
                    <p:grpSpPr>
                      <a:xfrm>
                        <a:off x="1126732" y="1772816"/>
                        <a:ext cx="5893540" cy="2808312"/>
                        <a:chOff x="1126732" y="1772816"/>
                        <a:chExt cx="5893540" cy="2808312"/>
                      </a:xfrm>
                    </p:grpSpPr>
                    <p:grpSp>
                      <p:nvGrpSpPr>
                        <p:cNvPr id="53" name="グループ化 52"/>
                        <p:cNvGrpSpPr/>
                        <p:nvPr/>
                      </p:nvGrpSpPr>
                      <p:grpSpPr>
                        <a:xfrm>
                          <a:off x="1126732" y="1772816"/>
                          <a:ext cx="5893540" cy="2808312"/>
                          <a:chOff x="1126732" y="1772816"/>
                          <a:chExt cx="5893540" cy="2808312"/>
                        </a:xfrm>
                      </p:grpSpPr>
                      <p:grpSp>
                        <p:nvGrpSpPr>
                          <p:cNvPr id="56" name="グループ化 55"/>
                          <p:cNvGrpSpPr/>
                          <p:nvPr/>
                        </p:nvGrpSpPr>
                        <p:grpSpPr>
                          <a:xfrm>
                            <a:off x="1763688" y="1772816"/>
                            <a:ext cx="5256584" cy="2808312"/>
                            <a:chOff x="1763688" y="1772816"/>
                            <a:chExt cx="5256584" cy="2808312"/>
                          </a:xfrm>
                        </p:grpSpPr>
                        <p:cxnSp>
                          <p:nvCxnSpPr>
                            <p:cNvPr id="59" name="直線コネクタ 58"/>
                            <p:cNvCxnSpPr/>
                            <p:nvPr/>
                          </p:nvCxnSpPr>
                          <p:spPr>
                            <a:xfrm flipH="1">
                              <a:off x="1763688" y="2897552"/>
                              <a:ext cx="3168352" cy="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grpSp>
                          <p:nvGrpSpPr>
                            <p:cNvPr id="60" name="グループ化 59"/>
                            <p:cNvGrpSpPr/>
                            <p:nvPr/>
                          </p:nvGrpSpPr>
                          <p:grpSpPr>
                            <a:xfrm>
                              <a:off x="1763688" y="1772816"/>
                              <a:ext cx="5256584" cy="2808312"/>
                              <a:chOff x="1763688" y="1772816"/>
                              <a:chExt cx="5256584" cy="2808312"/>
                            </a:xfrm>
                          </p:grpSpPr>
                          <p:cxnSp>
                            <p:nvCxnSpPr>
                              <p:cNvPr id="61" name="直線コネクタ 60"/>
                              <p:cNvCxnSpPr/>
                              <p:nvPr/>
                            </p:nvCxnSpPr>
                            <p:spPr>
                              <a:xfrm>
                                <a:off x="1763688" y="1772816"/>
                                <a:ext cx="0" cy="2808312"/>
                              </a:xfrm>
                              <a:prstGeom prst="line">
                                <a:avLst/>
                              </a:prstGeom>
                              <a:ln w="19050"/>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a:xfrm flipH="1">
                                <a:off x="1763688" y="4581128"/>
                                <a:ext cx="5256584"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63" name="直線コネクタ 62"/>
                              <p:cNvCxnSpPr/>
                              <p:nvPr/>
                            </p:nvCxnSpPr>
                            <p:spPr>
                              <a:xfrm flipH="1" flipV="1">
                                <a:off x="2356961" y="1855761"/>
                                <a:ext cx="4367810" cy="1766963"/>
                              </a:xfrm>
                              <a:prstGeom prst="line">
                                <a:avLst/>
                              </a:prstGeom>
                              <a:ln w="25400" cmpd="sng"/>
                            </p:spPr>
                            <p:style>
                              <a:lnRef idx="3">
                                <a:schemeClr val="accent3"/>
                              </a:lnRef>
                              <a:fillRef idx="0">
                                <a:schemeClr val="accent3"/>
                              </a:fillRef>
                              <a:effectRef idx="2">
                                <a:schemeClr val="accent3"/>
                              </a:effectRef>
                              <a:fontRef idx="minor">
                                <a:schemeClr val="tx1"/>
                              </a:fontRef>
                            </p:style>
                          </p:cxnSp>
                          <p:cxnSp>
                            <p:nvCxnSpPr>
                              <p:cNvPr id="64" name="直線コネクタ 63"/>
                              <p:cNvCxnSpPr/>
                              <p:nvPr/>
                            </p:nvCxnSpPr>
                            <p:spPr>
                              <a:xfrm flipH="1">
                                <a:off x="1763688" y="3068960"/>
                                <a:ext cx="3600400" cy="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65" name="円/楕円 64"/>
                              <p:cNvSpPr/>
                              <p:nvPr/>
                            </p:nvSpPr>
                            <p:spPr>
                              <a:xfrm>
                                <a:off x="5338025" y="3014954"/>
                                <a:ext cx="144016" cy="108012"/>
                              </a:xfrm>
                              <a:prstGeom prst="ellipse">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sp>
                            <p:nvSpPr>
                              <p:cNvPr id="66" name="円/楕円 65"/>
                              <p:cNvSpPr/>
                              <p:nvPr/>
                            </p:nvSpPr>
                            <p:spPr>
                              <a:xfrm>
                                <a:off x="4860032" y="2852936"/>
                                <a:ext cx="144016" cy="108012"/>
                              </a:xfrm>
                              <a:prstGeom prst="ellipse">
                                <a:avLst/>
                              </a:prstGeom>
                              <a:solidFill>
                                <a:srgbClr val="FF0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cxnSp>
                            <p:nvCxnSpPr>
                              <p:cNvPr id="67" name="直線コネクタ 66"/>
                              <p:cNvCxnSpPr>
                                <a:stCxn id="65" idx="4"/>
                              </p:cNvCxnSpPr>
                              <p:nvPr/>
                            </p:nvCxnSpPr>
                            <p:spPr>
                              <a:xfrm>
                                <a:off x="5410033" y="3122966"/>
                                <a:ext cx="0" cy="1458162"/>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4932040" y="2924944"/>
                                <a:ext cx="0" cy="1656184"/>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H="1">
                                <a:off x="1763688" y="3645024"/>
                                <a:ext cx="3646345" cy="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grpSp>
                      </p:grpSp>
                      <p:sp>
                        <p:nvSpPr>
                          <p:cNvPr id="57" name="左矢印 56"/>
                          <p:cNvSpPr/>
                          <p:nvPr/>
                        </p:nvSpPr>
                        <p:spPr>
                          <a:xfrm>
                            <a:off x="4958103" y="4198786"/>
                            <a:ext cx="355067" cy="310335"/>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sp>
                        <p:nvSpPr>
                          <p:cNvPr id="58" name="上矢印 57"/>
                          <p:cNvSpPr/>
                          <p:nvPr/>
                        </p:nvSpPr>
                        <p:spPr>
                          <a:xfrm>
                            <a:off x="1126732" y="2897552"/>
                            <a:ext cx="521640" cy="171217"/>
                          </a:xfrm>
                          <a:prstGeom prst="upArrow">
                            <a:avLst/>
                          </a:prstGeom>
                          <a:effectLst/>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grpSp>
                    <p:sp>
                      <p:nvSpPr>
                        <p:cNvPr id="54" name="正方形/長方形 53"/>
                        <p:cNvSpPr/>
                        <p:nvPr/>
                      </p:nvSpPr>
                      <p:spPr>
                        <a:xfrm>
                          <a:off x="1763688" y="3068960"/>
                          <a:ext cx="3646345" cy="576064"/>
                        </a:xfrm>
                        <a:prstGeom prst="rect">
                          <a:avLst/>
                        </a:prstGeom>
                        <a:solidFill>
                          <a:schemeClr val="accent1">
                            <a:alpha val="2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sp>
                      <p:nvSpPr>
                        <p:cNvPr id="55" name="正方形/長方形 54"/>
                        <p:cNvSpPr/>
                        <p:nvPr/>
                      </p:nvSpPr>
                      <p:spPr>
                        <a:xfrm>
                          <a:off x="1763688" y="2906942"/>
                          <a:ext cx="3168355" cy="738083"/>
                        </a:xfrm>
                        <a:prstGeom prst="rect">
                          <a:avLst/>
                        </a:prstGeom>
                        <a:solidFill>
                          <a:schemeClr val="accent2">
                            <a:alpha val="2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grpSp>
                  <p:sp>
                    <p:nvSpPr>
                      <p:cNvPr id="51" name="テキスト ボックス 46"/>
                      <p:cNvSpPr txBox="1"/>
                      <p:nvPr/>
                    </p:nvSpPr>
                    <p:spPr>
                      <a:xfrm>
                        <a:off x="1582518" y="4537314"/>
                        <a:ext cx="550675" cy="356055"/>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400" b="1" dirty="0">
                            <a:solidFill>
                              <a:srgbClr val="000000"/>
                            </a:solidFill>
                            <a:latin typeface="+mj-ea"/>
                            <a:ea typeface="+mj-ea"/>
                          </a:rPr>
                          <a:t>0</a:t>
                        </a:r>
                        <a:endParaRPr lang="ja-JP" altLang="en-US" sz="1400" b="1" dirty="0">
                          <a:solidFill>
                            <a:srgbClr val="000000"/>
                          </a:solidFill>
                          <a:latin typeface="+mj-ea"/>
                          <a:ea typeface="+mj-ea"/>
                        </a:endParaRPr>
                      </a:p>
                    </p:txBody>
                  </p:sp>
                  <p:sp>
                    <p:nvSpPr>
                      <p:cNvPr id="52" name="テキスト ボックス 50"/>
                      <p:cNvSpPr txBox="1"/>
                      <p:nvPr/>
                    </p:nvSpPr>
                    <p:spPr>
                      <a:xfrm>
                        <a:off x="615821" y="1694767"/>
                        <a:ext cx="1177271" cy="356056"/>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sz="1400" b="1" dirty="0">
                            <a:solidFill>
                              <a:srgbClr val="000000"/>
                            </a:solidFill>
                            <a:latin typeface="+mj-ea"/>
                            <a:ea typeface="+mj-ea"/>
                          </a:rPr>
                          <a:t>Price</a:t>
                        </a:r>
                      </a:p>
                    </p:txBody>
                  </p:sp>
                </p:grpSp>
                <p:sp>
                  <p:nvSpPr>
                    <p:cNvPr id="49" name="角丸四角形吹き出し 48"/>
                    <p:cNvSpPr/>
                    <p:nvPr/>
                  </p:nvSpPr>
                  <p:spPr>
                    <a:xfrm>
                      <a:off x="3427658" y="1465444"/>
                      <a:ext cx="2526562" cy="482617"/>
                    </a:xfrm>
                    <a:prstGeom prst="wedgeRoundRectCallout">
                      <a:avLst>
                        <a:gd name="adj1" fmla="val -33520"/>
                        <a:gd name="adj2" fmla="val 94801"/>
                        <a:gd name="adj3" fmla="val 16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rgbClr val="FFFFFF"/>
                          </a:solidFill>
                          <a:latin typeface="+mj-ea"/>
                          <a:ea typeface="+mj-ea"/>
                        </a:rPr>
                        <a:t>Demand curve</a:t>
                      </a:r>
                    </a:p>
                    <a:p>
                      <a:pPr algn="ctr"/>
                      <a:r>
                        <a:rPr lang="en-US" altLang="ja-JP" sz="1400" b="1" dirty="0">
                          <a:solidFill>
                            <a:srgbClr val="FFFFFF"/>
                          </a:solidFill>
                          <a:latin typeface="+mj-ea"/>
                          <a:ea typeface="+mj-ea"/>
                        </a:rPr>
                        <a:t>(market A)</a:t>
                      </a:r>
                      <a:endParaRPr lang="ja-JP" altLang="en-US" sz="1400" b="1" dirty="0">
                        <a:solidFill>
                          <a:srgbClr val="FFFFFF"/>
                        </a:solidFill>
                        <a:latin typeface="+mj-ea"/>
                        <a:ea typeface="+mj-ea"/>
                      </a:endParaRPr>
                    </a:p>
                  </p:txBody>
                </p:sp>
              </p:grpSp>
              <p:sp>
                <p:nvSpPr>
                  <p:cNvPr id="11" name="テキスト ボックス 48"/>
                  <p:cNvSpPr txBox="1"/>
                  <p:nvPr/>
                </p:nvSpPr>
                <p:spPr>
                  <a:xfrm>
                    <a:off x="4592158" y="3659184"/>
                    <a:ext cx="1005001" cy="321352"/>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400" b="1" dirty="0">
                        <a:solidFill>
                          <a:srgbClr val="000000"/>
                        </a:solidFill>
                        <a:latin typeface="+mj-ea"/>
                        <a:ea typeface="+mj-ea"/>
                      </a:rPr>
                      <a:t>Quantity</a:t>
                    </a:r>
                    <a:endParaRPr lang="ja-JP" altLang="en-US" sz="1400" b="1" dirty="0">
                      <a:solidFill>
                        <a:srgbClr val="000000"/>
                      </a:solidFill>
                      <a:latin typeface="+mj-ea"/>
                      <a:ea typeface="+mj-ea"/>
                    </a:endParaRPr>
                  </a:p>
                </p:txBody>
              </p:sp>
              <p:sp>
                <p:nvSpPr>
                  <p:cNvPr id="12" name="上カーブ矢印 11"/>
                  <p:cNvSpPr/>
                  <p:nvPr/>
                </p:nvSpPr>
                <p:spPr bwMode="auto">
                  <a:xfrm rot="21385379">
                    <a:off x="4167155" y="3602148"/>
                    <a:ext cx="4115986" cy="586260"/>
                  </a:xfrm>
                  <a:prstGeom prst="curvedUpArrow">
                    <a:avLst/>
                  </a:prstGeom>
                  <a:solidFill>
                    <a:schemeClr val="accent2"/>
                  </a:solidFill>
                </p:spPr>
                <p:txBody>
                  <a:bodyPr vert="horz" wrap="square" lIns="0" tIns="0" rIns="0" bIns="0" rtlCol="0" anchor="ctr" anchorCtr="0">
                    <a:noAutofit/>
                  </a:bodyPr>
                  <a:lstStyle/>
                  <a:p>
                    <a:pPr algn="ctr"/>
                    <a:endParaRPr lang="en-US" sz="750" b="1" dirty="0">
                      <a:solidFill>
                        <a:schemeClr val="bg1"/>
                      </a:solidFill>
                      <a:latin typeface="+mj-ea"/>
                      <a:ea typeface="+mj-ea"/>
                    </a:endParaRPr>
                  </a:p>
                </p:txBody>
              </p:sp>
              <p:grpSp>
                <p:nvGrpSpPr>
                  <p:cNvPr id="13" name="グループ化 12"/>
                  <p:cNvGrpSpPr/>
                  <p:nvPr/>
                </p:nvGrpSpPr>
                <p:grpSpPr>
                  <a:xfrm>
                    <a:off x="5060721" y="1030058"/>
                    <a:ext cx="3697675" cy="2930809"/>
                    <a:chOff x="1087358" y="1479300"/>
                    <a:chExt cx="5713187" cy="2930809"/>
                  </a:xfrm>
                </p:grpSpPr>
                <p:grpSp>
                  <p:nvGrpSpPr>
                    <p:cNvPr id="29" name="グループ化 28"/>
                    <p:cNvGrpSpPr/>
                    <p:nvPr/>
                  </p:nvGrpSpPr>
                  <p:grpSpPr>
                    <a:xfrm>
                      <a:off x="1087358" y="1565087"/>
                      <a:ext cx="5390442" cy="2845022"/>
                      <a:chOff x="763883" y="1741104"/>
                      <a:chExt cx="6256389" cy="3152267"/>
                    </a:xfrm>
                  </p:grpSpPr>
                  <p:grpSp>
                    <p:nvGrpSpPr>
                      <p:cNvPr id="31" name="グループ化 30"/>
                      <p:cNvGrpSpPr/>
                      <p:nvPr/>
                    </p:nvGrpSpPr>
                    <p:grpSpPr>
                      <a:xfrm>
                        <a:off x="1755732" y="1772816"/>
                        <a:ext cx="5264540" cy="2808312"/>
                        <a:chOff x="1755732" y="1772816"/>
                        <a:chExt cx="5264540" cy="2808312"/>
                      </a:xfrm>
                    </p:grpSpPr>
                    <p:grpSp>
                      <p:nvGrpSpPr>
                        <p:cNvPr id="34" name="グループ化 33"/>
                        <p:cNvGrpSpPr/>
                        <p:nvPr/>
                      </p:nvGrpSpPr>
                      <p:grpSpPr>
                        <a:xfrm>
                          <a:off x="1763688" y="1772816"/>
                          <a:ext cx="5256584" cy="2808312"/>
                          <a:chOff x="1763688" y="1772816"/>
                          <a:chExt cx="5256584" cy="2808312"/>
                        </a:xfrm>
                      </p:grpSpPr>
                      <p:grpSp>
                        <p:nvGrpSpPr>
                          <p:cNvPr id="37" name="グループ化 36"/>
                          <p:cNvGrpSpPr/>
                          <p:nvPr/>
                        </p:nvGrpSpPr>
                        <p:grpSpPr>
                          <a:xfrm>
                            <a:off x="1763688" y="1772816"/>
                            <a:ext cx="5256584" cy="2808312"/>
                            <a:chOff x="1763688" y="1772816"/>
                            <a:chExt cx="5256584" cy="2808312"/>
                          </a:xfrm>
                        </p:grpSpPr>
                        <p:cxnSp>
                          <p:nvCxnSpPr>
                            <p:cNvPr id="39" name="直線コネクタ 38"/>
                            <p:cNvCxnSpPr/>
                            <p:nvPr/>
                          </p:nvCxnSpPr>
                          <p:spPr>
                            <a:xfrm>
                              <a:off x="1763688" y="1772816"/>
                              <a:ext cx="0" cy="2808312"/>
                            </a:xfrm>
                            <a:prstGeom prst="line">
                              <a:avLst/>
                            </a:prstGeom>
                            <a:ln w="19050"/>
                          </p:spPr>
                          <p:style>
                            <a:lnRef idx="1">
                              <a:schemeClr val="dk1"/>
                            </a:lnRef>
                            <a:fillRef idx="0">
                              <a:schemeClr val="dk1"/>
                            </a:fillRef>
                            <a:effectRef idx="0">
                              <a:schemeClr val="dk1"/>
                            </a:effectRef>
                            <a:fontRef idx="minor">
                              <a:schemeClr val="tx1"/>
                            </a:fontRef>
                          </p:style>
                        </p:cxnSp>
                        <p:cxnSp>
                          <p:nvCxnSpPr>
                            <p:cNvPr id="40" name="直線コネクタ 39"/>
                            <p:cNvCxnSpPr/>
                            <p:nvPr/>
                          </p:nvCxnSpPr>
                          <p:spPr>
                            <a:xfrm flipH="1">
                              <a:off x="1763688" y="4581128"/>
                              <a:ext cx="5256584"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41" name="直線コネクタ 40"/>
                            <p:cNvCxnSpPr/>
                            <p:nvPr/>
                          </p:nvCxnSpPr>
                          <p:spPr>
                            <a:xfrm flipH="1" flipV="1">
                              <a:off x="3563890" y="1772816"/>
                              <a:ext cx="2718545" cy="2293156"/>
                            </a:xfrm>
                            <a:prstGeom prst="line">
                              <a:avLst/>
                            </a:prstGeom>
                            <a:ln w="25400" cmpd="sng">
                              <a:solidFill>
                                <a:srgbClr val="5CB335"/>
                              </a:solidFill>
                            </a:ln>
                          </p:spPr>
                          <p:style>
                            <a:lnRef idx="3">
                              <a:schemeClr val="accent3"/>
                            </a:lnRef>
                            <a:fillRef idx="0">
                              <a:schemeClr val="accent3"/>
                            </a:fillRef>
                            <a:effectRef idx="2">
                              <a:schemeClr val="accent3"/>
                            </a:effectRef>
                            <a:fontRef idx="minor">
                              <a:schemeClr val="tx1"/>
                            </a:fontRef>
                          </p:style>
                        </p:cxnSp>
                        <p:cxnSp>
                          <p:nvCxnSpPr>
                            <p:cNvPr id="42" name="直線コネクタ 41"/>
                            <p:cNvCxnSpPr/>
                            <p:nvPr/>
                          </p:nvCxnSpPr>
                          <p:spPr>
                            <a:xfrm flipH="1">
                              <a:off x="1763688" y="3332801"/>
                              <a:ext cx="3600401" cy="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43" name="円/楕円 42"/>
                            <p:cNvSpPr/>
                            <p:nvPr/>
                          </p:nvSpPr>
                          <p:spPr>
                            <a:xfrm>
                              <a:off x="5338025" y="3268241"/>
                              <a:ext cx="144015" cy="108012"/>
                            </a:xfrm>
                            <a:prstGeom prst="ellipse">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sp>
                          <p:nvSpPr>
                            <p:cNvPr id="44" name="円/楕円 43"/>
                            <p:cNvSpPr/>
                            <p:nvPr/>
                          </p:nvSpPr>
                          <p:spPr>
                            <a:xfrm>
                              <a:off x="4860033" y="3264528"/>
                              <a:ext cx="144015" cy="108012"/>
                            </a:xfrm>
                            <a:prstGeom prst="ellipse">
                              <a:avLst/>
                            </a:prstGeom>
                            <a:solidFill>
                              <a:srgbClr val="FF0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cxnSp>
                          <p:nvCxnSpPr>
                            <p:cNvPr id="45" name="直線コネクタ 44"/>
                            <p:cNvCxnSpPr/>
                            <p:nvPr/>
                          </p:nvCxnSpPr>
                          <p:spPr>
                            <a:xfrm>
                              <a:off x="5410032" y="3340271"/>
                              <a:ext cx="0" cy="1240857"/>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924087" y="3332801"/>
                              <a:ext cx="7953" cy="1248327"/>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flipH="1">
                              <a:off x="1763688" y="4077723"/>
                              <a:ext cx="3646344" cy="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grpSp>
                      <p:sp>
                        <p:nvSpPr>
                          <p:cNvPr id="38" name="左矢印 37"/>
                          <p:cNvSpPr/>
                          <p:nvPr/>
                        </p:nvSpPr>
                        <p:spPr>
                          <a:xfrm rot="19189220">
                            <a:off x="6109717" y="4086012"/>
                            <a:ext cx="473545" cy="208695"/>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grpSp>
                    <p:sp>
                      <p:nvSpPr>
                        <p:cNvPr id="35" name="正方形/長方形 34"/>
                        <p:cNvSpPr/>
                        <p:nvPr/>
                      </p:nvSpPr>
                      <p:spPr>
                        <a:xfrm>
                          <a:off x="1763688" y="3322247"/>
                          <a:ext cx="3660404" cy="744922"/>
                        </a:xfrm>
                        <a:prstGeom prst="rect">
                          <a:avLst/>
                        </a:prstGeom>
                        <a:solidFill>
                          <a:schemeClr val="accent1">
                            <a:alpha val="2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sp>
                      <p:nvSpPr>
                        <p:cNvPr id="36" name="正方形/長方形 35"/>
                        <p:cNvSpPr/>
                        <p:nvPr/>
                      </p:nvSpPr>
                      <p:spPr>
                        <a:xfrm>
                          <a:off x="1755732" y="3339642"/>
                          <a:ext cx="3168355" cy="738083"/>
                        </a:xfrm>
                        <a:prstGeom prst="rect">
                          <a:avLst/>
                        </a:prstGeom>
                        <a:solidFill>
                          <a:schemeClr val="accent2">
                            <a:alpha val="2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grpSp>
                  <p:sp>
                    <p:nvSpPr>
                      <p:cNvPr id="32" name="テキスト ボックス 46"/>
                      <p:cNvSpPr txBox="1"/>
                      <p:nvPr/>
                    </p:nvSpPr>
                    <p:spPr>
                      <a:xfrm>
                        <a:off x="1582516" y="4537315"/>
                        <a:ext cx="550675" cy="356056"/>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400" b="1" dirty="0">
                            <a:solidFill>
                              <a:srgbClr val="000000"/>
                            </a:solidFill>
                            <a:latin typeface="+mj-ea"/>
                            <a:ea typeface="+mj-ea"/>
                          </a:rPr>
                          <a:t>0</a:t>
                        </a:r>
                        <a:endParaRPr lang="ja-JP" altLang="en-US" sz="1400" b="1" dirty="0">
                          <a:solidFill>
                            <a:srgbClr val="000000"/>
                          </a:solidFill>
                          <a:latin typeface="+mj-ea"/>
                          <a:ea typeface="+mj-ea"/>
                        </a:endParaRPr>
                      </a:p>
                    </p:txBody>
                  </p:sp>
                  <p:sp>
                    <p:nvSpPr>
                      <p:cNvPr id="33" name="テキスト ボックス 50"/>
                      <p:cNvSpPr txBox="1"/>
                      <p:nvPr/>
                    </p:nvSpPr>
                    <p:spPr>
                      <a:xfrm>
                        <a:off x="763883" y="1741104"/>
                        <a:ext cx="1177271" cy="356056"/>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sz="1400" b="1" dirty="0">
                            <a:solidFill>
                              <a:srgbClr val="000000"/>
                            </a:solidFill>
                            <a:latin typeface="+mj-ea"/>
                            <a:ea typeface="+mj-ea"/>
                          </a:rPr>
                          <a:t>Price</a:t>
                        </a:r>
                      </a:p>
                    </p:txBody>
                  </p:sp>
                </p:grpSp>
                <p:sp>
                  <p:nvSpPr>
                    <p:cNvPr id="30" name="角丸四角形吹き出し 29"/>
                    <p:cNvSpPr/>
                    <p:nvPr/>
                  </p:nvSpPr>
                  <p:spPr>
                    <a:xfrm>
                      <a:off x="4154054" y="1479300"/>
                      <a:ext cx="2646491" cy="482918"/>
                    </a:xfrm>
                    <a:prstGeom prst="wedgeRoundRectCallout">
                      <a:avLst>
                        <a:gd name="adj1" fmla="val -33520"/>
                        <a:gd name="adj2" fmla="val 94801"/>
                        <a:gd name="adj3" fmla="val 1666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rgbClr val="FFFFFF"/>
                          </a:solidFill>
                          <a:latin typeface="+mj-ea"/>
                          <a:ea typeface="+mj-ea"/>
                        </a:rPr>
                        <a:t>Demand curve</a:t>
                      </a:r>
                    </a:p>
                    <a:p>
                      <a:pPr algn="ctr"/>
                      <a:r>
                        <a:rPr lang="en-US" altLang="ja-JP" sz="1400" b="1" dirty="0">
                          <a:solidFill>
                            <a:srgbClr val="FFFFFF"/>
                          </a:solidFill>
                          <a:latin typeface="+mj-ea"/>
                          <a:ea typeface="+mj-ea"/>
                        </a:rPr>
                        <a:t>(market B)</a:t>
                      </a:r>
                      <a:endParaRPr lang="ja-JP" altLang="en-US" sz="1400" b="1" dirty="0">
                        <a:solidFill>
                          <a:srgbClr val="FFFFFF"/>
                        </a:solidFill>
                        <a:latin typeface="+mj-ea"/>
                        <a:ea typeface="+mj-ea"/>
                      </a:endParaRPr>
                    </a:p>
                  </p:txBody>
                </p:sp>
              </p:grpSp>
              <p:sp>
                <p:nvSpPr>
                  <p:cNvPr id="14" name="左矢印 13"/>
                  <p:cNvSpPr/>
                  <p:nvPr/>
                </p:nvSpPr>
                <p:spPr>
                  <a:xfrm>
                    <a:off x="7399571" y="3378250"/>
                    <a:ext cx="211857" cy="246679"/>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sp>
                <p:nvSpPr>
                  <p:cNvPr id="15" name="下カーブ矢印 14"/>
                  <p:cNvSpPr/>
                  <p:nvPr/>
                </p:nvSpPr>
                <p:spPr bwMode="auto">
                  <a:xfrm rot="11874754">
                    <a:off x="4947418" y="3313798"/>
                    <a:ext cx="2557022" cy="552381"/>
                  </a:xfrm>
                  <a:prstGeom prst="curvedDownArrow">
                    <a:avLst/>
                  </a:prstGeom>
                  <a:solidFill>
                    <a:schemeClr val="accent2"/>
                  </a:solidFill>
                </p:spPr>
                <p:txBody>
                  <a:bodyPr vert="horz" wrap="square" lIns="0" tIns="0" rIns="0" bIns="0" rtlCol="0" anchor="ctr" anchorCtr="0">
                    <a:noAutofit/>
                  </a:bodyPr>
                  <a:lstStyle/>
                  <a:p>
                    <a:pPr algn="ctr"/>
                    <a:endParaRPr lang="en-US" sz="750" b="1" dirty="0">
                      <a:solidFill>
                        <a:schemeClr val="bg1"/>
                      </a:solidFill>
                      <a:latin typeface="+mj-ea"/>
                      <a:ea typeface="+mj-ea"/>
                    </a:endParaRPr>
                  </a:p>
                </p:txBody>
              </p:sp>
              <p:cxnSp>
                <p:nvCxnSpPr>
                  <p:cNvPr id="16" name="直線コネクタ 15"/>
                  <p:cNvCxnSpPr/>
                  <p:nvPr/>
                </p:nvCxnSpPr>
                <p:spPr>
                  <a:xfrm flipH="1" flipV="1">
                    <a:off x="2418794" y="1251515"/>
                    <a:ext cx="2487062" cy="1635277"/>
                  </a:xfrm>
                  <a:prstGeom prst="line">
                    <a:avLst/>
                  </a:prstGeom>
                  <a:ln w="25400" cmpd="sng"/>
                </p:spPr>
                <p:style>
                  <a:lnRef idx="3">
                    <a:schemeClr val="accent3"/>
                  </a:lnRef>
                  <a:fillRef idx="0">
                    <a:schemeClr val="accent3"/>
                  </a:fillRef>
                  <a:effectRef idx="2">
                    <a:schemeClr val="accent3"/>
                  </a:effectRef>
                  <a:fontRef idx="minor">
                    <a:schemeClr val="tx1"/>
                  </a:fontRef>
                </p:style>
              </p:cxnSp>
              <p:cxnSp>
                <p:nvCxnSpPr>
                  <p:cNvPr id="23" name="直線コネクタ 22"/>
                  <p:cNvCxnSpPr/>
                  <p:nvPr/>
                </p:nvCxnSpPr>
                <p:spPr>
                  <a:xfrm>
                    <a:off x="3791338" y="2159682"/>
                    <a:ext cx="0" cy="1494759"/>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24" name="左矢印 23"/>
                  <p:cNvSpPr/>
                  <p:nvPr/>
                </p:nvSpPr>
                <p:spPr>
                  <a:xfrm>
                    <a:off x="3822097" y="3318892"/>
                    <a:ext cx="190054" cy="280085"/>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sp>
                <p:nvSpPr>
                  <p:cNvPr id="26" name="テキスト ボックス 48"/>
                  <p:cNvSpPr txBox="1"/>
                  <p:nvPr/>
                </p:nvSpPr>
                <p:spPr>
                  <a:xfrm>
                    <a:off x="8283140" y="3672702"/>
                    <a:ext cx="1005001" cy="321352"/>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400" b="1" dirty="0">
                        <a:solidFill>
                          <a:srgbClr val="000000"/>
                        </a:solidFill>
                        <a:latin typeface="+mj-ea"/>
                        <a:ea typeface="+mj-ea"/>
                      </a:rPr>
                      <a:t>Quantity</a:t>
                    </a:r>
                    <a:endParaRPr lang="ja-JP" altLang="en-US" sz="1400" b="1" dirty="0">
                      <a:solidFill>
                        <a:srgbClr val="000000"/>
                      </a:solidFill>
                      <a:latin typeface="+mj-ea"/>
                      <a:ea typeface="+mj-ea"/>
                    </a:endParaRPr>
                  </a:p>
                </p:txBody>
              </p:sp>
              <p:sp>
                <p:nvSpPr>
                  <p:cNvPr id="27" name="円/楕円 26"/>
                  <p:cNvSpPr/>
                  <p:nvPr/>
                </p:nvSpPr>
                <p:spPr>
                  <a:xfrm>
                    <a:off x="3751184" y="2104218"/>
                    <a:ext cx="80308" cy="97484"/>
                  </a:xfrm>
                  <a:prstGeom prst="ellipse">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sp>
                <p:nvSpPr>
                  <p:cNvPr id="28" name="正方形/長方形 27"/>
                  <p:cNvSpPr/>
                  <p:nvPr/>
                </p:nvSpPr>
                <p:spPr>
                  <a:xfrm>
                    <a:off x="2332812" y="2144485"/>
                    <a:ext cx="1458527" cy="674618"/>
                  </a:xfrm>
                  <a:prstGeom prst="rect">
                    <a:avLst/>
                  </a:prstGeom>
                  <a:solidFill>
                    <a:srgbClr val="F2D715">
                      <a:alpha val="10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grpSp>
            <p:sp>
              <p:nvSpPr>
                <p:cNvPr id="79" name="テキスト ボックス 78"/>
                <p:cNvSpPr txBox="1"/>
                <p:nvPr/>
              </p:nvSpPr>
              <p:spPr>
                <a:xfrm>
                  <a:off x="6017596" y="2996232"/>
                  <a:ext cx="578389" cy="430887"/>
                </a:xfrm>
                <a:prstGeom prst="rect">
                  <a:avLst/>
                </a:prstGeom>
                <a:noFill/>
              </p:spPr>
              <p:txBody>
                <a:bodyPr wrap="square" rtlCol="0">
                  <a:spAutoFit/>
                </a:bodyPr>
                <a:lstStyle/>
                <a:p>
                  <a:r>
                    <a:rPr lang="en-US" altLang="ja-JP" sz="1500" b="1" dirty="0">
                      <a:latin typeface="+mj-ea"/>
                      <a:ea typeface="+mj-ea"/>
                    </a:rPr>
                    <a:t>D</a:t>
                  </a:r>
                  <a:r>
                    <a:rPr lang="en-US" altLang="ja-JP" sz="1050" b="1" dirty="0">
                      <a:latin typeface="+mj-ea"/>
                      <a:ea typeface="+mj-ea"/>
                    </a:rPr>
                    <a:t>A</a:t>
                  </a:r>
                  <a:endParaRPr lang="ja-JP" altLang="en-US" sz="1350" b="1" dirty="0">
                    <a:latin typeface="+mj-ea"/>
                    <a:ea typeface="+mj-ea"/>
                  </a:endParaRPr>
                </a:p>
              </p:txBody>
            </p:sp>
            <p:sp>
              <p:nvSpPr>
                <p:cNvPr id="83" name="テキスト ボックス 82"/>
                <p:cNvSpPr txBox="1"/>
                <p:nvPr/>
              </p:nvSpPr>
              <p:spPr>
                <a:xfrm>
                  <a:off x="5464037" y="3354318"/>
                  <a:ext cx="578390" cy="430887"/>
                </a:xfrm>
                <a:prstGeom prst="rect">
                  <a:avLst/>
                </a:prstGeom>
                <a:noFill/>
              </p:spPr>
              <p:txBody>
                <a:bodyPr wrap="square" rtlCol="0">
                  <a:spAutoFit/>
                </a:bodyPr>
                <a:lstStyle/>
                <a:p>
                  <a:r>
                    <a:rPr lang="en-US" altLang="ja-JP" sz="1500" b="1" dirty="0">
                      <a:latin typeface="+mj-ea"/>
                      <a:ea typeface="+mj-ea"/>
                    </a:rPr>
                    <a:t>D</a:t>
                  </a:r>
                  <a:r>
                    <a:rPr lang="en-US" altLang="ja-JP" sz="1050" b="1" dirty="0">
                      <a:latin typeface="+mj-ea"/>
                      <a:ea typeface="+mj-ea"/>
                    </a:rPr>
                    <a:t>A’</a:t>
                  </a:r>
                  <a:endParaRPr lang="ja-JP" altLang="en-US" sz="1350" b="1" dirty="0">
                    <a:latin typeface="+mj-ea"/>
                    <a:ea typeface="+mj-ea"/>
                  </a:endParaRPr>
                </a:p>
              </p:txBody>
            </p:sp>
          </p:grpSp>
        </p:grpSp>
        <p:sp>
          <p:nvSpPr>
            <p:cNvPr id="93" name="左矢印 92"/>
            <p:cNvSpPr/>
            <p:nvPr/>
          </p:nvSpPr>
          <p:spPr>
            <a:xfrm rot="19473383">
              <a:off x="5898816" y="3259175"/>
              <a:ext cx="276356" cy="263643"/>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sp>
          <p:nvSpPr>
            <p:cNvPr id="94" name="テキスト ボックス 93"/>
            <p:cNvSpPr txBox="1"/>
            <p:nvPr/>
          </p:nvSpPr>
          <p:spPr>
            <a:xfrm>
              <a:off x="9506361" y="3483183"/>
              <a:ext cx="578389" cy="430887"/>
            </a:xfrm>
            <a:prstGeom prst="rect">
              <a:avLst/>
            </a:prstGeom>
            <a:noFill/>
          </p:spPr>
          <p:txBody>
            <a:bodyPr wrap="square" rtlCol="0">
              <a:spAutoFit/>
            </a:bodyPr>
            <a:lstStyle/>
            <a:p>
              <a:r>
                <a:rPr lang="en-US" altLang="ja-JP" sz="1500" b="1" dirty="0">
                  <a:latin typeface="+mj-ea"/>
                  <a:ea typeface="+mj-ea"/>
                </a:rPr>
                <a:t>D</a:t>
              </a:r>
              <a:r>
                <a:rPr lang="en-US" altLang="ja-JP" sz="1050" b="1" dirty="0">
                  <a:latin typeface="+mj-ea"/>
                  <a:ea typeface="+mj-ea"/>
                </a:rPr>
                <a:t>B</a:t>
              </a:r>
              <a:endParaRPr lang="ja-JP" altLang="en-US" sz="1350" b="1" dirty="0">
                <a:latin typeface="+mj-ea"/>
                <a:ea typeface="+mj-ea"/>
              </a:endParaRPr>
            </a:p>
          </p:txBody>
        </p:sp>
        <p:sp>
          <p:nvSpPr>
            <p:cNvPr id="95" name="テキスト ボックス 94"/>
            <p:cNvSpPr txBox="1"/>
            <p:nvPr/>
          </p:nvSpPr>
          <p:spPr>
            <a:xfrm>
              <a:off x="9001299" y="3818291"/>
              <a:ext cx="571155" cy="430887"/>
            </a:xfrm>
            <a:prstGeom prst="rect">
              <a:avLst/>
            </a:prstGeom>
            <a:noFill/>
          </p:spPr>
          <p:txBody>
            <a:bodyPr wrap="square" rtlCol="0">
              <a:spAutoFit/>
            </a:bodyPr>
            <a:lstStyle/>
            <a:p>
              <a:r>
                <a:rPr lang="en-US" altLang="ja-JP" sz="1500" b="1" dirty="0">
                  <a:latin typeface="+mj-ea"/>
                  <a:ea typeface="+mj-ea"/>
                </a:rPr>
                <a:t>D</a:t>
              </a:r>
              <a:r>
                <a:rPr lang="en-US" altLang="ja-JP" sz="1050" b="1" dirty="0">
                  <a:latin typeface="+mj-ea"/>
                  <a:ea typeface="+mj-ea"/>
                </a:rPr>
                <a:t>B’</a:t>
              </a:r>
              <a:endParaRPr lang="ja-JP" altLang="en-US" sz="1350" b="1" dirty="0">
                <a:latin typeface="+mj-ea"/>
                <a:ea typeface="+mj-ea"/>
              </a:endParaRPr>
            </a:p>
          </p:txBody>
        </p:sp>
      </p:grpSp>
    </p:spTree>
    <p:extLst>
      <p:ext uri="{BB962C8B-B14F-4D97-AF65-F5344CB8AC3E}">
        <p14:creationId xmlns:p14="http://schemas.microsoft.com/office/powerpoint/2010/main" val="2213710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0F0333C-6E8D-46CE-8190-503E818273C2}" type="slidenum">
              <a:rPr kumimoji="1" lang="ja-JP" altLang="en-US" smtClean="0"/>
              <a:t>13</a:t>
            </a:fld>
            <a:endParaRPr kumimoji="1" lang="ja-JP" altLang="en-US"/>
          </a:p>
        </p:txBody>
      </p:sp>
      <p:sp>
        <p:nvSpPr>
          <p:cNvPr id="3" name="タイトル 1"/>
          <p:cNvSpPr txBox="1">
            <a:spLocks/>
          </p:cNvSpPr>
          <p:nvPr/>
        </p:nvSpPr>
        <p:spPr>
          <a:xfrm>
            <a:off x="1503121" y="229473"/>
            <a:ext cx="7385384" cy="741347"/>
          </a:xfrm>
          <a:prstGeom prst="rect">
            <a:avLst/>
          </a:prstGeom>
        </p:spPr>
        <p:txBody>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400" b="1" dirty="0">
                <a:latin typeface="+mj-ea"/>
              </a:rPr>
              <a:t>Economic Analysis of Market Definition in Multi-sided Markets</a:t>
            </a:r>
            <a:endParaRPr lang="ja-JP" altLang="en-US" sz="2400" b="1" dirty="0">
              <a:latin typeface="+mj-ea"/>
            </a:endParaRPr>
          </a:p>
        </p:txBody>
      </p:sp>
      <p:sp>
        <p:nvSpPr>
          <p:cNvPr id="4" name="テキスト ボックス 3"/>
          <p:cNvSpPr txBox="1"/>
          <p:nvPr/>
        </p:nvSpPr>
        <p:spPr>
          <a:xfrm>
            <a:off x="1596707" y="1045334"/>
            <a:ext cx="7567148" cy="415498"/>
          </a:xfrm>
          <a:prstGeom prst="rect">
            <a:avLst/>
          </a:prstGeom>
          <a:noFill/>
        </p:spPr>
        <p:txBody>
          <a:bodyPr wrap="square" rtlCol="0">
            <a:spAutoFit/>
          </a:bodyPr>
          <a:lstStyle/>
          <a:p>
            <a:pPr marL="257175" indent="-257175">
              <a:buFont typeface="Arial" panose="020B0604020202020204" pitchFamily="34" charset="0"/>
              <a:buChar char="•"/>
            </a:pPr>
            <a:r>
              <a:rPr lang="en-US" altLang="ja-JP" sz="2100" dirty="0">
                <a:latin typeface="+mj-ea"/>
                <a:ea typeface="+mj-ea"/>
              </a:rPr>
              <a:t> Is the SSNIP test effective in free-of-charge markets?</a:t>
            </a:r>
          </a:p>
        </p:txBody>
      </p:sp>
      <p:sp>
        <p:nvSpPr>
          <p:cNvPr id="7" name="Sub-header"/>
          <p:cNvSpPr txBox="1">
            <a:spLocks/>
          </p:cNvSpPr>
          <p:nvPr/>
        </p:nvSpPr>
        <p:spPr>
          <a:xfrm>
            <a:off x="1463280" y="1640743"/>
            <a:ext cx="6444854" cy="167461"/>
          </a:xfrm>
          <a:prstGeom prst="rect">
            <a:avLst/>
          </a:prstGeom>
        </p:spPr>
        <p:txBody>
          <a:bodyPr vert="horz" wrap="square" lIns="0" tIns="0" rIns="0" bIns="0" rtlCol="0" anchor="t" anchorCtr="0">
            <a:noAutofit/>
          </a:bodyPr>
          <a:lstStyle>
            <a:defPPr>
              <a:defRPr lang="en-US"/>
            </a:defPPr>
            <a:lvl1pPr>
              <a:defRPr sz="1400" baseline="0">
                <a:latin typeface="Verdana" panose="020B0604030504040204" pitchFamily="34" charset="0"/>
              </a:defRPr>
            </a:lvl1pPr>
            <a:lvl2pPr>
              <a:buClr>
                <a:schemeClr val="tx1"/>
              </a:buClr>
              <a:defRPr sz="1100"/>
            </a:lvl2pPr>
            <a:lvl3pPr>
              <a:buClr>
                <a:schemeClr val="tx1"/>
              </a:buClr>
              <a:defRPr sz="1100"/>
            </a:lvl3pPr>
            <a:lvl4pPr>
              <a:buClr>
                <a:schemeClr val="tx1"/>
              </a:buClr>
              <a:defRPr sz="1100"/>
            </a:lvl4pPr>
            <a:lvl5pPr>
              <a:buClr>
                <a:schemeClr val="tx1"/>
              </a:buClr>
              <a:defRPr sz="1100"/>
            </a:lvl5pPr>
            <a:lvl6pPr>
              <a:buClr>
                <a:schemeClr val="tx1"/>
              </a:buClr>
            </a:lvl6pPr>
            <a:lvl7pPr>
              <a:buClr>
                <a:schemeClr val="tx1"/>
              </a:buClr>
            </a:lvl7pPr>
            <a:lvl8pPr>
              <a:buClr>
                <a:schemeClr val="tx1"/>
              </a:buClr>
            </a:lvl8pPr>
            <a:lvl9pPr>
              <a:buClr>
                <a:schemeClr val="tx1"/>
              </a:buClr>
            </a:lvl9pPr>
          </a:lstStyle>
          <a:p>
            <a:endParaRPr lang="en-US" sz="900" dirty="0"/>
          </a:p>
        </p:txBody>
      </p:sp>
      <p:sp>
        <p:nvSpPr>
          <p:cNvPr id="8" name="Sub-header"/>
          <p:cNvSpPr txBox="1">
            <a:spLocks/>
          </p:cNvSpPr>
          <p:nvPr/>
        </p:nvSpPr>
        <p:spPr>
          <a:xfrm>
            <a:off x="1347463" y="1547040"/>
            <a:ext cx="6444854" cy="167461"/>
          </a:xfrm>
          <a:prstGeom prst="rect">
            <a:avLst/>
          </a:prstGeom>
        </p:spPr>
        <p:txBody>
          <a:bodyPr vert="horz" wrap="square" lIns="0" tIns="0" rIns="0" bIns="0" rtlCol="0" anchor="t" anchorCtr="0">
            <a:noAutofit/>
          </a:bodyPr>
          <a:lstStyle>
            <a:defPPr>
              <a:defRPr lang="en-US"/>
            </a:defPPr>
            <a:lvl1pPr>
              <a:defRPr sz="1400" baseline="0">
                <a:latin typeface="Verdana" panose="020B0604030504040204" pitchFamily="34" charset="0"/>
              </a:defRPr>
            </a:lvl1pPr>
            <a:lvl2pPr>
              <a:buClr>
                <a:schemeClr val="tx1"/>
              </a:buClr>
              <a:defRPr sz="1100"/>
            </a:lvl2pPr>
            <a:lvl3pPr>
              <a:buClr>
                <a:schemeClr val="tx1"/>
              </a:buClr>
              <a:defRPr sz="1100"/>
            </a:lvl3pPr>
            <a:lvl4pPr>
              <a:buClr>
                <a:schemeClr val="tx1"/>
              </a:buClr>
              <a:defRPr sz="1100"/>
            </a:lvl4pPr>
            <a:lvl5pPr>
              <a:buClr>
                <a:schemeClr val="tx1"/>
              </a:buClr>
              <a:defRPr sz="1100"/>
            </a:lvl5pPr>
            <a:lvl6pPr>
              <a:buClr>
                <a:schemeClr val="tx1"/>
              </a:buClr>
            </a:lvl6pPr>
            <a:lvl7pPr>
              <a:buClr>
                <a:schemeClr val="tx1"/>
              </a:buClr>
            </a:lvl7pPr>
            <a:lvl8pPr>
              <a:buClr>
                <a:schemeClr val="tx1"/>
              </a:buClr>
            </a:lvl8pPr>
            <a:lvl9pPr>
              <a:buClr>
                <a:schemeClr val="tx1"/>
              </a:buClr>
            </a:lvl9pPr>
          </a:lstStyle>
          <a:p>
            <a:endParaRPr lang="en-US" sz="900" dirty="0"/>
          </a:p>
        </p:txBody>
      </p:sp>
      <p:sp>
        <p:nvSpPr>
          <p:cNvPr id="60" name="正方形/長方形 59"/>
          <p:cNvSpPr/>
          <p:nvPr/>
        </p:nvSpPr>
        <p:spPr bwMode="auto">
          <a:xfrm>
            <a:off x="3726506" y="4628392"/>
            <a:ext cx="2853251" cy="407952"/>
          </a:xfrm>
          <a:prstGeom prst="rect">
            <a:avLst/>
          </a:prstGeom>
          <a:solidFill>
            <a:schemeClr val="tx2"/>
          </a:solidFill>
        </p:spPr>
        <p:txBody>
          <a:bodyPr vert="horz" wrap="square" lIns="0" tIns="0" rIns="0" bIns="0" rtlCol="0" anchor="ctr" anchorCtr="0">
            <a:noAutofit/>
          </a:bodyPr>
          <a:lstStyle/>
          <a:p>
            <a:pPr algn="ctr"/>
            <a:r>
              <a:rPr lang="en-US" sz="1400" b="1" dirty="0">
                <a:solidFill>
                  <a:schemeClr val="bg1"/>
                </a:solidFill>
                <a:latin typeface="+mj-ea"/>
                <a:ea typeface="+mj-ea"/>
              </a:rPr>
              <a:t>Positive network externalities between market A and market B</a:t>
            </a:r>
          </a:p>
        </p:txBody>
      </p:sp>
      <p:grpSp>
        <p:nvGrpSpPr>
          <p:cNvPr id="67" name="グループ化 66"/>
          <p:cNvGrpSpPr/>
          <p:nvPr/>
        </p:nvGrpSpPr>
        <p:grpSpPr>
          <a:xfrm>
            <a:off x="1350845" y="1693079"/>
            <a:ext cx="7118914" cy="2879074"/>
            <a:chOff x="1706772" y="1212060"/>
            <a:chExt cx="9227043" cy="3528663"/>
          </a:xfrm>
        </p:grpSpPr>
        <p:sp>
          <p:nvSpPr>
            <p:cNvPr id="61" name="正方形/長方形 60"/>
            <p:cNvSpPr/>
            <p:nvPr/>
          </p:nvSpPr>
          <p:spPr>
            <a:xfrm>
              <a:off x="6805750" y="4372935"/>
              <a:ext cx="1606729" cy="367788"/>
            </a:xfrm>
            <a:prstGeom prst="rect">
              <a:avLst/>
            </a:prstGeom>
          </p:spPr>
          <p:txBody>
            <a:bodyPr wrap="none">
              <a:spAutoFit/>
            </a:bodyPr>
            <a:lstStyle/>
            <a:p>
              <a:r>
                <a:rPr lang="en-US" altLang="ja-JP" sz="1350" b="1" dirty="0">
                  <a:solidFill>
                    <a:srgbClr val="FF0000"/>
                  </a:solidFill>
                  <a:latin typeface="+mj-ea"/>
                  <a:ea typeface="+mj-ea"/>
                </a:rPr>
                <a:t>Externality </a:t>
              </a:r>
              <a:endParaRPr lang="ja-JP" altLang="en-US" sz="1350" b="1" dirty="0">
                <a:solidFill>
                  <a:srgbClr val="FF0000"/>
                </a:solidFill>
                <a:latin typeface="+mj-ea"/>
                <a:ea typeface="+mj-ea"/>
              </a:endParaRPr>
            </a:p>
          </p:txBody>
        </p:sp>
        <p:grpSp>
          <p:nvGrpSpPr>
            <p:cNvPr id="66" name="グループ化 65"/>
            <p:cNvGrpSpPr/>
            <p:nvPr/>
          </p:nvGrpSpPr>
          <p:grpSpPr>
            <a:xfrm>
              <a:off x="1706772" y="1212060"/>
              <a:ext cx="9227043" cy="3514221"/>
              <a:chOff x="1620966" y="1216177"/>
              <a:chExt cx="9227043" cy="3514221"/>
            </a:xfrm>
          </p:grpSpPr>
          <p:grpSp>
            <p:nvGrpSpPr>
              <p:cNvPr id="10" name="グループ化 9"/>
              <p:cNvGrpSpPr/>
              <p:nvPr/>
            </p:nvGrpSpPr>
            <p:grpSpPr>
              <a:xfrm>
                <a:off x="1620966" y="1216177"/>
                <a:ext cx="9227043" cy="3514221"/>
                <a:chOff x="428536" y="1218479"/>
                <a:chExt cx="9036234" cy="3051997"/>
              </a:xfrm>
            </p:grpSpPr>
            <p:grpSp>
              <p:nvGrpSpPr>
                <p:cNvPr id="11" name="グループ化 10"/>
                <p:cNvGrpSpPr/>
                <p:nvPr/>
              </p:nvGrpSpPr>
              <p:grpSpPr>
                <a:xfrm>
                  <a:off x="428536" y="1218479"/>
                  <a:ext cx="9036234" cy="3051997"/>
                  <a:chOff x="428536" y="1619121"/>
                  <a:chExt cx="9036234" cy="3051997"/>
                </a:xfrm>
              </p:grpSpPr>
              <p:cxnSp>
                <p:nvCxnSpPr>
                  <p:cNvPr id="13" name="直線コネクタ 12"/>
                  <p:cNvCxnSpPr/>
                  <p:nvPr/>
                </p:nvCxnSpPr>
                <p:spPr>
                  <a:xfrm flipH="1" flipV="1">
                    <a:off x="5600701" y="1653479"/>
                    <a:ext cx="1875979" cy="2188221"/>
                  </a:xfrm>
                  <a:prstGeom prst="line">
                    <a:avLst/>
                  </a:prstGeom>
                  <a:ln w="25400" cmpd="sng">
                    <a:solidFill>
                      <a:srgbClr val="5CB335"/>
                    </a:solidFill>
                  </a:ln>
                </p:spPr>
                <p:style>
                  <a:lnRef idx="3">
                    <a:schemeClr val="accent3"/>
                  </a:lnRef>
                  <a:fillRef idx="0">
                    <a:schemeClr val="accent3"/>
                  </a:fillRef>
                  <a:effectRef idx="2">
                    <a:schemeClr val="accent3"/>
                  </a:effectRef>
                  <a:fontRef idx="minor">
                    <a:schemeClr val="tx1"/>
                  </a:fontRef>
                </p:style>
              </p:cxnSp>
              <p:cxnSp>
                <p:nvCxnSpPr>
                  <p:cNvPr id="14" name="直線コネクタ 13"/>
                  <p:cNvCxnSpPr/>
                  <p:nvPr/>
                </p:nvCxnSpPr>
                <p:spPr>
                  <a:xfrm flipH="1" flipV="1">
                    <a:off x="1305808" y="1775620"/>
                    <a:ext cx="1508726" cy="2402924"/>
                  </a:xfrm>
                  <a:prstGeom prst="line">
                    <a:avLst/>
                  </a:prstGeom>
                  <a:ln w="25400" cmpd="sng"/>
                </p:spPr>
                <p:style>
                  <a:lnRef idx="3">
                    <a:schemeClr val="accent3"/>
                  </a:lnRef>
                  <a:fillRef idx="0">
                    <a:schemeClr val="accent3"/>
                  </a:fillRef>
                  <a:effectRef idx="2">
                    <a:schemeClr val="accent3"/>
                  </a:effectRef>
                  <a:fontRef idx="minor">
                    <a:schemeClr val="tx1"/>
                  </a:fontRef>
                </p:style>
              </p:cxnSp>
              <p:grpSp>
                <p:nvGrpSpPr>
                  <p:cNvPr id="15" name="グループ化 14"/>
                  <p:cNvGrpSpPr/>
                  <p:nvPr/>
                </p:nvGrpSpPr>
                <p:grpSpPr>
                  <a:xfrm>
                    <a:off x="428536" y="1619121"/>
                    <a:ext cx="4227949" cy="2866464"/>
                    <a:chOff x="914269" y="1549896"/>
                    <a:chExt cx="5563519" cy="2866464"/>
                  </a:xfrm>
                </p:grpSpPr>
                <p:grpSp>
                  <p:nvGrpSpPr>
                    <p:cNvPr id="44" name="グループ化 43"/>
                    <p:cNvGrpSpPr/>
                    <p:nvPr/>
                  </p:nvGrpSpPr>
                  <p:grpSpPr>
                    <a:xfrm>
                      <a:off x="914269" y="1549896"/>
                      <a:ext cx="5563519" cy="2866464"/>
                      <a:chOff x="562991" y="1724272"/>
                      <a:chExt cx="6457281" cy="3176026"/>
                    </a:xfrm>
                  </p:grpSpPr>
                  <p:grpSp>
                    <p:nvGrpSpPr>
                      <p:cNvPr id="46" name="グループ化 45"/>
                      <p:cNvGrpSpPr/>
                      <p:nvPr/>
                    </p:nvGrpSpPr>
                    <p:grpSpPr>
                      <a:xfrm>
                        <a:off x="1141356" y="1772816"/>
                        <a:ext cx="5878916" cy="2863531"/>
                        <a:chOff x="1141356" y="1772816"/>
                        <a:chExt cx="5878916" cy="2863531"/>
                      </a:xfrm>
                    </p:grpSpPr>
                    <p:grpSp>
                      <p:nvGrpSpPr>
                        <p:cNvPr id="49" name="グループ化 48"/>
                        <p:cNvGrpSpPr/>
                        <p:nvPr/>
                      </p:nvGrpSpPr>
                      <p:grpSpPr>
                        <a:xfrm>
                          <a:off x="1141356" y="1772816"/>
                          <a:ext cx="5878916" cy="2863531"/>
                          <a:chOff x="1141356" y="1772816"/>
                          <a:chExt cx="5878916" cy="2863531"/>
                        </a:xfrm>
                      </p:grpSpPr>
                      <p:grpSp>
                        <p:nvGrpSpPr>
                          <p:cNvPr id="51" name="グループ化 50"/>
                          <p:cNvGrpSpPr/>
                          <p:nvPr/>
                        </p:nvGrpSpPr>
                        <p:grpSpPr>
                          <a:xfrm>
                            <a:off x="1763688" y="1772816"/>
                            <a:ext cx="5256584" cy="2863531"/>
                            <a:chOff x="1763688" y="1772816"/>
                            <a:chExt cx="5256584" cy="2863531"/>
                          </a:xfrm>
                        </p:grpSpPr>
                        <p:cxnSp>
                          <p:nvCxnSpPr>
                            <p:cNvPr id="54" name="直線コネクタ 53"/>
                            <p:cNvCxnSpPr/>
                            <p:nvPr/>
                          </p:nvCxnSpPr>
                          <p:spPr>
                            <a:xfrm>
                              <a:off x="1763688" y="1772816"/>
                              <a:ext cx="0" cy="2808312"/>
                            </a:xfrm>
                            <a:prstGeom prst="line">
                              <a:avLst/>
                            </a:prstGeom>
                            <a:ln w="19050"/>
                          </p:spPr>
                          <p:style>
                            <a:lnRef idx="1">
                              <a:schemeClr val="dk1"/>
                            </a:lnRef>
                            <a:fillRef idx="0">
                              <a:schemeClr val="dk1"/>
                            </a:fillRef>
                            <a:effectRef idx="0">
                              <a:schemeClr val="dk1"/>
                            </a:effectRef>
                            <a:fontRef idx="minor">
                              <a:schemeClr val="tx1"/>
                            </a:fontRef>
                          </p:style>
                        </p:cxnSp>
                        <p:cxnSp>
                          <p:nvCxnSpPr>
                            <p:cNvPr id="55" name="直線コネクタ 54"/>
                            <p:cNvCxnSpPr/>
                            <p:nvPr/>
                          </p:nvCxnSpPr>
                          <p:spPr>
                            <a:xfrm flipH="1">
                              <a:off x="1763688" y="4581128"/>
                              <a:ext cx="5256584" cy="0"/>
                            </a:xfrm>
                            <a:prstGeom prst="line">
                              <a:avLst/>
                            </a:prstGeom>
                            <a:ln w="19050"/>
                          </p:spPr>
                          <p:style>
                            <a:lnRef idx="1">
                              <a:schemeClr val="dk1"/>
                            </a:lnRef>
                            <a:fillRef idx="0">
                              <a:schemeClr val="dk1"/>
                            </a:fillRef>
                            <a:effectRef idx="0">
                              <a:schemeClr val="dk1"/>
                            </a:effectRef>
                            <a:fontRef idx="minor">
                              <a:schemeClr val="tx1"/>
                            </a:fontRef>
                          </p:style>
                        </p:cxnSp>
                        <p:sp>
                          <p:nvSpPr>
                            <p:cNvPr id="56" name="円/楕円 55"/>
                            <p:cNvSpPr/>
                            <p:nvPr/>
                          </p:nvSpPr>
                          <p:spPr>
                            <a:xfrm>
                              <a:off x="6060052" y="4528335"/>
                              <a:ext cx="144015" cy="108012"/>
                            </a:xfrm>
                            <a:prstGeom prst="ellipse">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cxnSp>
                          <p:nvCxnSpPr>
                            <p:cNvPr id="57" name="直線コネクタ 56"/>
                            <p:cNvCxnSpPr/>
                            <p:nvPr/>
                          </p:nvCxnSpPr>
                          <p:spPr>
                            <a:xfrm flipH="1" flipV="1">
                              <a:off x="1798020" y="4442228"/>
                              <a:ext cx="2278147" cy="4874"/>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58" name="円/楕円 57"/>
                            <p:cNvSpPr/>
                            <p:nvPr/>
                          </p:nvSpPr>
                          <p:spPr>
                            <a:xfrm>
                              <a:off x="4028983" y="4383423"/>
                              <a:ext cx="178109" cy="108012"/>
                            </a:xfrm>
                            <a:prstGeom prst="ellipse">
                              <a:avLst/>
                            </a:prstGeom>
                            <a:solidFill>
                              <a:srgbClr val="FF0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grpSp>
                      <p:sp>
                        <p:nvSpPr>
                          <p:cNvPr id="52" name="左矢印 51"/>
                          <p:cNvSpPr/>
                          <p:nvPr/>
                        </p:nvSpPr>
                        <p:spPr>
                          <a:xfrm rot="217028">
                            <a:off x="4262129" y="4368810"/>
                            <a:ext cx="1812756" cy="181954"/>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sp>
                        <p:nvSpPr>
                          <p:cNvPr id="53" name="上矢印 52"/>
                          <p:cNvSpPr/>
                          <p:nvPr/>
                        </p:nvSpPr>
                        <p:spPr>
                          <a:xfrm>
                            <a:off x="1141356" y="4417557"/>
                            <a:ext cx="566755" cy="171407"/>
                          </a:xfrm>
                          <a:prstGeom prst="upArrow">
                            <a:avLst/>
                          </a:prstGeom>
                          <a:effectLst/>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grpSp>
                    <p:sp>
                      <p:nvSpPr>
                        <p:cNvPr id="50" name="正方形/長方形 49"/>
                        <p:cNvSpPr/>
                        <p:nvPr/>
                      </p:nvSpPr>
                      <p:spPr>
                        <a:xfrm>
                          <a:off x="1798019" y="4447103"/>
                          <a:ext cx="2327969" cy="141861"/>
                        </a:xfrm>
                        <a:prstGeom prst="rect">
                          <a:avLst/>
                        </a:prstGeom>
                        <a:solidFill>
                          <a:schemeClr val="accent1">
                            <a:alpha val="2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grpSp>
                  <p:sp>
                    <p:nvSpPr>
                      <p:cNvPr id="47" name="テキスト ボックス 46"/>
                      <p:cNvSpPr txBox="1"/>
                      <p:nvPr/>
                    </p:nvSpPr>
                    <p:spPr>
                      <a:xfrm>
                        <a:off x="1582518" y="4537315"/>
                        <a:ext cx="594177" cy="362983"/>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400" b="1" dirty="0">
                            <a:solidFill>
                              <a:srgbClr val="000000"/>
                            </a:solidFill>
                            <a:latin typeface="+mj-ea"/>
                            <a:ea typeface="+mj-ea"/>
                          </a:rPr>
                          <a:t>0</a:t>
                        </a:r>
                        <a:endParaRPr lang="ja-JP" altLang="en-US" sz="1400" b="1" dirty="0">
                          <a:solidFill>
                            <a:srgbClr val="000000"/>
                          </a:solidFill>
                          <a:latin typeface="+mj-ea"/>
                          <a:ea typeface="+mj-ea"/>
                        </a:endParaRPr>
                      </a:p>
                    </p:txBody>
                  </p:sp>
                  <p:sp>
                    <p:nvSpPr>
                      <p:cNvPr id="48" name="テキスト ボックス 50"/>
                      <p:cNvSpPr txBox="1"/>
                      <p:nvPr/>
                    </p:nvSpPr>
                    <p:spPr>
                      <a:xfrm>
                        <a:off x="562991" y="1724272"/>
                        <a:ext cx="1270272" cy="362983"/>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sz="1400" b="1" dirty="0">
                            <a:solidFill>
                              <a:srgbClr val="000000"/>
                            </a:solidFill>
                            <a:latin typeface="+mj-ea"/>
                            <a:ea typeface="+mj-ea"/>
                          </a:rPr>
                          <a:t>Price</a:t>
                        </a:r>
                      </a:p>
                    </p:txBody>
                  </p:sp>
                </p:grpSp>
                <p:sp>
                  <p:nvSpPr>
                    <p:cNvPr id="45" name="角丸四角形吹き出し 44"/>
                    <p:cNvSpPr/>
                    <p:nvPr/>
                  </p:nvSpPr>
                  <p:spPr>
                    <a:xfrm>
                      <a:off x="3032339" y="1763214"/>
                      <a:ext cx="2742214" cy="598873"/>
                    </a:xfrm>
                    <a:prstGeom prst="wedgeRoundRectCallout">
                      <a:avLst>
                        <a:gd name="adj1" fmla="val -43040"/>
                        <a:gd name="adj2" fmla="val 96627"/>
                        <a:gd name="adj3" fmla="val 16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rgbClr val="FFFFFF"/>
                          </a:solidFill>
                          <a:latin typeface="+mj-ea"/>
                          <a:ea typeface="+mj-ea"/>
                        </a:rPr>
                        <a:t>Demand curve</a:t>
                      </a:r>
                    </a:p>
                    <a:p>
                      <a:pPr algn="ctr"/>
                      <a:r>
                        <a:rPr lang="en-US" altLang="ja-JP" sz="1400" b="1" dirty="0">
                          <a:solidFill>
                            <a:srgbClr val="FFFFFF"/>
                          </a:solidFill>
                          <a:latin typeface="+mj-ea"/>
                          <a:ea typeface="+mj-ea"/>
                        </a:rPr>
                        <a:t>(market A)</a:t>
                      </a:r>
                    </a:p>
                  </p:txBody>
                </p:sp>
              </p:grpSp>
              <p:sp>
                <p:nvSpPr>
                  <p:cNvPr id="16" name="テキスト ボックス 48"/>
                  <p:cNvSpPr txBox="1"/>
                  <p:nvPr/>
                </p:nvSpPr>
                <p:spPr>
                  <a:xfrm>
                    <a:off x="3863538" y="4225401"/>
                    <a:ext cx="1273256" cy="327603"/>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400" b="1" dirty="0">
                        <a:solidFill>
                          <a:srgbClr val="000000"/>
                        </a:solidFill>
                        <a:latin typeface="+mj-ea"/>
                        <a:ea typeface="+mj-ea"/>
                      </a:rPr>
                      <a:t>Quantity</a:t>
                    </a:r>
                    <a:endParaRPr lang="ja-JP" altLang="en-US" sz="1400" b="1" dirty="0">
                      <a:solidFill>
                        <a:srgbClr val="000000"/>
                      </a:solidFill>
                      <a:latin typeface="+mj-ea"/>
                      <a:ea typeface="+mj-ea"/>
                    </a:endParaRPr>
                  </a:p>
                </p:txBody>
              </p:sp>
              <p:sp>
                <p:nvSpPr>
                  <p:cNvPr id="17" name="上カーブ矢印 16"/>
                  <p:cNvSpPr/>
                  <p:nvPr/>
                </p:nvSpPr>
                <p:spPr bwMode="auto">
                  <a:xfrm rot="21380836">
                    <a:off x="3222592" y="4123872"/>
                    <a:ext cx="4940283" cy="547246"/>
                  </a:xfrm>
                  <a:prstGeom prst="curvedUpArrow">
                    <a:avLst>
                      <a:gd name="adj1" fmla="val 16692"/>
                      <a:gd name="adj2" fmla="val 42849"/>
                      <a:gd name="adj3" fmla="val 19662"/>
                    </a:avLst>
                  </a:prstGeom>
                  <a:solidFill>
                    <a:schemeClr val="accent2"/>
                  </a:solidFill>
                </p:spPr>
                <p:txBody>
                  <a:bodyPr vert="horz" wrap="square" lIns="0" tIns="0" rIns="0" bIns="0" rtlCol="0" anchor="ctr" anchorCtr="0">
                    <a:noAutofit/>
                  </a:bodyPr>
                  <a:lstStyle/>
                  <a:p>
                    <a:pPr algn="ctr"/>
                    <a:endParaRPr lang="en-US" sz="750" b="1" dirty="0">
                      <a:solidFill>
                        <a:schemeClr val="bg1"/>
                      </a:solidFill>
                      <a:latin typeface="+mj-ea"/>
                      <a:ea typeface="+mj-ea"/>
                    </a:endParaRPr>
                  </a:p>
                </p:txBody>
              </p:sp>
              <p:grpSp>
                <p:nvGrpSpPr>
                  <p:cNvPr id="18" name="グループ化 17"/>
                  <p:cNvGrpSpPr/>
                  <p:nvPr/>
                </p:nvGrpSpPr>
                <p:grpSpPr>
                  <a:xfrm>
                    <a:off x="4301006" y="1624788"/>
                    <a:ext cx="4807718" cy="2809102"/>
                    <a:chOff x="946745" y="1549927"/>
                    <a:chExt cx="6326439" cy="2809102"/>
                  </a:xfrm>
                </p:grpSpPr>
                <p:grpSp>
                  <p:nvGrpSpPr>
                    <p:cNvPr id="25" name="グループ化 24"/>
                    <p:cNvGrpSpPr/>
                    <p:nvPr/>
                  </p:nvGrpSpPr>
                  <p:grpSpPr>
                    <a:xfrm>
                      <a:off x="946745" y="1549927"/>
                      <a:ext cx="5531052" cy="2809102"/>
                      <a:chOff x="600685" y="1724307"/>
                      <a:chExt cx="6419587" cy="3112469"/>
                    </a:xfrm>
                  </p:grpSpPr>
                  <p:grpSp>
                    <p:nvGrpSpPr>
                      <p:cNvPr id="27" name="グループ化 26"/>
                      <p:cNvGrpSpPr/>
                      <p:nvPr/>
                    </p:nvGrpSpPr>
                    <p:grpSpPr>
                      <a:xfrm>
                        <a:off x="1755732" y="1772816"/>
                        <a:ext cx="5264540" cy="2808312"/>
                        <a:chOff x="1755732" y="1772816"/>
                        <a:chExt cx="5264540" cy="2808312"/>
                      </a:xfrm>
                    </p:grpSpPr>
                    <p:grpSp>
                      <p:nvGrpSpPr>
                        <p:cNvPr id="30" name="グループ化 29"/>
                        <p:cNvGrpSpPr/>
                        <p:nvPr/>
                      </p:nvGrpSpPr>
                      <p:grpSpPr>
                        <a:xfrm>
                          <a:off x="1763688" y="1772816"/>
                          <a:ext cx="5256584" cy="2808312"/>
                          <a:chOff x="1763688" y="1772816"/>
                          <a:chExt cx="5256584" cy="2808312"/>
                        </a:xfrm>
                      </p:grpSpPr>
                      <p:grpSp>
                        <p:nvGrpSpPr>
                          <p:cNvPr id="33" name="グループ化 32"/>
                          <p:cNvGrpSpPr/>
                          <p:nvPr/>
                        </p:nvGrpSpPr>
                        <p:grpSpPr>
                          <a:xfrm>
                            <a:off x="1763688" y="1772816"/>
                            <a:ext cx="5256584" cy="2808312"/>
                            <a:chOff x="1763688" y="1772816"/>
                            <a:chExt cx="5256584" cy="2808312"/>
                          </a:xfrm>
                        </p:grpSpPr>
                        <p:cxnSp>
                          <p:nvCxnSpPr>
                            <p:cNvPr id="35" name="直線コネクタ 34"/>
                            <p:cNvCxnSpPr/>
                            <p:nvPr/>
                          </p:nvCxnSpPr>
                          <p:spPr>
                            <a:xfrm>
                              <a:off x="1763688" y="1772816"/>
                              <a:ext cx="0" cy="2808312"/>
                            </a:xfrm>
                            <a:prstGeom prst="line">
                              <a:avLst/>
                            </a:prstGeom>
                            <a:ln w="19050"/>
                          </p:spPr>
                          <p:style>
                            <a:lnRef idx="1">
                              <a:schemeClr val="dk1"/>
                            </a:lnRef>
                            <a:fillRef idx="0">
                              <a:schemeClr val="dk1"/>
                            </a:fillRef>
                            <a:effectRef idx="0">
                              <a:schemeClr val="dk1"/>
                            </a:effectRef>
                            <a:fontRef idx="minor">
                              <a:schemeClr val="tx1"/>
                            </a:fontRef>
                          </p:style>
                        </p:cxnSp>
                        <p:cxnSp>
                          <p:nvCxnSpPr>
                            <p:cNvPr id="36" name="直線コネクタ 35"/>
                            <p:cNvCxnSpPr/>
                            <p:nvPr/>
                          </p:nvCxnSpPr>
                          <p:spPr>
                            <a:xfrm flipH="1">
                              <a:off x="1763688" y="4581128"/>
                              <a:ext cx="5256584"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a:xfrm flipH="1" flipV="1">
                              <a:off x="3563888" y="1772817"/>
                              <a:ext cx="2718124" cy="2292797"/>
                            </a:xfrm>
                            <a:prstGeom prst="line">
                              <a:avLst/>
                            </a:prstGeom>
                            <a:ln w="25400" cmpd="sng">
                              <a:solidFill>
                                <a:srgbClr val="5CB335"/>
                              </a:solidFill>
                            </a:ln>
                          </p:spPr>
                          <p:style>
                            <a:lnRef idx="3">
                              <a:schemeClr val="accent3"/>
                            </a:lnRef>
                            <a:fillRef idx="0">
                              <a:schemeClr val="accent3"/>
                            </a:fillRef>
                            <a:effectRef idx="2">
                              <a:schemeClr val="accent3"/>
                            </a:effectRef>
                            <a:fontRef idx="minor">
                              <a:schemeClr val="tx1"/>
                            </a:fontRef>
                          </p:style>
                        </p:cxnSp>
                        <p:cxnSp>
                          <p:nvCxnSpPr>
                            <p:cNvPr id="38" name="直線コネクタ 37"/>
                            <p:cNvCxnSpPr/>
                            <p:nvPr/>
                          </p:nvCxnSpPr>
                          <p:spPr>
                            <a:xfrm flipH="1">
                              <a:off x="1763688" y="3332801"/>
                              <a:ext cx="3600401" cy="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39" name="円/楕円 38"/>
                            <p:cNvSpPr/>
                            <p:nvPr/>
                          </p:nvSpPr>
                          <p:spPr>
                            <a:xfrm>
                              <a:off x="5338025" y="3268241"/>
                              <a:ext cx="144015" cy="108012"/>
                            </a:xfrm>
                            <a:prstGeom prst="ellipse">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sp>
                          <p:nvSpPr>
                            <p:cNvPr id="40" name="円/楕円 39"/>
                            <p:cNvSpPr/>
                            <p:nvPr/>
                          </p:nvSpPr>
                          <p:spPr>
                            <a:xfrm>
                              <a:off x="4350875" y="3264528"/>
                              <a:ext cx="144015" cy="108012"/>
                            </a:xfrm>
                            <a:prstGeom prst="ellipse">
                              <a:avLst/>
                            </a:prstGeom>
                            <a:solidFill>
                              <a:srgbClr val="FF0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cxnSp>
                          <p:nvCxnSpPr>
                            <p:cNvPr id="41" name="直線コネクタ 40"/>
                            <p:cNvCxnSpPr/>
                            <p:nvPr/>
                          </p:nvCxnSpPr>
                          <p:spPr>
                            <a:xfrm>
                              <a:off x="5410032" y="3340271"/>
                              <a:ext cx="0" cy="1240857"/>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4371287" y="3332801"/>
                              <a:ext cx="7953" cy="1248327"/>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H="1">
                              <a:off x="1763688" y="4077723"/>
                              <a:ext cx="3646344" cy="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grpSp>
                      <p:sp>
                        <p:nvSpPr>
                          <p:cNvPr id="34" name="左矢印 33"/>
                          <p:cNvSpPr/>
                          <p:nvPr/>
                        </p:nvSpPr>
                        <p:spPr>
                          <a:xfrm rot="19622657">
                            <a:off x="5952835" y="4150846"/>
                            <a:ext cx="518570" cy="208585"/>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grpSp>
                    <p:sp>
                      <p:nvSpPr>
                        <p:cNvPr id="31" name="正方形/長方形 30"/>
                        <p:cNvSpPr/>
                        <p:nvPr/>
                      </p:nvSpPr>
                      <p:spPr>
                        <a:xfrm>
                          <a:off x="1763688" y="3322247"/>
                          <a:ext cx="3660404" cy="744922"/>
                        </a:xfrm>
                        <a:prstGeom prst="rect">
                          <a:avLst/>
                        </a:prstGeom>
                        <a:solidFill>
                          <a:schemeClr val="accent1">
                            <a:alpha val="2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sp>
                      <p:nvSpPr>
                        <p:cNvPr id="32" name="正方形/長方形 31"/>
                        <p:cNvSpPr/>
                        <p:nvPr/>
                      </p:nvSpPr>
                      <p:spPr>
                        <a:xfrm>
                          <a:off x="1755732" y="3339642"/>
                          <a:ext cx="2636248" cy="738083"/>
                        </a:xfrm>
                        <a:prstGeom prst="rect">
                          <a:avLst/>
                        </a:prstGeom>
                        <a:solidFill>
                          <a:schemeClr val="accent2">
                            <a:alpha val="2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grpSp>
                  <p:sp>
                    <p:nvSpPr>
                      <p:cNvPr id="28" name="テキスト ボックス 46"/>
                      <p:cNvSpPr txBox="1"/>
                      <p:nvPr/>
                    </p:nvSpPr>
                    <p:spPr>
                      <a:xfrm>
                        <a:off x="1582518" y="4537315"/>
                        <a:ext cx="535134" cy="299461"/>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050" b="1" dirty="0">
                            <a:solidFill>
                              <a:srgbClr val="000000"/>
                            </a:solidFill>
                            <a:latin typeface="+mj-ea"/>
                            <a:ea typeface="+mj-ea"/>
                          </a:rPr>
                          <a:t>0</a:t>
                        </a:r>
                        <a:endParaRPr lang="ja-JP" altLang="en-US" sz="1050" b="1" dirty="0">
                          <a:solidFill>
                            <a:srgbClr val="000000"/>
                          </a:solidFill>
                          <a:latin typeface="+mj-ea"/>
                          <a:ea typeface="+mj-ea"/>
                        </a:endParaRPr>
                      </a:p>
                    </p:txBody>
                  </p:sp>
                  <p:sp>
                    <p:nvSpPr>
                      <p:cNvPr id="29" name="テキスト ボックス 50"/>
                      <p:cNvSpPr txBox="1"/>
                      <p:nvPr/>
                    </p:nvSpPr>
                    <p:spPr>
                      <a:xfrm>
                        <a:off x="600685" y="1724307"/>
                        <a:ext cx="1270271" cy="362983"/>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sz="1400" b="1" dirty="0">
                            <a:solidFill>
                              <a:srgbClr val="000000"/>
                            </a:solidFill>
                            <a:latin typeface="+mj-ea"/>
                            <a:ea typeface="+mj-ea"/>
                          </a:rPr>
                          <a:t>Price</a:t>
                        </a:r>
                      </a:p>
                    </p:txBody>
                  </p:sp>
                </p:grpSp>
                <p:sp>
                  <p:nvSpPr>
                    <p:cNvPr id="26" name="角丸四角形吹き出し 25"/>
                    <p:cNvSpPr/>
                    <p:nvPr/>
                  </p:nvSpPr>
                  <p:spPr>
                    <a:xfrm>
                      <a:off x="4462977" y="1600454"/>
                      <a:ext cx="2810207" cy="530324"/>
                    </a:xfrm>
                    <a:prstGeom prst="wedgeRoundRectCallout">
                      <a:avLst>
                        <a:gd name="adj1" fmla="val -39115"/>
                        <a:gd name="adj2" fmla="val 104366"/>
                        <a:gd name="adj3" fmla="val 1666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rgbClr val="FFFFFF"/>
                          </a:solidFill>
                          <a:latin typeface="+mj-ea"/>
                          <a:ea typeface="+mj-ea"/>
                        </a:rPr>
                        <a:t>Demand curve</a:t>
                      </a:r>
                    </a:p>
                    <a:p>
                      <a:pPr algn="ctr"/>
                      <a:r>
                        <a:rPr lang="en-US" altLang="ja-JP" sz="1400" b="1" dirty="0">
                          <a:solidFill>
                            <a:srgbClr val="FFFFFF"/>
                          </a:solidFill>
                          <a:latin typeface="+mj-ea"/>
                          <a:ea typeface="+mj-ea"/>
                        </a:rPr>
                        <a:t>(market B)</a:t>
                      </a:r>
                    </a:p>
                  </p:txBody>
                </p:sp>
              </p:grpSp>
              <p:sp>
                <p:nvSpPr>
                  <p:cNvPr id="21" name="テキスト ボックス 48"/>
                  <p:cNvSpPr txBox="1"/>
                  <p:nvPr/>
                </p:nvSpPr>
                <p:spPr>
                  <a:xfrm>
                    <a:off x="8191514" y="4196805"/>
                    <a:ext cx="1273256" cy="327603"/>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400" b="1" dirty="0">
                        <a:solidFill>
                          <a:srgbClr val="000000"/>
                        </a:solidFill>
                        <a:latin typeface="+mj-ea"/>
                        <a:ea typeface="+mj-ea"/>
                      </a:rPr>
                      <a:t>Quantity</a:t>
                    </a:r>
                    <a:endParaRPr lang="ja-JP" altLang="en-US" sz="1400" b="1" dirty="0">
                      <a:solidFill>
                        <a:srgbClr val="000000"/>
                      </a:solidFill>
                      <a:latin typeface="+mj-ea"/>
                      <a:ea typeface="+mj-ea"/>
                    </a:endParaRPr>
                  </a:p>
                </p:txBody>
              </p:sp>
              <p:cxnSp>
                <p:nvCxnSpPr>
                  <p:cNvPr id="23" name="直線コネクタ 22"/>
                  <p:cNvCxnSpPr>
                    <a:stCxn id="58" idx="0"/>
                  </p:cNvCxnSpPr>
                  <p:nvPr/>
                </p:nvCxnSpPr>
                <p:spPr>
                  <a:xfrm>
                    <a:off x="2756225" y="4019089"/>
                    <a:ext cx="5207" cy="16898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grpSp>
            <p:sp>
              <p:nvSpPr>
                <p:cNvPr id="12" name="左矢印 11"/>
                <p:cNvSpPr/>
                <p:nvPr/>
              </p:nvSpPr>
              <p:spPr>
                <a:xfrm>
                  <a:off x="6783386" y="3589588"/>
                  <a:ext cx="648208" cy="172738"/>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b="1">
                    <a:solidFill>
                      <a:srgbClr val="FFFFFF"/>
                    </a:solidFill>
                    <a:latin typeface="+mj-ea"/>
                    <a:ea typeface="+mj-ea"/>
                  </a:endParaRPr>
                </a:p>
              </p:txBody>
            </p:sp>
          </p:grpSp>
          <p:sp>
            <p:nvSpPr>
              <p:cNvPr id="64" name="テキスト ボックス 63"/>
              <p:cNvSpPr txBox="1"/>
              <p:nvPr/>
            </p:nvSpPr>
            <p:spPr>
              <a:xfrm>
                <a:off x="9357752" y="3445368"/>
                <a:ext cx="578389" cy="396079"/>
              </a:xfrm>
              <a:prstGeom prst="rect">
                <a:avLst/>
              </a:prstGeom>
              <a:noFill/>
            </p:spPr>
            <p:txBody>
              <a:bodyPr wrap="square" rtlCol="0">
                <a:spAutoFit/>
              </a:bodyPr>
              <a:lstStyle/>
              <a:p>
                <a:r>
                  <a:rPr lang="en-US" altLang="ja-JP" sz="1500" b="1" dirty="0">
                    <a:latin typeface="+mj-ea"/>
                    <a:ea typeface="+mj-ea"/>
                  </a:rPr>
                  <a:t>D</a:t>
                </a:r>
                <a:r>
                  <a:rPr lang="en-US" altLang="ja-JP" sz="1050" b="1" dirty="0">
                    <a:latin typeface="+mj-ea"/>
                    <a:ea typeface="+mj-ea"/>
                  </a:rPr>
                  <a:t>B</a:t>
                </a:r>
                <a:endParaRPr lang="ja-JP" altLang="en-US" sz="1350" b="1" dirty="0">
                  <a:latin typeface="+mj-ea"/>
                  <a:ea typeface="+mj-ea"/>
                </a:endParaRPr>
              </a:p>
            </p:txBody>
          </p:sp>
          <p:sp>
            <p:nvSpPr>
              <p:cNvPr id="65" name="テキスト ボックス 64"/>
              <p:cNvSpPr txBox="1"/>
              <p:nvPr/>
            </p:nvSpPr>
            <p:spPr>
              <a:xfrm>
                <a:off x="8636919" y="3738502"/>
                <a:ext cx="694545" cy="396079"/>
              </a:xfrm>
              <a:prstGeom prst="rect">
                <a:avLst/>
              </a:prstGeom>
              <a:noFill/>
            </p:spPr>
            <p:txBody>
              <a:bodyPr wrap="square" rtlCol="0">
                <a:spAutoFit/>
              </a:bodyPr>
              <a:lstStyle/>
              <a:p>
                <a:r>
                  <a:rPr lang="en-US" altLang="ja-JP" sz="1500" b="1" dirty="0">
                    <a:latin typeface="+mj-ea"/>
                    <a:ea typeface="+mj-ea"/>
                  </a:rPr>
                  <a:t>D</a:t>
                </a:r>
                <a:r>
                  <a:rPr lang="en-US" altLang="ja-JP" sz="1050" b="1" dirty="0">
                    <a:latin typeface="+mj-ea"/>
                    <a:ea typeface="+mj-ea"/>
                  </a:rPr>
                  <a:t>B’</a:t>
                </a:r>
                <a:endParaRPr lang="ja-JP" altLang="en-US" sz="1350" b="1" dirty="0">
                  <a:latin typeface="+mj-ea"/>
                  <a:ea typeface="+mj-ea"/>
                </a:endParaRPr>
              </a:p>
            </p:txBody>
          </p:sp>
        </p:grpSp>
      </p:grpSp>
      <p:sp>
        <p:nvSpPr>
          <p:cNvPr id="9" name="角丸四角形 8"/>
          <p:cNvSpPr/>
          <p:nvPr/>
        </p:nvSpPr>
        <p:spPr bwMode="auto">
          <a:xfrm>
            <a:off x="1649183" y="5109269"/>
            <a:ext cx="7069925" cy="1587870"/>
          </a:xfrm>
          <a:prstGeom prst="roundRect">
            <a:avLst/>
          </a:prstGeom>
          <a:solidFill>
            <a:schemeClr val="accent2"/>
          </a:solidFill>
        </p:spPr>
        <p:txBody>
          <a:bodyPr vert="horz" wrap="square" lIns="0" tIns="0" rIns="0" bIns="0" rtlCol="0" anchor="ctr" anchorCtr="0">
            <a:noAutofit/>
          </a:bodyPr>
          <a:lstStyle/>
          <a:p>
            <a:pPr marL="214313" indent="-214313">
              <a:buFont typeface="Arial" panose="020B0604020202020204" pitchFamily="34" charset="0"/>
              <a:buChar char="•"/>
            </a:pPr>
            <a:r>
              <a:rPr lang="en-US" altLang="ja-JP" sz="1600" dirty="0">
                <a:solidFill>
                  <a:schemeClr val="bg1"/>
                </a:solidFill>
                <a:latin typeface="+mj-ea"/>
                <a:ea typeface="+mj-ea"/>
              </a:rPr>
              <a:t>“Price increase” in free-of-charge markets would decrease the total profit from market A and B.</a:t>
            </a:r>
          </a:p>
          <a:p>
            <a:pPr marL="214313" indent="-214313">
              <a:buFont typeface="Arial" panose="020B0604020202020204" pitchFamily="34" charset="0"/>
              <a:buChar char="•"/>
            </a:pPr>
            <a:r>
              <a:rPr lang="en-US" altLang="ja-JP" sz="1600" dirty="0">
                <a:solidFill>
                  <a:schemeClr val="bg1"/>
                </a:solidFill>
                <a:latin typeface="+mj-ea"/>
                <a:ea typeface="+mj-ea"/>
              </a:rPr>
              <a:t>If it is unrealistic to change business model and to start charging for a “free” service, the SSNIP test is unlikely to be effective. </a:t>
            </a:r>
          </a:p>
          <a:p>
            <a:pPr marL="214313" indent="-214313">
              <a:buFont typeface="Arial" panose="020B0604020202020204" pitchFamily="34" charset="0"/>
              <a:buChar char="•"/>
            </a:pPr>
            <a:r>
              <a:rPr lang="en-US" altLang="ja-JP" sz="1600" dirty="0">
                <a:solidFill>
                  <a:schemeClr val="bg1"/>
                </a:solidFill>
                <a:latin typeface="+mj-ea"/>
                <a:ea typeface="+mj-ea"/>
              </a:rPr>
              <a:t>Some alternative methods (e.g. SSNDQ, SSNIC) to the SSNIP test are to be suggested.</a:t>
            </a:r>
          </a:p>
        </p:txBody>
      </p:sp>
    </p:spTree>
    <p:extLst>
      <p:ext uri="{BB962C8B-B14F-4D97-AF65-F5344CB8AC3E}">
        <p14:creationId xmlns:p14="http://schemas.microsoft.com/office/powerpoint/2010/main" val="3025139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0F0333C-6E8D-46CE-8190-503E818273C2}" type="slidenum">
              <a:rPr kumimoji="1" lang="ja-JP" altLang="en-US" smtClean="0"/>
              <a:t>14</a:t>
            </a:fld>
            <a:endParaRPr kumimoji="1" lang="ja-JP" altLang="en-US"/>
          </a:p>
        </p:txBody>
      </p:sp>
      <p:sp>
        <p:nvSpPr>
          <p:cNvPr id="3" name="タイトル 1"/>
          <p:cNvSpPr txBox="1">
            <a:spLocks/>
          </p:cNvSpPr>
          <p:nvPr/>
        </p:nvSpPr>
        <p:spPr>
          <a:xfrm>
            <a:off x="1508120" y="279988"/>
            <a:ext cx="7380386" cy="661305"/>
          </a:xfrm>
          <a:prstGeom prst="rect">
            <a:avLst/>
          </a:prstGeom>
        </p:spPr>
        <p:txBody>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400" b="1" dirty="0">
                <a:latin typeface="+mj-ea"/>
              </a:rPr>
              <a:t>Economic Analysis of Market Definition in Multi-sided Markets</a:t>
            </a:r>
            <a:endParaRPr lang="ja-JP" altLang="en-US" sz="2400" b="1" dirty="0">
              <a:latin typeface="+mj-ea"/>
            </a:endParaRPr>
          </a:p>
        </p:txBody>
      </p:sp>
      <p:sp>
        <p:nvSpPr>
          <p:cNvPr id="4" name="テキスト ボックス 3"/>
          <p:cNvSpPr txBox="1"/>
          <p:nvPr/>
        </p:nvSpPr>
        <p:spPr>
          <a:xfrm>
            <a:off x="1645213" y="1449367"/>
            <a:ext cx="7243293" cy="4893647"/>
          </a:xfrm>
          <a:prstGeom prst="rect">
            <a:avLst/>
          </a:prstGeom>
          <a:noFill/>
        </p:spPr>
        <p:txBody>
          <a:bodyPr wrap="square" rtlCol="0">
            <a:spAutoFit/>
          </a:bodyPr>
          <a:lstStyle/>
          <a:p>
            <a:pPr marL="257175" indent="-257175">
              <a:buFont typeface="Arial" panose="020B0604020202020204" pitchFamily="34" charset="0"/>
              <a:buChar char="•"/>
            </a:pPr>
            <a:r>
              <a:rPr lang="en-US" altLang="ja-JP" sz="2100" dirty="0">
                <a:latin typeface="+mj-ea"/>
                <a:ea typeface="+mj-ea"/>
              </a:rPr>
              <a:t>Some alternative methods</a:t>
            </a:r>
          </a:p>
          <a:p>
            <a:pPr marL="800100" lvl="1" indent="-342900">
              <a:buFont typeface="Wingdings" panose="05000000000000000000" pitchFamily="2" charset="2"/>
              <a:buChar char="ü"/>
            </a:pPr>
            <a:r>
              <a:rPr lang="en-US" altLang="ja-JP" dirty="0">
                <a:latin typeface="+mj-ea"/>
                <a:ea typeface="+mj-ea"/>
              </a:rPr>
              <a:t>SSNDQ (Small but Significant and Non-transitory Decrease in Quality) test</a:t>
            </a:r>
          </a:p>
          <a:p>
            <a:pPr marL="1257300" lvl="2" indent="-342900">
              <a:buFont typeface="Wingdings" panose="05000000000000000000" pitchFamily="2" charset="2"/>
              <a:buChar char="Ø"/>
            </a:pPr>
            <a:r>
              <a:rPr lang="en-US" altLang="ja-JP" dirty="0">
                <a:latin typeface="+mj-ea"/>
                <a:ea typeface="+mj-ea"/>
              </a:rPr>
              <a:t>Instead of a change in price, a change in quality is assumed.</a:t>
            </a:r>
          </a:p>
          <a:p>
            <a:pPr marL="1257300" lvl="2" indent="-342900">
              <a:buFont typeface="Wingdings" panose="05000000000000000000" pitchFamily="2" charset="2"/>
              <a:buChar char="Ø"/>
            </a:pPr>
            <a:r>
              <a:rPr lang="en-US" altLang="ja-JP" dirty="0">
                <a:latin typeface="+mj-ea"/>
                <a:ea typeface="+mj-ea"/>
              </a:rPr>
              <a:t>Problems such as how to define “quality”, and how to quantify it are likely to arise.</a:t>
            </a:r>
          </a:p>
          <a:p>
            <a:pPr lvl="1"/>
            <a:endParaRPr lang="en-US" altLang="ja-JP" sz="2100" dirty="0">
              <a:latin typeface="+mj-ea"/>
              <a:ea typeface="+mj-ea"/>
            </a:endParaRPr>
          </a:p>
          <a:p>
            <a:pPr marL="800100" lvl="1" indent="-342900">
              <a:buFont typeface="Wingdings" panose="05000000000000000000" pitchFamily="2" charset="2"/>
              <a:buChar char="ü"/>
            </a:pPr>
            <a:r>
              <a:rPr lang="en-US" altLang="ja-JP" dirty="0">
                <a:latin typeface="+mj-ea"/>
                <a:ea typeface="+mj-ea"/>
              </a:rPr>
              <a:t>SSNIC (Small but Significant and Non-transitory Increase in Costs) test</a:t>
            </a:r>
          </a:p>
          <a:p>
            <a:pPr marL="1200150" lvl="2" indent="-285750">
              <a:buFont typeface="Wingdings" panose="05000000000000000000" pitchFamily="2" charset="2"/>
              <a:buChar char="Ø"/>
            </a:pPr>
            <a:r>
              <a:rPr lang="en-US" altLang="ja-JP" dirty="0">
                <a:latin typeface="+mj-ea"/>
                <a:ea typeface="+mj-ea"/>
              </a:rPr>
              <a:t>Instead of a change in price, a change in the “costs” incurred by users is assumed.</a:t>
            </a:r>
          </a:p>
          <a:p>
            <a:pPr marL="1200150" lvl="2" indent="-285750">
              <a:buFont typeface="Wingdings" panose="05000000000000000000" pitchFamily="2" charset="2"/>
              <a:buChar char="Ø"/>
            </a:pPr>
            <a:r>
              <a:rPr lang="ja-JP" altLang="en-US" dirty="0">
                <a:latin typeface="+mj-ea"/>
                <a:ea typeface="+mj-ea"/>
              </a:rPr>
              <a:t>”</a:t>
            </a:r>
            <a:r>
              <a:rPr lang="en-US" altLang="ja-JP" dirty="0">
                <a:latin typeface="+mj-ea"/>
                <a:ea typeface="+mj-ea"/>
              </a:rPr>
              <a:t>Costs” could indicate “the space devoted to advertisements”, “the amount of information requested”, etc.</a:t>
            </a:r>
          </a:p>
          <a:p>
            <a:pPr marL="1200150" lvl="2" indent="-285750">
              <a:buFont typeface="Wingdings" panose="05000000000000000000" pitchFamily="2" charset="2"/>
              <a:buChar char="Ø"/>
            </a:pPr>
            <a:r>
              <a:rPr lang="en-US" altLang="ja-JP" dirty="0">
                <a:latin typeface="+mj-ea"/>
                <a:ea typeface="+mj-ea"/>
              </a:rPr>
              <a:t>Problems such as how to</a:t>
            </a:r>
            <a:r>
              <a:rPr lang="en-US" altLang="ja-JP" dirty="0">
                <a:latin typeface="+mj-ea"/>
              </a:rPr>
              <a:t> define “cost”</a:t>
            </a:r>
            <a:r>
              <a:rPr lang="en-US" altLang="ja-JP" dirty="0">
                <a:latin typeface="+mj-ea"/>
                <a:ea typeface="+mj-ea"/>
              </a:rPr>
              <a:t> are likely to arise.</a:t>
            </a:r>
          </a:p>
        </p:txBody>
      </p:sp>
    </p:spTree>
    <p:extLst>
      <p:ext uri="{BB962C8B-B14F-4D97-AF65-F5344CB8AC3E}">
        <p14:creationId xmlns:p14="http://schemas.microsoft.com/office/powerpoint/2010/main" val="1178806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0F0333C-6E8D-46CE-8190-503E818273C2}" type="slidenum">
              <a:rPr kumimoji="1" lang="ja-JP" altLang="en-US" smtClean="0"/>
              <a:t>15</a:t>
            </a:fld>
            <a:endParaRPr kumimoji="1" lang="ja-JP" altLang="en-US"/>
          </a:p>
        </p:txBody>
      </p:sp>
      <p:sp>
        <p:nvSpPr>
          <p:cNvPr id="3" name="タイトル 1"/>
          <p:cNvSpPr txBox="1">
            <a:spLocks/>
          </p:cNvSpPr>
          <p:nvPr/>
        </p:nvSpPr>
        <p:spPr>
          <a:xfrm>
            <a:off x="1508120" y="279988"/>
            <a:ext cx="7380386" cy="661305"/>
          </a:xfrm>
          <a:prstGeom prst="rect">
            <a:avLst/>
          </a:prstGeom>
        </p:spPr>
        <p:txBody>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400" b="1" dirty="0">
                <a:latin typeface="+mj-ea"/>
              </a:rPr>
              <a:t>Economic Analysis of Market Definition in Multi-sided Markets</a:t>
            </a:r>
            <a:endParaRPr lang="ja-JP" altLang="en-US" sz="2400" b="1" dirty="0">
              <a:latin typeface="+mj-ea"/>
            </a:endParaRPr>
          </a:p>
        </p:txBody>
      </p:sp>
      <p:sp>
        <p:nvSpPr>
          <p:cNvPr id="4" name="テキスト ボックス 3"/>
          <p:cNvSpPr txBox="1"/>
          <p:nvPr/>
        </p:nvSpPr>
        <p:spPr>
          <a:xfrm>
            <a:off x="1645214" y="1449367"/>
            <a:ext cx="6799539" cy="4016484"/>
          </a:xfrm>
          <a:prstGeom prst="rect">
            <a:avLst/>
          </a:prstGeom>
          <a:noFill/>
        </p:spPr>
        <p:txBody>
          <a:bodyPr wrap="square" rtlCol="0">
            <a:spAutoFit/>
          </a:bodyPr>
          <a:lstStyle/>
          <a:p>
            <a:pPr marL="257175" indent="-257175">
              <a:buFont typeface="Arial" panose="020B0604020202020204" pitchFamily="34" charset="0"/>
              <a:buChar char="•"/>
            </a:pPr>
            <a:r>
              <a:rPr lang="en-US" altLang="ja-JP" sz="2100" dirty="0">
                <a:latin typeface="+mj-ea"/>
                <a:ea typeface="+mj-ea"/>
              </a:rPr>
              <a:t>Experiences in Japan</a:t>
            </a:r>
          </a:p>
          <a:p>
            <a:pPr marL="800100" lvl="1" indent="-342900">
              <a:buFont typeface="Wingdings" panose="05000000000000000000" pitchFamily="2" charset="2"/>
              <a:buChar char="ü"/>
            </a:pPr>
            <a:r>
              <a:rPr lang="en-US" altLang="ja-JP" dirty="0">
                <a:latin typeface="+mj-ea"/>
              </a:rPr>
              <a:t>Yahoo! JAPAN/</a:t>
            </a:r>
            <a:r>
              <a:rPr lang="en-US" altLang="ja-JP" dirty="0" err="1">
                <a:latin typeface="+mj-ea"/>
              </a:rPr>
              <a:t>Ikyu</a:t>
            </a:r>
            <a:r>
              <a:rPr lang="en-US" altLang="ja-JP" dirty="0">
                <a:latin typeface="+mj-ea"/>
              </a:rPr>
              <a:t> merger</a:t>
            </a:r>
          </a:p>
          <a:p>
            <a:pPr marL="1257300" lvl="2" indent="-342900">
              <a:buFont typeface="Wingdings" panose="05000000000000000000" pitchFamily="2" charset="2"/>
              <a:buChar char="Ø"/>
            </a:pPr>
            <a:r>
              <a:rPr lang="en-US" altLang="ja-JP" dirty="0">
                <a:latin typeface="+mj-ea"/>
              </a:rPr>
              <a:t>In this case, “competition based on the number or quality of restaurants registered to earn profits from users” is presumed.</a:t>
            </a:r>
          </a:p>
          <a:p>
            <a:pPr marL="257175" indent="-257175">
              <a:buFont typeface="Arial" panose="020B0604020202020204" pitchFamily="34" charset="0"/>
              <a:buChar char="•"/>
            </a:pPr>
            <a:endParaRPr lang="en-US" altLang="ja-JP" dirty="0">
              <a:latin typeface="+mj-ea"/>
              <a:ea typeface="+mj-ea"/>
            </a:endParaRPr>
          </a:p>
          <a:p>
            <a:pPr marL="800100" lvl="1" indent="-342900">
              <a:buFont typeface="Wingdings" panose="05000000000000000000" pitchFamily="2" charset="2"/>
              <a:buChar char="ü"/>
            </a:pPr>
            <a:r>
              <a:rPr lang="en-US" altLang="ja-JP" dirty="0" err="1">
                <a:latin typeface="+mj-ea"/>
              </a:rPr>
              <a:t>Kadokawa</a:t>
            </a:r>
            <a:r>
              <a:rPr lang="en-US" altLang="ja-JP" dirty="0">
                <a:latin typeface="+mj-ea"/>
              </a:rPr>
              <a:t>/</a:t>
            </a:r>
            <a:r>
              <a:rPr lang="en-US" altLang="ja-JP" dirty="0" err="1">
                <a:latin typeface="+mj-ea"/>
              </a:rPr>
              <a:t>Dwango</a:t>
            </a:r>
            <a:r>
              <a:rPr lang="en-US" altLang="ja-JP" dirty="0">
                <a:latin typeface="+mj-ea"/>
              </a:rPr>
              <a:t> merger </a:t>
            </a:r>
          </a:p>
          <a:p>
            <a:pPr marL="1257300" lvl="2" indent="-342900">
              <a:buFont typeface="Wingdings" panose="05000000000000000000" pitchFamily="2" charset="2"/>
              <a:buChar char="Ø"/>
            </a:pPr>
            <a:r>
              <a:rPr lang="en-US" altLang="ja-JP" dirty="0">
                <a:latin typeface="+mj-ea"/>
              </a:rPr>
              <a:t>In this case, “free video distribution business” (no charges for viewing are imposed), and the “non-free video distribution business” have been defined.</a:t>
            </a:r>
          </a:p>
          <a:p>
            <a:pPr marL="1257300" lvl="2" indent="-342900">
              <a:buFont typeface="Wingdings" panose="05000000000000000000" pitchFamily="2" charset="2"/>
              <a:buChar char="Ø"/>
            </a:pPr>
            <a:r>
              <a:rPr lang="en-US" altLang="ja-JP" dirty="0">
                <a:latin typeface="+mj-ea"/>
              </a:rPr>
              <a:t>There was no substitutability of demand between the two services above.</a:t>
            </a:r>
          </a:p>
          <a:p>
            <a:pPr marL="1257300" lvl="2" indent="-342900">
              <a:buFont typeface="Wingdings" panose="05000000000000000000" pitchFamily="2" charset="2"/>
              <a:buChar char="Ø"/>
            </a:pPr>
            <a:endParaRPr lang="en-US" altLang="ja-JP" dirty="0">
              <a:latin typeface="+mj-ea"/>
            </a:endParaRPr>
          </a:p>
        </p:txBody>
      </p:sp>
    </p:spTree>
    <p:extLst>
      <p:ext uri="{BB962C8B-B14F-4D97-AF65-F5344CB8AC3E}">
        <p14:creationId xmlns:p14="http://schemas.microsoft.com/office/powerpoint/2010/main" val="2275756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0F0333C-6E8D-46CE-8190-503E818273C2}" type="slidenum">
              <a:rPr kumimoji="1" lang="ja-JP" altLang="en-US" smtClean="0"/>
              <a:t>16</a:t>
            </a:fld>
            <a:endParaRPr kumimoji="1" lang="ja-JP" altLang="en-US" dirty="0"/>
          </a:p>
        </p:txBody>
      </p:sp>
      <p:sp>
        <p:nvSpPr>
          <p:cNvPr id="3" name="テキスト ボックス 2"/>
          <p:cNvSpPr txBox="1"/>
          <p:nvPr/>
        </p:nvSpPr>
        <p:spPr>
          <a:xfrm>
            <a:off x="1433503" y="1681023"/>
            <a:ext cx="7418826" cy="646331"/>
          </a:xfrm>
          <a:prstGeom prst="rect">
            <a:avLst/>
          </a:prstGeom>
          <a:noFill/>
        </p:spPr>
        <p:txBody>
          <a:bodyPr wrap="none" rtlCol="0">
            <a:spAutoFit/>
          </a:bodyPr>
          <a:lstStyle/>
          <a:p>
            <a:r>
              <a:rPr lang="en-US" altLang="ja-JP" sz="3600" b="1" dirty="0">
                <a:latin typeface="+mj-ea"/>
                <a:ea typeface="+mj-ea"/>
              </a:rPr>
              <a:t>Thank you for your attention!</a:t>
            </a:r>
            <a:endParaRPr lang="ja-JP" altLang="en-US" sz="3600" b="1" dirty="0">
              <a:latin typeface="+mj-ea"/>
              <a:ea typeface="+mj-ea"/>
            </a:endParaRPr>
          </a:p>
        </p:txBody>
      </p:sp>
      <p:sp>
        <p:nvSpPr>
          <p:cNvPr id="5" name="テキスト ボックス 4"/>
          <p:cNvSpPr txBox="1"/>
          <p:nvPr/>
        </p:nvSpPr>
        <p:spPr>
          <a:xfrm>
            <a:off x="2476980" y="3394285"/>
            <a:ext cx="6375349" cy="2062103"/>
          </a:xfrm>
          <a:prstGeom prst="rect">
            <a:avLst/>
          </a:prstGeom>
          <a:noFill/>
        </p:spPr>
        <p:txBody>
          <a:bodyPr wrap="square" rtlCol="0">
            <a:spAutoFit/>
          </a:bodyPr>
          <a:lstStyle/>
          <a:p>
            <a:r>
              <a:rPr lang="en-US" altLang="ja-JP" sz="2000" b="1" dirty="0" err="1">
                <a:latin typeface="+mj-ea"/>
                <a:ea typeface="+mj-ea"/>
              </a:rPr>
              <a:t>Yasunori</a:t>
            </a:r>
            <a:r>
              <a:rPr lang="en-US" altLang="ja-JP" sz="2000" b="1" dirty="0">
                <a:latin typeface="+mj-ea"/>
                <a:ea typeface="+mj-ea"/>
              </a:rPr>
              <a:t> TABEI (Mr.)</a:t>
            </a:r>
          </a:p>
          <a:p>
            <a:r>
              <a:rPr lang="en-US" altLang="ja-JP" sz="2000" b="1" dirty="0">
                <a:latin typeface="+mj-ea"/>
                <a:ea typeface="+mj-ea"/>
              </a:rPr>
              <a:t>Assistant Director, Economic Research Office, Economic Affairs Bureau, JFTC</a:t>
            </a:r>
          </a:p>
          <a:p>
            <a:r>
              <a:rPr lang="en-US" altLang="ja-JP" sz="1400" b="1" dirty="0">
                <a:latin typeface="+mj-ea"/>
                <a:ea typeface="+mj-ea"/>
              </a:rPr>
              <a:t>(Member of Economic Analysis Team, JFTC)</a:t>
            </a:r>
          </a:p>
          <a:p>
            <a:r>
              <a:rPr lang="en-US" altLang="ja-JP" sz="1400" b="1" dirty="0">
                <a:latin typeface="+mj-ea"/>
                <a:ea typeface="+mj-ea"/>
              </a:rPr>
              <a:t>(Former member of Economic Analysis Section in M&amp;A Division)</a:t>
            </a:r>
            <a:endParaRPr lang="en-US" altLang="ja-JP" sz="1400" dirty="0">
              <a:latin typeface="+mj-ea"/>
              <a:ea typeface="+mj-ea"/>
            </a:endParaRPr>
          </a:p>
          <a:p>
            <a:r>
              <a:rPr lang="en-US" altLang="ja-JP" sz="2000" b="1" u="sng" dirty="0">
                <a:solidFill>
                  <a:srgbClr val="00B0F0"/>
                </a:solidFill>
                <a:latin typeface="+mj-ea"/>
                <a:ea typeface="+mj-ea"/>
              </a:rPr>
              <a:t>yasunori_tabei218h@JFTC.go.jp</a:t>
            </a:r>
          </a:p>
          <a:p>
            <a:r>
              <a:rPr lang="en-US" altLang="ja-JP" sz="2000" b="1" u="sng" dirty="0">
                <a:solidFill>
                  <a:srgbClr val="00B0F0"/>
                </a:solidFill>
                <a:latin typeface="+mj-ea"/>
                <a:ea typeface="+mj-ea"/>
              </a:rPr>
              <a:t>cprcsec@JFTC.go.jp</a:t>
            </a:r>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2911" y="5416442"/>
            <a:ext cx="2215046" cy="613205"/>
          </a:xfrm>
          <a:prstGeom prst="rect">
            <a:avLst/>
          </a:prstGeom>
        </p:spPr>
      </p:pic>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6980" y="5419525"/>
            <a:ext cx="3851560" cy="607040"/>
          </a:xfrm>
          <a:prstGeom prst="rect">
            <a:avLst/>
          </a:prstGeom>
        </p:spPr>
      </p:pic>
      <p:sp>
        <p:nvSpPr>
          <p:cNvPr id="8" name="テキスト ボックス 7"/>
          <p:cNvSpPr txBox="1"/>
          <p:nvPr/>
        </p:nvSpPr>
        <p:spPr>
          <a:xfrm>
            <a:off x="1700473" y="6205582"/>
            <a:ext cx="6871447" cy="584775"/>
          </a:xfrm>
          <a:prstGeom prst="rect">
            <a:avLst/>
          </a:prstGeom>
          <a:noFill/>
        </p:spPr>
        <p:txBody>
          <a:bodyPr wrap="square" rtlCol="0">
            <a:spAutoFit/>
          </a:bodyPr>
          <a:lstStyle/>
          <a:p>
            <a:r>
              <a:rPr kumimoji="1" lang="en-US" altLang="ja-JP" sz="1600" dirty="0">
                <a:latin typeface="+mj-ea"/>
                <a:ea typeface="+mj-ea"/>
              </a:rPr>
              <a:t>The views expressed are those of the presenter and do not necessarily reflect those of the JFTC.</a:t>
            </a:r>
            <a:endParaRPr kumimoji="1" lang="ja-JP" altLang="en-US" sz="1600" dirty="0">
              <a:latin typeface="+mj-ea"/>
              <a:ea typeface="+mj-ea"/>
            </a:endParaRPr>
          </a:p>
        </p:txBody>
      </p:sp>
    </p:spTree>
    <p:extLst>
      <p:ext uri="{BB962C8B-B14F-4D97-AF65-F5344CB8AC3E}">
        <p14:creationId xmlns:p14="http://schemas.microsoft.com/office/powerpoint/2010/main" val="2314768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45260" y="391184"/>
            <a:ext cx="6683765" cy="603897"/>
          </a:xfrm>
        </p:spPr>
        <p:txBody>
          <a:bodyPr>
            <a:noAutofit/>
          </a:bodyPr>
          <a:lstStyle/>
          <a:p>
            <a:r>
              <a:rPr lang="en-US" altLang="ja-JP" sz="3000" b="1" dirty="0">
                <a:solidFill>
                  <a:schemeClr val="tx1"/>
                </a:solidFill>
                <a:latin typeface="+mj-ea"/>
              </a:rPr>
              <a:t>Today’s Agenda</a:t>
            </a:r>
            <a:endParaRPr lang="ja-JP" altLang="en-US" sz="3000" b="1" dirty="0">
              <a:solidFill>
                <a:schemeClr val="tx1"/>
              </a:solidFill>
              <a:latin typeface="+mj-ea"/>
            </a:endParaRPr>
          </a:p>
        </p:txBody>
      </p:sp>
      <p:sp>
        <p:nvSpPr>
          <p:cNvPr id="3" name="スライド番号プレースホルダー 2"/>
          <p:cNvSpPr>
            <a:spLocks noGrp="1"/>
          </p:cNvSpPr>
          <p:nvPr>
            <p:ph type="sldNum" sz="quarter" idx="12"/>
          </p:nvPr>
        </p:nvSpPr>
        <p:spPr/>
        <p:txBody>
          <a:bodyPr/>
          <a:lstStyle/>
          <a:p>
            <a:fld id="{50F0333C-6E8D-46CE-8190-503E818273C2}" type="slidenum">
              <a:rPr kumimoji="1" lang="ja-JP" altLang="en-US" smtClean="0"/>
              <a:t>2</a:t>
            </a:fld>
            <a:endParaRPr kumimoji="1" lang="ja-JP" altLang="en-US"/>
          </a:p>
        </p:txBody>
      </p:sp>
      <p:sp>
        <p:nvSpPr>
          <p:cNvPr id="5" name="テキスト ボックス 4"/>
          <p:cNvSpPr txBox="1"/>
          <p:nvPr/>
        </p:nvSpPr>
        <p:spPr>
          <a:xfrm>
            <a:off x="1894696" y="1761991"/>
            <a:ext cx="6914453" cy="3693319"/>
          </a:xfrm>
          <a:prstGeom prst="rect">
            <a:avLst/>
          </a:prstGeom>
          <a:noFill/>
        </p:spPr>
        <p:txBody>
          <a:bodyPr wrap="square" rtlCol="0">
            <a:spAutoFit/>
          </a:bodyPr>
          <a:lstStyle/>
          <a:p>
            <a:pPr marL="257175" indent="-257175">
              <a:buFont typeface="+mj-lt"/>
              <a:buAutoNum type="arabicPeriod"/>
            </a:pPr>
            <a:r>
              <a:rPr lang="en-US" altLang="ja-JP" sz="2400" b="1" dirty="0"/>
              <a:t> </a:t>
            </a:r>
            <a:r>
              <a:rPr lang="en-US" altLang="ja-JP" sz="2400" b="1" dirty="0">
                <a:latin typeface="+mj-ea"/>
                <a:ea typeface="+mj-ea"/>
              </a:rPr>
              <a:t>Overview of Utilization of Economic Analysis in the JFTC</a:t>
            </a:r>
          </a:p>
          <a:p>
            <a:pPr marL="257175" indent="-257175">
              <a:buFont typeface="+mj-lt"/>
              <a:buAutoNum type="arabicPeriod"/>
            </a:pPr>
            <a:endParaRPr lang="en-US" altLang="ja-JP" sz="2400" b="1" dirty="0">
              <a:latin typeface="+mj-ea"/>
              <a:ea typeface="+mj-ea"/>
            </a:endParaRPr>
          </a:p>
          <a:p>
            <a:pPr marL="257175" indent="-257175">
              <a:buFont typeface="+mj-lt"/>
              <a:buAutoNum type="arabicPeriod"/>
            </a:pPr>
            <a:r>
              <a:rPr lang="en-US" altLang="ja-JP" sz="2400" b="1" dirty="0">
                <a:latin typeface="+mj-ea"/>
                <a:ea typeface="+mj-ea"/>
              </a:rPr>
              <a:t> Activities of Competition Policy Research Center</a:t>
            </a:r>
          </a:p>
          <a:p>
            <a:pPr marL="257175" indent="-257175">
              <a:buFont typeface="+mj-lt"/>
              <a:buAutoNum type="arabicPeriod"/>
            </a:pPr>
            <a:endParaRPr lang="en-US" altLang="ja-JP" sz="2400" b="1" dirty="0">
              <a:latin typeface="+mj-ea"/>
              <a:ea typeface="+mj-ea"/>
            </a:endParaRPr>
          </a:p>
          <a:p>
            <a:pPr marL="257175" indent="-257175">
              <a:buFont typeface="+mj-lt"/>
              <a:buAutoNum type="arabicPeriod"/>
            </a:pPr>
            <a:r>
              <a:rPr lang="en-US" altLang="ja-JP" sz="2400" b="1" dirty="0">
                <a:latin typeface="+mj-ea"/>
                <a:ea typeface="+mj-ea"/>
              </a:rPr>
              <a:t> Economic Analysis of Market Definition in Multi-sided Markets</a:t>
            </a:r>
          </a:p>
          <a:p>
            <a:pPr marL="268288"/>
            <a:r>
              <a:rPr lang="en-US" altLang="ja-JP" b="1" dirty="0">
                <a:latin typeface="+mj-ea"/>
                <a:ea typeface="+mj-ea"/>
              </a:rPr>
              <a:t>–From the Content of Report of Study Group on data and Competition Policy (2017)-</a:t>
            </a:r>
            <a:endParaRPr lang="en-US" altLang="ja-JP" sz="2400" b="1" dirty="0">
              <a:latin typeface="+mj-ea"/>
              <a:ea typeface="+mj-ea"/>
            </a:endParaRPr>
          </a:p>
        </p:txBody>
      </p:sp>
    </p:spTree>
    <p:extLst>
      <p:ext uri="{BB962C8B-B14F-4D97-AF65-F5344CB8AC3E}">
        <p14:creationId xmlns:p14="http://schemas.microsoft.com/office/powerpoint/2010/main" val="261263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1909" y="1694329"/>
            <a:ext cx="7021787" cy="1808584"/>
          </a:xfrm>
        </p:spPr>
        <p:txBody>
          <a:bodyPr>
            <a:normAutofit fontScale="90000"/>
          </a:bodyPr>
          <a:lstStyle/>
          <a:p>
            <a:r>
              <a:rPr lang="en-US" altLang="ja-JP" b="1" dirty="0">
                <a:latin typeface="+mj-ea"/>
              </a:rPr>
              <a:t>1. Overview of Utilization of Economic Analysis in the JFTC</a:t>
            </a:r>
            <a:endParaRPr kumimoji="1" lang="ja-JP" altLang="en-US" dirty="0">
              <a:latin typeface="+mj-ea"/>
            </a:endParaRPr>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0F0333C-6E8D-46CE-8190-503E818273C2}" type="slidenum">
              <a:rPr kumimoji="1" lang="ja-JP" altLang="en-US" smtClean="0"/>
              <a:t>3</a:t>
            </a:fld>
            <a:endParaRPr kumimoji="1" lang="ja-JP" altLang="en-US"/>
          </a:p>
        </p:txBody>
      </p:sp>
    </p:spTree>
    <p:extLst>
      <p:ext uri="{BB962C8B-B14F-4D97-AF65-F5344CB8AC3E}">
        <p14:creationId xmlns:p14="http://schemas.microsoft.com/office/powerpoint/2010/main" val="3026591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50F0333C-6E8D-46CE-8190-503E818273C2}" type="slidenum">
              <a:rPr kumimoji="1" lang="ja-JP" altLang="en-US" smtClean="0"/>
              <a:t>4</a:t>
            </a:fld>
            <a:endParaRPr kumimoji="1" lang="ja-JP" altLang="en-US"/>
          </a:p>
        </p:txBody>
      </p:sp>
      <p:sp>
        <p:nvSpPr>
          <p:cNvPr id="19" name="タイトル 1"/>
          <p:cNvSpPr txBox="1">
            <a:spLocks/>
          </p:cNvSpPr>
          <p:nvPr/>
        </p:nvSpPr>
        <p:spPr>
          <a:xfrm>
            <a:off x="1466902" y="169540"/>
            <a:ext cx="7273686" cy="881741"/>
          </a:xfrm>
          <a:prstGeom prst="rect">
            <a:avLst/>
          </a:prstGeom>
        </p:spPr>
        <p:txBody>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700" b="1" dirty="0">
                <a:latin typeface="+mj-ea"/>
              </a:rPr>
              <a:t>Overview of Utilization of Economic Analysis in the JFTC</a:t>
            </a:r>
            <a:endParaRPr lang="ja-JP" altLang="en-US" sz="2700" b="1" dirty="0">
              <a:latin typeface="+mj-ea"/>
            </a:endParaRPr>
          </a:p>
        </p:txBody>
      </p:sp>
      <p:grpSp>
        <p:nvGrpSpPr>
          <p:cNvPr id="5" name="グループ化 4"/>
          <p:cNvGrpSpPr/>
          <p:nvPr/>
        </p:nvGrpSpPr>
        <p:grpSpPr>
          <a:xfrm>
            <a:off x="657062" y="1329962"/>
            <a:ext cx="8191103" cy="4546480"/>
            <a:chOff x="875548" y="1168597"/>
            <a:chExt cx="8039853" cy="4546480"/>
          </a:xfrm>
        </p:grpSpPr>
        <p:grpSp>
          <p:nvGrpSpPr>
            <p:cNvPr id="2" name="グループ化 1"/>
            <p:cNvGrpSpPr/>
            <p:nvPr/>
          </p:nvGrpSpPr>
          <p:grpSpPr>
            <a:xfrm>
              <a:off x="875548" y="1168597"/>
              <a:ext cx="8039853" cy="4546480"/>
              <a:chOff x="1467199" y="942891"/>
              <a:chExt cx="9325298" cy="5329067"/>
            </a:xfrm>
          </p:grpSpPr>
          <p:grpSp>
            <p:nvGrpSpPr>
              <p:cNvPr id="27" name="グループ化 26"/>
              <p:cNvGrpSpPr/>
              <p:nvPr/>
            </p:nvGrpSpPr>
            <p:grpSpPr>
              <a:xfrm>
                <a:off x="1467199" y="942891"/>
                <a:ext cx="9325298" cy="5329067"/>
                <a:chOff x="864920" y="223587"/>
                <a:chExt cx="8729841" cy="4940787"/>
              </a:xfrm>
            </p:grpSpPr>
            <p:sp>
              <p:nvSpPr>
                <p:cNvPr id="16" name="テキスト ボックス 15"/>
                <p:cNvSpPr txBox="1"/>
                <p:nvPr/>
              </p:nvSpPr>
              <p:spPr>
                <a:xfrm>
                  <a:off x="1361610" y="223587"/>
                  <a:ext cx="2085775" cy="401363"/>
                </a:xfrm>
                <a:prstGeom prst="rect">
                  <a:avLst/>
                </a:prstGeom>
                <a:noFill/>
              </p:spPr>
              <p:txBody>
                <a:bodyPr wrap="square" rtlCol="0">
                  <a:spAutoFit/>
                </a:bodyPr>
                <a:lstStyle/>
                <a:p>
                  <a:pPr algn="ctr"/>
                  <a:r>
                    <a:rPr lang="en-US" altLang="ja-JP" dirty="0">
                      <a:latin typeface="+mj-ea"/>
                      <a:ea typeface="+mj-ea"/>
                    </a:rPr>
                    <a:t>Practice Area</a:t>
                  </a:r>
                  <a:endParaRPr lang="ja-JP" altLang="en-US" dirty="0">
                    <a:latin typeface="+mj-ea"/>
                    <a:ea typeface="+mj-ea"/>
                  </a:endParaRPr>
                </a:p>
              </p:txBody>
            </p:sp>
            <p:grpSp>
              <p:nvGrpSpPr>
                <p:cNvPr id="26" name="グループ化 25"/>
                <p:cNvGrpSpPr/>
                <p:nvPr/>
              </p:nvGrpSpPr>
              <p:grpSpPr>
                <a:xfrm>
                  <a:off x="864920" y="579018"/>
                  <a:ext cx="8729841" cy="4585356"/>
                  <a:chOff x="864920" y="579018"/>
                  <a:chExt cx="8729841" cy="4585356"/>
                </a:xfrm>
              </p:grpSpPr>
              <p:sp>
                <p:nvSpPr>
                  <p:cNvPr id="3" name="角丸四角形 2"/>
                  <p:cNvSpPr/>
                  <p:nvPr/>
                </p:nvSpPr>
                <p:spPr>
                  <a:xfrm>
                    <a:off x="4676562" y="579018"/>
                    <a:ext cx="2293341" cy="1243317"/>
                  </a:xfrm>
                  <a:prstGeom prst="roundRect">
                    <a:avLst/>
                  </a:prstGeom>
                  <a:solidFill>
                    <a:schemeClr val="accent6">
                      <a:lumMod val="60000"/>
                      <a:lumOff val="40000"/>
                    </a:schemeClr>
                  </a:solidFill>
                  <a:ln w="381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latin typeface="+mj-ea"/>
                        <a:ea typeface="+mj-ea"/>
                      </a:rPr>
                      <a:t>Economic Analysis Section in M&amp;A Division</a:t>
                    </a:r>
                    <a:endParaRPr lang="ja-JP" altLang="en-US" b="1" dirty="0">
                      <a:solidFill>
                        <a:schemeClr val="tx1"/>
                      </a:solidFill>
                      <a:latin typeface="+mj-ea"/>
                      <a:ea typeface="+mj-ea"/>
                    </a:endParaRPr>
                  </a:p>
                </p:txBody>
              </p:sp>
              <p:sp>
                <p:nvSpPr>
                  <p:cNvPr id="6" name="正方形/長方形 5"/>
                  <p:cNvSpPr/>
                  <p:nvPr/>
                </p:nvSpPr>
                <p:spPr>
                  <a:xfrm>
                    <a:off x="864920" y="635170"/>
                    <a:ext cx="2913203" cy="1024867"/>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j-ea"/>
                        <a:ea typeface="+mj-ea"/>
                      </a:rPr>
                      <a:t>Merger investigation</a:t>
                    </a:r>
                    <a:endParaRPr lang="ja-JP" altLang="en-US" dirty="0">
                      <a:solidFill>
                        <a:schemeClr val="tx1"/>
                      </a:solidFill>
                      <a:latin typeface="+mj-ea"/>
                      <a:ea typeface="+mj-ea"/>
                    </a:endParaRPr>
                  </a:p>
                </p:txBody>
              </p:sp>
              <p:sp>
                <p:nvSpPr>
                  <p:cNvPr id="9" name="正方形/長方形 8"/>
                  <p:cNvSpPr/>
                  <p:nvPr/>
                </p:nvSpPr>
                <p:spPr>
                  <a:xfrm>
                    <a:off x="877904" y="1783407"/>
                    <a:ext cx="2899139" cy="1088289"/>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j-ea"/>
                        <a:ea typeface="+mj-ea"/>
                      </a:rPr>
                      <a:t>Cartel/Unilateral conduct Investigation</a:t>
                    </a:r>
                    <a:endParaRPr lang="ja-JP" altLang="en-US" dirty="0">
                      <a:solidFill>
                        <a:schemeClr val="tx1"/>
                      </a:solidFill>
                      <a:latin typeface="+mj-ea"/>
                      <a:ea typeface="+mj-ea"/>
                    </a:endParaRPr>
                  </a:p>
                </p:txBody>
              </p:sp>
              <p:sp>
                <p:nvSpPr>
                  <p:cNvPr id="11" name="正方形/長方形 10"/>
                  <p:cNvSpPr/>
                  <p:nvPr/>
                </p:nvSpPr>
                <p:spPr>
                  <a:xfrm>
                    <a:off x="877904" y="2995066"/>
                    <a:ext cx="2913203" cy="1038053"/>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j-ea"/>
                        <a:ea typeface="+mj-ea"/>
                      </a:rPr>
                      <a:t>Trade practice research</a:t>
                    </a:r>
                    <a:endParaRPr lang="ja-JP" altLang="en-US" dirty="0">
                      <a:solidFill>
                        <a:schemeClr val="tx1"/>
                      </a:solidFill>
                      <a:latin typeface="+mj-ea"/>
                      <a:ea typeface="+mj-ea"/>
                    </a:endParaRPr>
                  </a:p>
                </p:txBody>
              </p:sp>
              <p:sp>
                <p:nvSpPr>
                  <p:cNvPr id="13" name="角丸四角形 12"/>
                  <p:cNvSpPr/>
                  <p:nvPr/>
                </p:nvSpPr>
                <p:spPr>
                  <a:xfrm>
                    <a:off x="4679419" y="1959653"/>
                    <a:ext cx="2290483" cy="2073466"/>
                  </a:xfrm>
                  <a:prstGeom prst="roundRect">
                    <a:avLst/>
                  </a:prstGeom>
                  <a:solidFill>
                    <a:schemeClr val="accent2">
                      <a:lumMod val="60000"/>
                      <a:lumOff val="40000"/>
                    </a:schemeClr>
                  </a:solidFill>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latin typeface="+mj-ea"/>
                        <a:ea typeface="+mj-ea"/>
                      </a:rPr>
                      <a:t>Economic Analysis Team (EAT)</a:t>
                    </a:r>
                    <a:endParaRPr lang="ja-JP" altLang="en-US" b="1" dirty="0">
                      <a:solidFill>
                        <a:schemeClr val="tx1"/>
                      </a:solidFill>
                      <a:latin typeface="+mj-ea"/>
                      <a:ea typeface="+mj-ea"/>
                    </a:endParaRPr>
                  </a:p>
                </p:txBody>
              </p:sp>
              <p:sp>
                <p:nvSpPr>
                  <p:cNvPr id="14" name="角丸四角形 13"/>
                  <p:cNvSpPr/>
                  <p:nvPr/>
                </p:nvSpPr>
                <p:spPr>
                  <a:xfrm>
                    <a:off x="7710285" y="579018"/>
                    <a:ext cx="1884475" cy="4585356"/>
                  </a:xfrm>
                  <a:prstGeom prst="roundRect">
                    <a:avLst>
                      <a:gd name="adj" fmla="val 7656"/>
                    </a:avLst>
                  </a:prstGeom>
                  <a:solidFill>
                    <a:schemeClr val="accent1">
                      <a:lumMod val="60000"/>
                      <a:lumOff val="40000"/>
                    </a:schemeClr>
                  </a:solid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latin typeface="+mj-ea"/>
                        <a:ea typeface="+mj-ea"/>
                      </a:rPr>
                      <a:t>Competition Policy Research Center</a:t>
                    </a:r>
                  </a:p>
                  <a:p>
                    <a:pPr algn="ctr"/>
                    <a:r>
                      <a:rPr lang="en-US" altLang="ja-JP" b="1" dirty="0">
                        <a:solidFill>
                          <a:schemeClr val="tx1"/>
                        </a:solidFill>
                        <a:latin typeface="+mj-ea"/>
                        <a:ea typeface="+mj-ea"/>
                      </a:rPr>
                      <a:t> (CPRC)</a:t>
                    </a:r>
                    <a:endParaRPr lang="ja-JP" altLang="en-US" b="1" dirty="0">
                      <a:solidFill>
                        <a:schemeClr val="tx1"/>
                      </a:solidFill>
                      <a:latin typeface="+mj-ea"/>
                      <a:ea typeface="+mj-ea"/>
                    </a:endParaRPr>
                  </a:p>
                </p:txBody>
              </p:sp>
              <p:sp>
                <p:nvSpPr>
                  <p:cNvPr id="15" name="正方形/長方形 14"/>
                  <p:cNvSpPr/>
                  <p:nvPr/>
                </p:nvSpPr>
                <p:spPr>
                  <a:xfrm>
                    <a:off x="877904" y="4150497"/>
                    <a:ext cx="2913203" cy="1013877"/>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j-ea"/>
                        <a:ea typeface="+mj-ea"/>
                      </a:rPr>
                      <a:t>Study on cutting-edge competition policy issues</a:t>
                    </a:r>
                    <a:endParaRPr lang="ja-JP" altLang="en-US" dirty="0">
                      <a:solidFill>
                        <a:schemeClr val="tx1"/>
                      </a:solidFill>
                      <a:latin typeface="+mj-ea"/>
                      <a:ea typeface="+mj-ea"/>
                    </a:endParaRPr>
                  </a:p>
                </p:txBody>
              </p:sp>
              <p:sp>
                <p:nvSpPr>
                  <p:cNvPr id="22" name="角丸四角形 21"/>
                  <p:cNvSpPr/>
                  <p:nvPr/>
                </p:nvSpPr>
                <p:spPr>
                  <a:xfrm>
                    <a:off x="4676562" y="4237096"/>
                    <a:ext cx="4918199" cy="927278"/>
                  </a:xfrm>
                  <a:prstGeom prst="roundRect">
                    <a:avLst/>
                  </a:prstGeom>
                  <a:solidFill>
                    <a:schemeClr val="accent1">
                      <a:lumMod val="60000"/>
                      <a:lumOff val="40000"/>
                    </a:schemeClr>
                  </a:solid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b="1" dirty="0">
                      <a:solidFill>
                        <a:schemeClr val="tx1"/>
                      </a:solidFill>
                      <a:latin typeface="+mj-ea"/>
                      <a:ea typeface="+mj-ea"/>
                    </a:endParaRPr>
                  </a:p>
                </p:txBody>
              </p:sp>
              <p:sp>
                <p:nvSpPr>
                  <p:cNvPr id="23" name="左矢印 22"/>
                  <p:cNvSpPr/>
                  <p:nvPr/>
                </p:nvSpPr>
                <p:spPr>
                  <a:xfrm>
                    <a:off x="7134992" y="2263535"/>
                    <a:ext cx="413359" cy="14939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j-ea"/>
                      <a:ea typeface="+mj-ea"/>
                    </a:endParaRPr>
                  </a:p>
                </p:txBody>
              </p:sp>
            </p:grpSp>
          </p:grpSp>
          <p:sp>
            <p:nvSpPr>
              <p:cNvPr id="28" name="テキスト ボックス 27"/>
              <p:cNvSpPr txBox="1"/>
              <p:nvPr/>
            </p:nvSpPr>
            <p:spPr>
              <a:xfrm>
                <a:off x="7859762" y="2559178"/>
                <a:ext cx="1046561" cy="378791"/>
              </a:xfrm>
              <a:prstGeom prst="rect">
                <a:avLst/>
              </a:prstGeom>
              <a:noFill/>
            </p:spPr>
            <p:txBody>
              <a:bodyPr wrap="none" rtlCol="0">
                <a:spAutoFit/>
              </a:bodyPr>
              <a:lstStyle/>
              <a:p>
                <a:r>
                  <a:rPr lang="en-US" altLang="ja-JP" sz="1500" dirty="0">
                    <a:latin typeface="+mj-ea"/>
                    <a:ea typeface="+mj-ea"/>
                  </a:rPr>
                  <a:t>support</a:t>
                </a:r>
                <a:endParaRPr lang="ja-JP" altLang="en-US" sz="1500" dirty="0">
                  <a:latin typeface="+mj-ea"/>
                  <a:ea typeface="+mj-ea"/>
                </a:endParaRPr>
              </a:p>
            </p:txBody>
          </p:sp>
          <p:sp>
            <p:nvSpPr>
              <p:cNvPr id="29" name="左矢印 28"/>
              <p:cNvSpPr/>
              <p:nvPr/>
            </p:nvSpPr>
            <p:spPr>
              <a:xfrm>
                <a:off x="8109095" y="1518816"/>
                <a:ext cx="497409" cy="9455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j-ea"/>
                  <a:ea typeface="+mj-ea"/>
                </a:endParaRPr>
              </a:p>
            </p:txBody>
          </p:sp>
        </p:grpSp>
        <p:sp>
          <p:nvSpPr>
            <p:cNvPr id="20" name="左矢印 19"/>
            <p:cNvSpPr/>
            <p:nvPr/>
          </p:nvSpPr>
          <p:spPr>
            <a:xfrm>
              <a:off x="3685238" y="1849702"/>
              <a:ext cx="529336" cy="43601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j-ea"/>
                <a:ea typeface="+mj-ea"/>
              </a:endParaRPr>
            </a:p>
          </p:txBody>
        </p:sp>
        <p:sp>
          <p:nvSpPr>
            <p:cNvPr id="30" name="テキスト ボックス 29"/>
            <p:cNvSpPr txBox="1"/>
            <p:nvPr/>
          </p:nvSpPr>
          <p:spPr>
            <a:xfrm>
              <a:off x="3709082" y="2264989"/>
              <a:ext cx="527709" cy="323165"/>
            </a:xfrm>
            <a:prstGeom prst="rect">
              <a:avLst/>
            </a:prstGeom>
            <a:noFill/>
          </p:spPr>
          <p:txBody>
            <a:bodyPr wrap="none" rtlCol="0">
              <a:spAutoFit/>
            </a:bodyPr>
            <a:lstStyle/>
            <a:p>
              <a:r>
                <a:rPr lang="en-US" altLang="ja-JP" sz="1500" dirty="0">
                  <a:latin typeface="+mj-ea"/>
                  <a:ea typeface="+mj-ea"/>
                </a:rPr>
                <a:t>join</a:t>
              </a:r>
              <a:endParaRPr lang="ja-JP" altLang="en-US" sz="1500" dirty="0">
                <a:latin typeface="+mj-ea"/>
                <a:ea typeface="+mj-ea"/>
              </a:endParaRPr>
            </a:p>
          </p:txBody>
        </p:sp>
        <p:sp>
          <p:nvSpPr>
            <p:cNvPr id="31" name="左矢印 30"/>
            <p:cNvSpPr/>
            <p:nvPr/>
          </p:nvSpPr>
          <p:spPr>
            <a:xfrm>
              <a:off x="3710032" y="2859874"/>
              <a:ext cx="529336" cy="43601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j-ea"/>
                <a:ea typeface="+mj-ea"/>
              </a:endParaRPr>
            </a:p>
          </p:txBody>
        </p:sp>
        <p:sp>
          <p:nvSpPr>
            <p:cNvPr id="32" name="左矢印 31"/>
            <p:cNvSpPr/>
            <p:nvPr/>
          </p:nvSpPr>
          <p:spPr>
            <a:xfrm>
              <a:off x="3707456" y="3926706"/>
              <a:ext cx="529336" cy="43601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j-ea"/>
                <a:ea typeface="+mj-ea"/>
              </a:endParaRPr>
            </a:p>
          </p:txBody>
        </p:sp>
        <p:sp>
          <p:nvSpPr>
            <p:cNvPr id="33" name="左矢印 32"/>
            <p:cNvSpPr/>
            <p:nvPr/>
          </p:nvSpPr>
          <p:spPr>
            <a:xfrm>
              <a:off x="3683331" y="4985816"/>
              <a:ext cx="529336" cy="43601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j-ea"/>
                <a:ea typeface="+mj-ea"/>
              </a:endParaRPr>
            </a:p>
          </p:txBody>
        </p:sp>
        <p:sp>
          <p:nvSpPr>
            <p:cNvPr id="34" name="テキスト ボックス 33"/>
            <p:cNvSpPr txBox="1"/>
            <p:nvPr/>
          </p:nvSpPr>
          <p:spPr>
            <a:xfrm>
              <a:off x="3570456" y="3320947"/>
              <a:ext cx="777777" cy="323165"/>
            </a:xfrm>
            <a:prstGeom prst="rect">
              <a:avLst/>
            </a:prstGeom>
            <a:noFill/>
          </p:spPr>
          <p:txBody>
            <a:bodyPr wrap="none" rtlCol="0">
              <a:spAutoFit/>
            </a:bodyPr>
            <a:lstStyle/>
            <a:p>
              <a:r>
                <a:rPr lang="en-US" altLang="ja-JP" sz="1500" dirty="0">
                  <a:latin typeface="+mj-ea"/>
                  <a:ea typeface="+mj-ea"/>
                </a:rPr>
                <a:t>advise</a:t>
              </a:r>
              <a:endParaRPr lang="ja-JP" altLang="en-US" sz="1500" dirty="0">
                <a:latin typeface="+mj-ea"/>
                <a:ea typeface="+mj-ea"/>
              </a:endParaRPr>
            </a:p>
          </p:txBody>
        </p:sp>
        <p:sp>
          <p:nvSpPr>
            <p:cNvPr id="35" name="テキスト ボックス 34"/>
            <p:cNvSpPr txBox="1"/>
            <p:nvPr/>
          </p:nvSpPr>
          <p:spPr>
            <a:xfrm>
              <a:off x="3618997" y="4380741"/>
              <a:ext cx="777777" cy="323165"/>
            </a:xfrm>
            <a:prstGeom prst="rect">
              <a:avLst/>
            </a:prstGeom>
            <a:noFill/>
          </p:spPr>
          <p:txBody>
            <a:bodyPr wrap="none" rtlCol="0">
              <a:spAutoFit/>
            </a:bodyPr>
            <a:lstStyle/>
            <a:p>
              <a:r>
                <a:rPr lang="en-US" altLang="ja-JP" sz="1500" dirty="0">
                  <a:latin typeface="+mj-ea"/>
                  <a:ea typeface="+mj-ea"/>
                </a:rPr>
                <a:t>advise</a:t>
              </a:r>
              <a:endParaRPr lang="ja-JP" altLang="en-US" sz="1500" dirty="0">
                <a:latin typeface="+mj-ea"/>
                <a:ea typeface="+mj-ea"/>
              </a:endParaRPr>
            </a:p>
          </p:txBody>
        </p:sp>
        <p:sp>
          <p:nvSpPr>
            <p:cNvPr id="36" name="テキスト ボックス 35"/>
            <p:cNvSpPr txBox="1"/>
            <p:nvPr/>
          </p:nvSpPr>
          <p:spPr>
            <a:xfrm>
              <a:off x="3533416" y="5380572"/>
              <a:ext cx="903449" cy="323165"/>
            </a:xfrm>
            <a:prstGeom prst="rect">
              <a:avLst/>
            </a:prstGeom>
            <a:noFill/>
          </p:spPr>
          <p:txBody>
            <a:bodyPr wrap="none" rtlCol="0">
              <a:spAutoFit/>
            </a:bodyPr>
            <a:lstStyle/>
            <a:p>
              <a:r>
                <a:rPr lang="en-US" altLang="ja-JP" sz="1500" dirty="0">
                  <a:latin typeface="+mj-ea"/>
                  <a:ea typeface="+mj-ea"/>
                </a:rPr>
                <a:t>conduct</a:t>
              </a:r>
              <a:endParaRPr lang="ja-JP" altLang="en-US" sz="1500" dirty="0">
                <a:latin typeface="+mj-ea"/>
                <a:ea typeface="+mj-ea"/>
              </a:endParaRPr>
            </a:p>
          </p:txBody>
        </p:sp>
      </p:grpSp>
      <p:sp>
        <p:nvSpPr>
          <p:cNvPr id="37" name="テキスト ボックス 36"/>
          <p:cNvSpPr txBox="1"/>
          <p:nvPr/>
        </p:nvSpPr>
        <p:spPr>
          <a:xfrm>
            <a:off x="6250058" y="4620314"/>
            <a:ext cx="919272" cy="323165"/>
          </a:xfrm>
          <a:prstGeom prst="rect">
            <a:avLst/>
          </a:prstGeom>
          <a:noFill/>
        </p:spPr>
        <p:txBody>
          <a:bodyPr wrap="none" rtlCol="0">
            <a:spAutoFit/>
          </a:bodyPr>
          <a:lstStyle/>
          <a:p>
            <a:r>
              <a:rPr lang="en-US" altLang="ja-JP" sz="1500" dirty="0">
                <a:latin typeface="+mj-ea"/>
                <a:ea typeface="+mj-ea"/>
              </a:rPr>
              <a:t>support</a:t>
            </a:r>
            <a:endParaRPr lang="ja-JP" altLang="en-US" sz="1500" dirty="0">
              <a:latin typeface="+mj-ea"/>
              <a:ea typeface="+mj-ea"/>
            </a:endParaRPr>
          </a:p>
        </p:txBody>
      </p:sp>
    </p:spTree>
    <p:extLst>
      <p:ext uri="{BB962C8B-B14F-4D97-AF65-F5344CB8AC3E}">
        <p14:creationId xmlns:p14="http://schemas.microsoft.com/office/powerpoint/2010/main" val="771321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0F0333C-6E8D-46CE-8190-503E818273C2}" type="slidenum">
              <a:rPr kumimoji="1" lang="ja-JP" altLang="en-US" smtClean="0"/>
              <a:t>5</a:t>
            </a:fld>
            <a:endParaRPr kumimoji="1" lang="ja-JP" altLang="en-US"/>
          </a:p>
        </p:txBody>
      </p:sp>
      <p:sp>
        <p:nvSpPr>
          <p:cNvPr id="3" name="タイトル 1"/>
          <p:cNvSpPr txBox="1">
            <a:spLocks/>
          </p:cNvSpPr>
          <p:nvPr/>
        </p:nvSpPr>
        <p:spPr>
          <a:xfrm>
            <a:off x="1574442" y="279988"/>
            <a:ext cx="7072017" cy="872919"/>
          </a:xfrm>
          <a:prstGeom prst="rect">
            <a:avLst/>
          </a:prstGeom>
        </p:spPr>
        <p:txBody>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700" b="1" dirty="0">
                <a:latin typeface="+mj-ea"/>
              </a:rPr>
              <a:t>Overview of Utilization of Economic Analysis in the JFTC</a:t>
            </a:r>
            <a:endParaRPr lang="ja-JP" altLang="en-US" sz="2700" b="1" dirty="0">
              <a:latin typeface="+mj-ea"/>
            </a:endParaRPr>
          </a:p>
        </p:txBody>
      </p:sp>
      <p:sp>
        <p:nvSpPr>
          <p:cNvPr id="5" name="テキスト ボックス 4"/>
          <p:cNvSpPr txBox="1"/>
          <p:nvPr/>
        </p:nvSpPr>
        <p:spPr>
          <a:xfrm>
            <a:off x="1856830" y="1558016"/>
            <a:ext cx="6897205" cy="4385816"/>
          </a:xfrm>
          <a:prstGeom prst="rect">
            <a:avLst/>
          </a:prstGeom>
          <a:noFill/>
        </p:spPr>
        <p:txBody>
          <a:bodyPr wrap="square" rtlCol="0">
            <a:spAutoFit/>
          </a:bodyPr>
          <a:lstStyle/>
          <a:p>
            <a:pPr marL="214313" indent="-214313">
              <a:buFont typeface="Arial" panose="020B0604020202020204" pitchFamily="34" charset="0"/>
              <a:buChar char="•"/>
            </a:pPr>
            <a:r>
              <a:rPr lang="en-US" altLang="ja-JP" sz="2100" dirty="0">
                <a:latin typeface="+mj-ea"/>
                <a:ea typeface="+mj-ea"/>
              </a:rPr>
              <a:t>Economic Analysis Section in Merger Division</a:t>
            </a:r>
          </a:p>
          <a:p>
            <a:pPr marL="685800" lvl="1" indent="-342900">
              <a:buFont typeface="Wingdings" panose="05000000000000000000" pitchFamily="2" charset="2"/>
              <a:buChar char="ü"/>
            </a:pPr>
            <a:r>
              <a:rPr lang="en-US" altLang="ja-JP" dirty="0">
                <a:latin typeface="+mj-ea"/>
                <a:ea typeface="+mj-ea"/>
              </a:rPr>
              <a:t>Econometric analysis in merger cases</a:t>
            </a:r>
          </a:p>
          <a:p>
            <a:pPr marL="1028700" lvl="2" indent="-342900">
              <a:buFont typeface="Wingdings" panose="05000000000000000000" pitchFamily="2" charset="2"/>
              <a:buChar char="Ø"/>
            </a:pPr>
            <a:r>
              <a:rPr lang="en-US" altLang="ja-JP" sz="1600" dirty="0">
                <a:latin typeface="+mj-ea"/>
                <a:ea typeface="+mj-ea"/>
              </a:rPr>
              <a:t>Merger simulation, Critical loss/Critical elasticity analysis, GUPPI, UPP, Demand estimation, etc.</a:t>
            </a:r>
          </a:p>
          <a:p>
            <a:pPr marL="685800" lvl="1" indent="-342900">
              <a:buFont typeface="Wingdings" panose="05000000000000000000" pitchFamily="2" charset="2"/>
              <a:buChar char="ü"/>
            </a:pPr>
            <a:r>
              <a:rPr lang="en-US" altLang="ja-JP" dirty="0">
                <a:latin typeface="+mj-ea"/>
                <a:ea typeface="+mj-ea"/>
              </a:rPr>
              <a:t>Joint investigation of merger cases with industry-classified case team</a:t>
            </a:r>
          </a:p>
          <a:p>
            <a:pPr marL="1028700" lvl="2" indent="-342900">
              <a:buFont typeface="Wingdings" panose="05000000000000000000" pitchFamily="2" charset="2"/>
              <a:buChar char="Ø"/>
            </a:pPr>
            <a:r>
              <a:rPr lang="en-US" altLang="ja-JP" sz="1600" dirty="0">
                <a:latin typeface="+mj-ea"/>
                <a:ea typeface="+mj-ea"/>
              </a:rPr>
              <a:t>Economic Analysis Section reviews all industries cases</a:t>
            </a:r>
          </a:p>
          <a:p>
            <a:pPr marL="214313" indent="-214313">
              <a:buFont typeface="Arial" panose="020B0604020202020204" pitchFamily="34" charset="0"/>
              <a:buChar char="•"/>
            </a:pPr>
            <a:endParaRPr lang="en-US" altLang="ja-JP" sz="2100" dirty="0">
              <a:latin typeface="+mj-ea"/>
              <a:ea typeface="+mj-ea"/>
            </a:endParaRPr>
          </a:p>
          <a:p>
            <a:pPr marL="214313" indent="-214313">
              <a:buFont typeface="Arial" panose="020B0604020202020204" pitchFamily="34" charset="0"/>
              <a:buChar char="•"/>
            </a:pPr>
            <a:r>
              <a:rPr lang="en-US" altLang="ja-JP" sz="2100" dirty="0">
                <a:latin typeface="+mj-ea"/>
                <a:ea typeface="+mj-ea"/>
              </a:rPr>
              <a:t>Economic Analysis Team (EAT)</a:t>
            </a:r>
          </a:p>
          <a:p>
            <a:pPr marL="685800" lvl="1" indent="-342900">
              <a:buFont typeface="Wingdings" panose="05000000000000000000" pitchFamily="2" charset="2"/>
              <a:buChar char="ü"/>
            </a:pPr>
            <a:r>
              <a:rPr lang="en-US" altLang="ja-JP" dirty="0">
                <a:latin typeface="+mj-ea"/>
                <a:ea typeface="+mj-ea"/>
              </a:rPr>
              <a:t>Practical support on quantitative economic analysis</a:t>
            </a:r>
          </a:p>
          <a:p>
            <a:pPr marL="685800" lvl="1" indent="-342900">
              <a:buFont typeface="Wingdings" panose="05000000000000000000" pitchFamily="2" charset="2"/>
              <a:buChar char="ü"/>
            </a:pPr>
            <a:r>
              <a:rPr lang="en-US" altLang="ja-JP" dirty="0">
                <a:latin typeface="+mj-ea"/>
                <a:ea typeface="+mj-ea"/>
              </a:rPr>
              <a:t>Support against economical counterargument from the company under investigation</a:t>
            </a:r>
          </a:p>
          <a:p>
            <a:endParaRPr lang="en-US" altLang="ja-JP" sz="2100" dirty="0">
              <a:latin typeface="+mj-ea"/>
              <a:ea typeface="+mj-ea"/>
            </a:endParaRPr>
          </a:p>
          <a:p>
            <a:pPr marL="214313" indent="-214313">
              <a:buFont typeface="Arial" panose="020B0604020202020204" pitchFamily="34" charset="0"/>
              <a:buChar char="•"/>
            </a:pPr>
            <a:r>
              <a:rPr lang="en-US" altLang="ja-JP" sz="2100" dirty="0">
                <a:latin typeface="+mj-ea"/>
                <a:ea typeface="+mj-ea"/>
              </a:rPr>
              <a:t>Competition Policy Research Center (CPRC)</a:t>
            </a:r>
          </a:p>
          <a:p>
            <a:pPr marL="685800" lvl="1" indent="-342900">
              <a:buFont typeface="Wingdings" panose="05000000000000000000" pitchFamily="2" charset="2"/>
              <a:buChar char="ü"/>
            </a:pPr>
            <a:r>
              <a:rPr lang="en-US" altLang="ja-JP" dirty="0">
                <a:latin typeface="+mj-ea"/>
                <a:ea typeface="+mj-ea"/>
              </a:rPr>
              <a:t>Details will be described later</a:t>
            </a:r>
            <a:endParaRPr lang="en-US" altLang="ja-JP" sz="1350" dirty="0">
              <a:latin typeface="+mj-ea"/>
              <a:ea typeface="+mj-ea"/>
            </a:endParaRPr>
          </a:p>
        </p:txBody>
      </p:sp>
    </p:spTree>
    <p:extLst>
      <p:ext uri="{BB962C8B-B14F-4D97-AF65-F5344CB8AC3E}">
        <p14:creationId xmlns:p14="http://schemas.microsoft.com/office/powerpoint/2010/main" val="409104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2415" y="1425388"/>
            <a:ext cx="7094009" cy="2077525"/>
          </a:xfrm>
        </p:spPr>
        <p:txBody>
          <a:bodyPr>
            <a:normAutofit/>
          </a:bodyPr>
          <a:lstStyle/>
          <a:p>
            <a:r>
              <a:rPr lang="en-US" altLang="ja-JP" sz="3600" b="1" dirty="0">
                <a:latin typeface="+mj-ea"/>
              </a:rPr>
              <a:t>2. Activities of Competition Policy Research Center</a:t>
            </a:r>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0F0333C-6E8D-46CE-8190-503E818273C2}" type="slidenum">
              <a:rPr kumimoji="1" lang="ja-JP" altLang="en-US" smtClean="0"/>
              <a:t>6</a:t>
            </a:fld>
            <a:endParaRPr kumimoji="1" lang="ja-JP" altLang="en-US"/>
          </a:p>
        </p:txBody>
      </p:sp>
    </p:spTree>
    <p:extLst>
      <p:ext uri="{BB962C8B-B14F-4D97-AF65-F5344CB8AC3E}">
        <p14:creationId xmlns:p14="http://schemas.microsoft.com/office/powerpoint/2010/main" val="4042699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0F0333C-6E8D-46CE-8190-503E818273C2}" type="slidenum">
              <a:rPr kumimoji="1" lang="ja-JP" altLang="en-US" smtClean="0"/>
              <a:t>7</a:t>
            </a:fld>
            <a:endParaRPr kumimoji="1" lang="ja-JP" altLang="en-US"/>
          </a:p>
        </p:txBody>
      </p:sp>
      <p:sp>
        <p:nvSpPr>
          <p:cNvPr id="3" name="タイトル 1"/>
          <p:cNvSpPr txBox="1">
            <a:spLocks/>
          </p:cNvSpPr>
          <p:nvPr/>
        </p:nvSpPr>
        <p:spPr>
          <a:xfrm>
            <a:off x="1472533" y="279989"/>
            <a:ext cx="8297216" cy="507794"/>
          </a:xfrm>
          <a:prstGeom prst="rect">
            <a:avLst/>
          </a:prstGeom>
        </p:spPr>
        <p:txBody>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700" b="1" dirty="0">
                <a:latin typeface="+mj-ea"/>
              </a:rPr>
              <a:t>Activities of Competition Policy Research Center</a:t>
            </a:r>
            <a:endParaRPr lang="ja-JP" altLang="en-US" sz="2700" b="1" dirty="0">
              <a:latin typeface="+mj-ea"/>
            </a:endParaRPr>
          </a:p>
        </p:txBody>
      </p:sp>
      <p:sp>
        <p:nvSpPr>
          <p:cNvPr id="4" name="テキスト ボックス 3"/>
          <p:cNvSpPr txBox="1"/>
          <p:nvPr/>
        </p:nvSpPr>
        <p:spPr>
          <a:xfrm>
            <a:off x="1667435" y="1433389"/>
            <a:ext cx="7019365" cy="4201150"/>
          </a:xfrm>
          <a:prstGeom prst="rect">
            <a:avLst/>
          </a:prstGeom>
          <a:noFill/>
        </p:spPr>
        <p:txBody>
          <a:bodyPr wrap="square" rtlCol="0">
            <a:spAutoFit/>
          </a:bodyPr>
          <a:lstStyle/>
          <a:p>
            <a:pPr marL="257175" indent="-257175">
              <a:buFont typeface="Arial" panose="020B0604020202020204" pitchFamily="34" charset="0"/>
              <a:buChar char="•"/>
            </a:pPr>
            <a:r>
              <a:rPr lang="en-US" altLang="ja-JP" sz="2100" dirty="0">
                <a:latin typeface="+mj-ea"/>
                <a:ea typeface="+mj-ea"/>
              </a:rPr>
              <a:t>What is CPRC?</a:t>
            </a:r>
            <a:endParaRPr lang="en-US" altLang="ja-JP" dirty="0">
              <a:latin typeface="+mj-ea"/>
              <a:ea typeface="+mj-ea"/>
            </a:endParaRPr>
          </a:p>
          <a:p>
            <a:pPr marL="600075" lvl="1" indent="-257175">
              <a:buFont typeface="Wingdings" panose="05000000000000000000" pitchFamily="2" charset="2"/>
              <a:buChar char="ü"/>
            </a:pPr>
            <a:r>
              <a:rPr lang="en-US" altLang="ja-JP" dirty="0">
                <a:latin typeface="+mj-ea"/>
                <a:ea typeface="+mj-ea"/>
              </a:rPr>
              <a:t>CPRC has been established since 2003 for the purpose of strengthening theoretical foundation of the JFTC’s competition law enforcement. CPRC consists of specialists on economics and law and conducts research on competition issues including the use of economic analysis in competition law.</a:t>
            </a:r>
          </a:p>
          <a:p>
            <a:pPr marL="600075" lvl="1" indent="-257175" algn="just">
              <a:buFont typeface="Wingdings" panose="05000000000000000000" pitchFamily="2" charset="2"/>
              <a:buChar char="ü"/>
            </a:pPr>
            <a:endParaRPr lang="en-US" altLang="ja-JP" sz="2100" dirty="0">
              <a:latin typeface="+mj-ea"/>
              <a:ea typeface="+mj-ea"/>
            </a:endParaRPr>
          </a:p>
          <a:p>
            <a:pPr marL="600075" lvl="1" indent="-257175" algn="just">
              <a:buFont typeface="Wingdings" panose="05000000000000000000" pitchFamily="2" charset="2"/>
              <a:buChar char="ü"/>
            </a:pPr>
            <a:endParaRPr lang="en-US" altLang="ja-JP" sz="2100" dirty="0">
              <a:latin typeface="+mj-ea"/>
              <a:ea typeface="+mj-ea"/>
            </a:endParaRPr>
          </a:p>
          <a:p>
            <a:pPr marL="600075" lvl="1" indent="-257175" algn="just">
              <a:buFont typeface="Wingdings" panose="05000000000000000000" pitchFamily="2" charset="2"/>
              <a:buChar char="ü"/>
            </a:pPr>
            <a:endParaRPr lang="en-US" altLang="ja-JP" sz="2100" dirty="0">
              <a:latin typeface="+mj-ea"/>
              <a:ea typeface="+mj-ea"/>
            </a:endParaRPr>
          </a:p>
          <a:p>
            <a:pPr marL="257175" indent="-257175" algn="just">
              <a:buFont typeface="Arial" panose="020B0604020202020204" pitchFamily="34" charset="0"/>
              <a:buChar char="•"/>
            </a:pPr>
            <a:r>
              <a:rPr lang="en-US" altLang="ja-JP" sz="2100" dirty="0">
                <a:latin typeface="+mj-ea"/>
                <a:ea typeface="+mj-ea"/>
              </a:rPr>
              <a:t>Members</a:t>
            </a:r>
          </a:p>
          <a:p>
            <a:pPr marL="600075" lvl="1" indent="-257175">
              <a:buFont typeface="Wingdings" panose="05000000000000000000" pitchFamily="2" charset="2"/>
              <a:buChar char="ü"/>
            </a:pPr>
            <a:r>
              <a:rPr lang="en-US" altLang="ja-JP" dirty="0">
                <a:latin typeface="+mj-ea"/>
                <a:ea typeface="+mj-ea"/>
              </a:rPr>
              <a:t>Director (an economics professor) </a:t>
            </a:r>
          </a:p>
          <a:p>
            <a:pPr marL="600075" lvl="1" indent="-257175">
              <a:buFont typeface="Wingdings" panose="05000000000000000000" pitchFamily="2" charset="2"/>
              <a:buChar char="ü"/>
            </a:pPr>
            <a:r>
              <a:rPr lang="en-US" altLang="ja-JP" dirty="0">
                <a:latin typeface="+mj-ea"/>
                <a:ea typeface="+mj-ea"/>
              </a:rPr>
              <a:t>Chief Researchers (2 economics professors and 2 law professors)</a:t>
            </a: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43788" y="3712587"/>
            <a:ext cx="2546486" cy="704960"/>
          </a:xfrm>
          <a:prstGeom prst="rect">
            <a:avLst/>
          </a:prstGeom>
        </p:spPr>
      </p:pic>
    </p:spTree>
    <p:extLst>
      <p:ext uri="{BB962C8B-B14F-4D97-AF65-F5344CB8AC3E}">
        <p14:creationId xmlns:p14="http://schemas.microsoft.com/office/powerpoint/2010/main" val="1235733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0F0333C-6E8D-46CE-8190-503E818273C2}" type="slidenum">
              <a:rPr kumimoji="1" lang="ja-JP" altLang="en-US" smtClean="0"/>
              <a:t>8</a:t>
            </a:fld>
            <a:endParaRPr kumimoji="1" lang="ja-JP" altLang="en-US"/>
          </a:p>
        </p:txBody>
      </p:sp>
      <p:sp>
        <p:nvSpPr>
          <p:cNvPr id="3" name="タイトル 1"/>
          <p:cNvSpPr txBox="1">
            <a:spLocks/>
          </p:cNvSpPr>
          <p:nvPr/>
        </p:nvSpPr>
        <p:spPr>
          <a:xfrm>
            <a:off x="1466453" y="279989"/>
            <a:ext cx="8297216" cy="507794"/>
          </a:xfrm>
          <a:prstGeom prst="rect">
            <a:avLst/>
          </a:prstGeom>
        </p:spPr>
        <p:txBody>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700" b="1" dirty="0">
                <a:latin typeface="+mj-ea"/>
              </a:rPr>
              <a:t>Activities of Competition Policy Research Center</a:t>
            </a:r>
            <a:endParaRPr lang="ja-JP" altLang="en-US" sz="2700" b="1" dirty="0">
              <a:latin typeface="+mj-ea"/>
            </a:endParaRPr>
          </a:p>
        </p:txBody>
      </p:sp>
      <p:sp>
        <p:nvSpPr>
          <p:cNvPr id="5" name="テキスト ボックス 4"/>
          <p:cNvSpPr txBox="1"/>
          <p:nvPr/>
        </p:nvSpPr>
        <p:spPr>
          <a:xfrm>
            <a:off x="1870416" y="1442491"/>
            <a:ext cx="7031537" cy="4262705"/>
          </a:xfrm>
          <a:prstGeom prst="rect">
            <a:avLst/>
          </a:prstGeom>
          <a:noFill/>
        </p:spPr>
        <p:txBody>
          <a:bodyPr wrap="square" rtlCol="0">
            <a:spAutoFit/>
          </a:bodyPr>
          <a:lstStyle/>
          <a:p>
            <a:pPr marL="257175" indent="-257175">
              <a:buFont typeface="Arial" panose="020B0604020202020204" pitchFamily="34" charset="0"/>
              <a:buChar char="•"/>
            </a:pPr>
            <a:r>
              <a:rPr lang="en-US" altLang="ja-JP" sz="2100" dirty="0">
                <a:latin typeface="+mj-ea"/>
                <a:ea typeface="+mj-ea"/>
              </a:rPr>
              <a:t>Activities</a:t>
            </a:r>
          </a:p>
          <a:p>
            <a:pPr marL="685800" lvl="1" indent="-342900">
              <a:buFont typeface="Wingdings" panose="05000000000000000000" pitchFamily="2" charset="2"/>
              <a:buChar char="ü"/>
            </a:pPr>
            <a:r>
              <a:rPr lang="en-US" altLang="ja-JP" dirty="0">
                <a:latin typeface="+mj-ea"/>
                <a:ea typeface="+mj-ea"/>
              </a:rPr>
              <a:t>Study Groups</a:t>
            </a:r>
          </a:p>
          <a:p>
            <a:pPr marL="1028700" lvl="2" indent="-342900">
              <a:buFont typeface="Wingdings" panose="05000000000000000000" pitchFamily="2" charset="2"/>
              <a:buChar char="Ø"/>
            </a:pPr>
            <a:r>
              <a:rPr lang="en-US" altLang="ja-JP" dirty="0">
                <a:latin typeface="+mj-ea"/>
                <a:ea typeface="+mj-ea"/>
              </a:rPr>
              <a:t>Study Group on Data and Competition Policy (after-mentioned)</a:t>
            </a:r>
          </a:p>
          <a:p>
            <a:pPr marL="1028700" lvl="2" indent="-342900">
              <a:buFont typeface="Wingdings" panose="05000000000000000000" pitchFamily="2" charset="2"/>
              <a:buChar char="Ø"/>
            </a:pPr>
            <a:r>
              <a:rPr lang="en-US" altLang="ja-JP" dirty="0">
                <a:latin typeface="+mj-ea"/>
                <a:ea typeface="+mj-ea"/>
              </a:rPr>
              <a:t>Study Group on Human Resources and Competition Policy</a:t>
            </a:r>
          </a:p>
          <a:p>
            <a:pPr marL="685800" lvl="1" indent="-342900">
              <a:buFont typeface="Wingdings" panose="05000000000000000000" pitchFamily="2" charset="2"/>
              <a:buChar char="ü"/>
            </a:pPr>
            <a:endParaRPr lang="en-US" altLang="ja-JP" sz="1600" dirty="0">
              <a:latin typeface="+mj-ea"/>
              <a:ea typeface="+mj-ea"/>
            </a:endParaRPr>
          </a:p>
          <a:p>
            <a:pPr marL="685800" lvl="1" indent="-342900">
              <a:buFont typeface="Wingdings" panose="05000000000000000000" pitchFamily="2" charset="2"/>
              <a:buChar char="ü"/>
            </a:pPr>
            <a:r>
              <a:rPr lang="en-US" altLang="ja-JP" dirty="0">
                <a:latin typeface="+mj-ea"/>
                <a:ea typeface="+mj-ea"/>
              </a:rPr>
              <a:t>Discussion Paper</a:t>
            </a:r>
          </a:p>
          <a:p>
            <a:pPr marL="685800" lvl="1" indent="-342900">
              <a:buFont typeface="Wingdings" panose="05000000000000000000" pitchFamily="2" charset="2"/>
              <a:buChar char="ü"/>
            </a:pPr>
            <a:endParaRPr lang="en-US" altLang="ja-JP" dirty="0">
              <a:latin typeface="+mj-ea"/>
              <a:ea typeface="+mj-ea"/>
            </a:endParaRPr>
          </a:p>
          <a:p>
            <a:pPr marL="685800" lvl="1" indent="-342900">
              <a:buFont typeface="Wingdings" panose="05000000000000000000" pitchFamily="2" charset="2"/>
              <a:buChar char="ü"/>
            </a:pPr>
            <a:r>
              <a:rPr lang="en-US" altLang="ja-JP" dirty="0">
                <a:latin typeface="+mj-ea"/>
                <a:ea typeface="+mj-ea"/>
              </a:rPr>
              <a:t>Events</a:t>
            </a:r>
          </a:p>
          <a:p>
            <a:pPr marL="1028700" lvl="2" indent="-342900">
              <a:buFont typeface="Wingdings" panose="05000000000000000000" pitchFamily="2" charset="2"/>
              <a:buChar char="Ø"/>
            </a:pPr>
            <a:r>
              <a:rPr lang="en-US" altLang="ja-JP" dirty="0">
                <a:latin typeface="+mj-ea"/>
                <a:ea typeface="+mj-ea"/>
              </a:rPr>
              <a:t>International Symposium (Once a year basis, 14 times so far)</a:t>
            </a:r>
          </a:p>
          <a:p>
            <a:pPr marL="1028700" lvl="2" indent="-342900">
              <a:buFont typeface="Wingdings" panose="05000000000000000000" pitchFamily="2" charset="2"/>
              <a:buChar char="Ø"/>
            </a:pPr>
            <a:r>
              <a:rPr lang="en-US" altLang="ja-JP" dirty="0">
                <a:latin typeface="+mj-ea"/>
                <a:ea typeface="+mj-ea"/>
              </a:rPr>
              <a:t>Open seminar (3 times a year, 44 times so far)</a:t>
            </a:r>
          </a:p>
          <a:p>
            <a:pPr marL="1028700" lvl="2" indent="-342900">
              <a:buFont typeface="Wingdings" panose="05000000000000000000" pitchFamily="2" charset="2"/>
              <a:buChar char="Ø"/>
            </a:pPr>
            <a:r>
              <a:rPr lang="en-US" altLang="ja-JP" dirty="0">
                <a:latin typeface="+mj-ea"/>
                <a:ea typeface="+mj-ea"/>
              </a:rPr>
              <a:t>Workshops</a:t>
            </a:r>
          </a:p>
          <a:p>
            <a:pPr marL="1028700" lvl="2" indent="-342900">
              <a:buFont typeface="Wingdings" panose="05000000000000000000" pitchFamily="2" charset="2"/>
              <a:buChar char="Ø"/>
            </a:pPr>
            <a:r>
              <a:rPr lang="en-US" altLang="ja-JP" dirty="0">
                <a:latin typeface="+mj-ea"/>
                <a:ea typeface="+mj-ea"/>
              </a:rPr>
              <a:t>BBL(Brown Bag Lunch Meeting)</a:t>
            </a:r>
          </a:p>
        </p:txBody>
      </p:sp>
    </p:spTree>
    <p:extLst>
      <p:ext uri="{BB962C8B-B14F-4D97-AF65-F5344CB8AC3E}">
        <p14:creationId xmlns:p14="http://schemas.microsoft.com/office/powerpoint/2010/main" val="233898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1909" y="1815353"/>
            <a:ext cx="6059091" cy="1687560"/>
          </a:xfrm>
        </p:spPr>
        <p:txBody>
          <a:bodyPr>
            <a:normAutofit fontScale="90000"/>
          </a:bodyPr>
          <a:lstStyle/>
          <a:p>
            <a:r>
              <a:rPr lang="en-US" altLang="ja-JP" b="1" dirty="0"/>
              <a:t>3. </a:t>
            </a:r>
            <a:r>
              <a:rPr lang="en-US" altLang="ja-JP" b="1" dirty="0">
                <a:latin typeface="+mj-ea"/>
              </a:rPr>
              <a:t>Economic Analysis of Market Definition in Multi-sided Markets</a:t>
            </a:r>
          </a:p>
        </p:txBody>
      </p:sp>
      <p:sp>
        <p:nvSpPr>
          <p:cNvPr id="3" name="テキスト プレースホルダー 2"/>
          <p:cNvSpPr>
            <a:spLocks noGrp="1"/>
          </p:cNvSpPr>
          <p:nvPr>
            <p:ph type="body" idx="1"/>
          </p:nvPr>
        </p:nvSpPr>
        <p:spPr>
          <a:xfrm>
            <a:off x="1941909" y="3504847"/>
            <a:ext cx="7021787" cy="645300"/>
          </a:xfrm>
        </p:spPr>
        <p:txBody>
          <a:bodyPr/>
          <a:lstStyle/>
          <a:p>
            <a:r>
              <a:rPr lang="en-US" altLang="ja-JP" sz="1800" b="1" dirty="0"/>
              <a:t>–</a:t>
            </a:r>
            <a:r>
              <a:rPr lang="en-US" altLang="ja-JP" sz="1800" b="1" dirty="0">
                <a:latin typeface="+mj-ea"/>
                <a:ea typeface="+mj-ea"/>
              </a:rPr>
              <a:t>From the Content of Report of Study Group on Data and Competition Policy (2017)-</a:t>
            </a:r>
          </a:p>
          <a:p>
            <a:endParaRPr kumimoji="1" lang="ja-JP" altLang="en-US" dirty="0"/>
          </a:p>
        </p:txBody>
      </p:sp>
      <p:sp>
        <p:nvSpPr>
          <p:cNvPr id="4" name="スライド番号プレースホルダー 3"/>
          <p:cNvSpPr>
            <a:spLocks noGrp="1"/>
          </p:cNvSpPr>
          <p:nvPr>
            <p:ph type="sldNum" sz="quarter" idx="12"/>
          </p:nvPr>
        </p:nvSpPr>
        <p:spPr/>
        <p:txBody>
          <a:bodyPr/>
          <a:lstStyle/>
          <a:p>
            <a:fld id="{50F0333C-6E8D-46CE-8190-503E818273C2}" type="slidenum">
              <a:rPr kumimoji="1" lang="ja-JP" altLang="en-US" smtClean="0"/>
              <a:t>9</a:t>
            </a:fld>
            <a:endParaRPr kumimoji="1" lang="ja-JP" altLang="en-US"/>
          </a:p>
        </p:txBody>
      </p:sp>
    </p:spTree>
    <p:extLst>
      <p:ext uri="{BB962C8B-B14F-4D97-AF65-F5344CB8AC3E}">
        <p14:creationId xmlns:p14="http://schemas.microsoft.com/office/powerpoint/2010/main" val="2323579678"/>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3273</TotalTime>
  <Words>1062</Words>
  <Application>Microsoft Office PowerPoint</Application>
  <PresentationFormat>On-screen Show (4:3)</PresentationFormat>
  <Paragraphs>164</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ウィスプ</vt:lpstr>
      <vt:lpstr>The Use of Economic Analysis in Competition Policy in Japan</vt:lpstr>
      <vt:lpstr>Today’s Agenda</vt:lpstr>
      <vt:lpstr>1. Overview of Utilization of Economic Analysis in the JFTC</vt:lpstr>
      <vt:lpstr>PowerPoint Presentation</vt:lpstr>
      <vt:lpstr>PowerPoint Presentation</vt:lpstr>
      <vt:lpstr>2. Activities of Competition Policy Research Center</vt:lpstr>
      <vt:lpstr>PowerPoint Presentation</vt:lpstr>
      <vt:lpstr>PowerPoint Presentation</vt:lpstr>
      <vt:lpstr>3. Economic Analysis of Market Definition in Multi-sided Markets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田部井 靖典</dc:creator>
  <cp:lastModifiedBy>DTHANG</cp:lastModifiedBy>
  <cp:revision>169</cp:revision>
  <cp:lastPrinted>2017-08-29T02:43:01Z</cp:lastPrinted>
  <dcterms:created xsi:type="dcterms:W3CDTF">2017-08-02T06:54:29Z</dcterms:created>
  <dcterms:modified xsi:type="dcterms:W3CDTF">2017-08-30T03:00:16Z</dcterms:modified>
</cp:coreProperties>
</file>